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3.xml" ContentType="application/vnd.openxmlformats-officedocument.themeOverrid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notesSlides/notesSlide3.xml" ContentType="application/vnd.openxmlformats-officedocument.presentationml.notesSlide+xml"/>
  <Override PartName="/ppt/charts/chart6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4.xml" ContentType="application/vnd.openxmlformats-officedocument.themeOverride+xml"/>
  <Override PartName="/ppt/notesSlides/notesSlide4.xml" ContentType="application/vnd.openxmlformats-officedocument.presentationml.notesSlide+xml"/>
  <Override PartName="/ppt/charts/chart7.xml" ContentType="application/vnd.openxmlformats-officedocument.drawingml.chart+xml"/>
  <Override PartName="/ppt/theme/themeOverride5.xml" ContentType="application/vnd.openxmlformats-officedocument.themeOverride+xml"/>
  <Override PartName="/ppt/charts/chart8.xml" ContentType="application/vnd.openxmlformats-officedocument.drawingml.chart+xml"/>
  <Override PartName="/ppt/theme/themeOverride6.xml" ContentType="application/vnd.openxmlformats-officedocument.themeOverride+xml"/>
  <Override PartName="/ppt/charts/chart9.xml" ContentType="application/vnd.openxmlformats-officedocument.drawingml.chart+xml"/>
  <Override PartName="/ppt/theme/themeOverride7.xml" ContentType="application/vnd.openxmlformats-officedocument.themeOverride+xml"/>
  <Override PartName="/ppt/charts/chart10.xml" ContentType="application/vnd.openxmlformats-officedocument.drawingml.chart+xml"/>
  <Override PartName="/ppt/theme/themeOverride8.xml" ContentType="application/vnd.openxmlformats-officedocument.themeOverride+xml"/>
  <Override PartName="/ppt/charts/chart11.xml" ContentType="application/vnd.openxmlformats-officedocument.drawingml.chart+xml"/>
  <Override PartName="/ppt/theme/themeOverride9.xml" ContentType="application/vnd.openxmlformats-officedocument.themeOverride+xml"/>
  <Override PartName="/ppt/charts/chart12.xml" ContentType="application/vnd.openxmlformats-officedocument.drawingml.chart+xml"/>
  <Override PartName="/ppt/theme/themeOverride10.xml" ContentType="application/vnd.openxmlformats-officedocument.themeOverride+xml"/>
  <Override PartName="/ppt/charts/chart13.xml" ContentType="application/vnd.openxmlformats-officedocument.drawingml.chart+xml"/>
  <Override PartName="/ppt/theme/themeOverride11.xml" ContentType="application/vnd.openxmlformats-officedocument.themeOverride+xml"/>
  <Override PartName="/ppt/charts/chart14.xml" ContentType="application/vnd.openxmlformats-officedocument.drawingml.chart+xml"/>
  <Override PartName="/ppt/theme/themeOverride12.xml" ContentType="application/vnd.openxmlformats-officedocument.themeOverride+xml"/>
  <Override PartName="/ppt/charts/chart15.xml" ContentType="application/vnd.openxmlformats-officedocument.drawingml.chart+xml"/>
  <Override PartName="/ppt/theme/themeOverride13.xml" ContentType="application/vnd.openxmlformats-officedocument.themeOverride+xml"/>
  <Override PartName="/ppt/charts/chart16.xml" ContentType="application/vnd.openxmlformats-officedocument.drawingml.chart+xml"/>
  <Override PartName="/ppt/theme/themeOverride14.xml" ContentType="application/vnd.openxmlformats-officedocument.themeOverride+xml"/>
  <Override PartName="/ppt/theme/themeOverride15.xml" ContentType="application/vnd.openxmlformats-officedocument.themeOverride+xml"/>
  <Override PartName="/ppt/notesSlides/notesSlide5.xml" ContentType="application/vnd.openxmlformats-officedocument.presentationml.notesSlide+xml"/>
  <Override PartName="/ppt/charts/chart17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18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19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20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16.xml" ContentType="application/vnd.openxmlformats-officedocument.themeOverride+xml"/>
  <Override PartName="/ppt/notesSlides/notesSlide6.xml" ContentType="application/vnd.openxmlformats-officedocument.presentationml.notesSlide+xml"/>
  <Override PartName="/ppt/charts/chart21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17.xml" ContentType="application/vnd.openxmlformats-officedocument.themeOverride+xml"/>
  <Override PartName="/ppt/drawings/drawing1.xml" ContentType="application/vnd.openxmlformats-officedocument.drawingml.chartshapes+xml"/>
  <Override PartName="/ppt/theme/themeOverride18.xml" ContentType="application/vnd.openxmlformats-officedocument.themeOverride+xml"/>
  <Override PartName="/ppt/notesSlides/notesSlide7.xml" ContentType="application/vnd.openxmlformats-officedocument.presentationml.notesSlide+xml"/>
  <Override PartName="/ppt/charts/chart22.xml" ContentType="application/vnd.openxmlformats-officedocument.drawingml.chart+xml"/>
  <Override PartName="/ppt/theme/themeOverride19.xml" ContentType="application/vnd.openxmlformats-officedocument.themeOverride+xml"/>
  <Override PartName="/ppt/charts/chart23.xml" ContentType="application/vnd.openxmlformats-officedocument.drawingml.chart+xml"/>
  <Override PartName="/ppt/theme/themeOverride20.xml" ContentType="application/vnd.openxmlformats-officedocument.themeOverride+xml"/>
  <Override PartName="/ppt/charts/chart24.xml" ContentType="application/vnd.openxmlformats-officedocument.drawingml.chart+xml"/>
  <Override PartName="/ppt/theme/themeOverride21.xml" ContentType="application/vnd.openxmlformats-officedocument.themeOverride+xml"/>
  <Override PartName="/ppt/charts/chart25.xml" ContentType="application/vnd.openxmlformats-officedocument.drawingml.chart+xml"/>
  <Override PartName="/ppt/theme/themeOverride22.xml" ContentType="application/vnd.openxmlformats-officedocument.themeOverride+xml"/>
  <Override PartName="/ppt/charts/chart26.xml" ContentType="application/vnd.openxmlformats-officedocument.drawingml.chart+xml"/>
  <Override PartName="/ppt/theme/themeOverride23.xml" ContentType="application/vnd.openxmlformats-officedocument.themeOverride+xml"/>
  <Override PartName="/ppt/charts/chart27.xml" ContentType="application/vnd.openxmlformats-officedocument.drawingml.chart+xml"/>
  <Override PartName="/ppt/theme/themeOverride24.xml" ContentType="application/vnd.openxmlformats-officedocument.themeOverride+xml"/>
  <Override PartName="/ppt/charts/chart28.xml" ContentType="application/vnd.openxmlformats-officedocument.drawingml.chart+xml"/>
  <Override PartName="/ppt/theme/themeOverride25.xml" ContentType="application/vnd.openxmlformats-officedocument.themeOverride+xml"/>
  <Override PartName="/ppt/charts/chart29.xml" ContentType="application/vnd.openxmlformats-officedocument.drawingml.chart+xml"/>
  <Override PartName="/ppt/theme/themeOverride26.xml" ContentType="application/vnd.openxmlformats-officedocument.themeOverride+xml"/>
  <Override PartName="/ppt/charts/chart30.xml" ContentType="application/vnd.openxmlformats-officedocument.drawingml.chart+xml"/>
  <Override PartName="/ppt/theme/themeOverride27.xml" ContentType="application/vnd.openxmlformats-officedocument.themeOverride+xml"/>
  <Override PartName="/ppt/charts/chart31.xml" ContentType="application/vnd.openxmlformats-officedocument.drawingml.chart+xml"/>
  <Override PartName="/ppt/theme/themeOverride28.xml" ContentType="application/vnd.openxmlformats-officedocument.themeOverr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93" r:id="rId2"/>
    <p:sldMasterId id="2147484309" r:id="rId3"/>
  </p:sldMasterIdLst>
  <p:notesMasterIdLst>
    <p:notesMasterId r:id="rId13"/>
  </p:notesMasterIdLst>
  <p:handoutMasterIdLst>
    <p:handoutMasterId r:id="rId14"/>
  </p:handoutMasterIdLst>
  <p:sldIdLst>
    <p:sldId id="1654" r:id="rId4"/>
    <p:sldId id="1682" r:id="rId5"/>
    <p:sldId id="1683" r:id="rId6"/>
    <p:sldId id="1688" r:id="rId7"/>
    <p:sldId id="1684" r:id="rId8"/>
    <p:sldId id="1685" r:id="rId9"/>
    <p:sldId id="1686" r:id="rId10"/>
    <p:sldId id="1687" r:id="rId11"/>
    <p:sldId id="1659" r:id="rId12"/>
  </p:sldIdLst>
  <p:sldSz cx="12192000" cy="6858000"/>
  <p:notesSz cx="9713913" cy="6854825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MS PGothic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MS PGothic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MS PGothic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MS PGothic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MS PGothic" pitchFamily="34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B079348-D579-4F93-94F6-FB0E1857A5CF}">
          <p14:sldIdLst>
            <p14:sldId id="1654"/>
            <p14:sldId id="1682"/>
            <p14:sldId id="1683"/>
            <p14:sldId id="1688"/>
            <p14:sldId id="1684"/>
            <p14:sldId id="1685"/>
            <p14:sldId id="1686"/>
            <p14:sldId id="1687"/>
            <p14:sldId id="165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59">
          <p15:clr>
            <a:srgbClr val="A4A3A4"/>
          </p15:clr>
        </p15:guide>
        <p15:guide id="2" pos="30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lper" initials="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scaleToFitPaper="1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81BD"/>
    <a:srgbClr val="000F9F"/>
    <a:srgbClr val="414EB4"/>
    <a:srgbClr val="2F527D"/>
    <a:srgbClr val="3D6AA1"/>
    <a:srgbClr val="FFFFFF"/>
    <a:srgbClr val="FFFF99"/>
    <a:srgbClr val="CC0000"/>
    <a:srgbClr val="CCCCFF"/>
    <a:srgbClr val="2F37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673" autoAdjust="0"/>
    <p:restoredTop sz="96106" autoAdjust="0"/>
  </p:normalViewPr>
  <p:slideViewPr>
    <p:cSldViewPr>
      <p:cViewPr>
        <p:scale>
          <a:sx n="75" d="100"/>
          <a:sy n="75" d="100"/>
        </p:scale>
        <p:origin x="412" y="-12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276" y="47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0" d="100"/>
        <a:sy n="130" d="100"/>
      </p:scale>
      <p:origin x="0" y="0"/>
    </p:cViewPr>
  </p:sorterViewPr>
  <p:notesViewPr>
    <p:cSldViewPr>
      <p:cViewPr varScale="1">
        <p:scale>
          <a:sx n="160" d="100"/>
          <a:sy n="160" d="100"/>
        </p:scale>
        <p:origin x="2754" y="114"/>
      </p:cViewPr>
      <p:guideLst>
        <p:guide orient="horz" pos="2159"/>
        <p:guide pos="30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2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commentAuthors" Target="commentAuthors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ozum\Desktop\Gizem%20Hn\TU&#776;SI&#775;AD%20YI&#775;K%20Grafikler.xlsx" TargetMode="Externa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ozum\Desktop\Gizem%20Hn\TU&#776;SI&#775;AD%20YI&#775;K%20Grafikler.xlsx" TargetMode="External"/><Relationship Id="rId1" Type="http://schemas.openxmlformats.org/officeDocument/2006/relationships/themeOverride" Target="../theme/themeOverride8.xm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ozum\Desktop\Gizem%20Hn\TU&#776;SI&#775;AD%20YI&#775;K%20Grafikler.xlsx" TargetMode="External"/><Relationship Id="rId1" Type="http://schemas.openxmlformats.org/officeDocument/2006/relationships/themeOverride" Target="../theme/themeOverride9.xml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ozum\Desktop\Gizem%20Hn\TU&#776;SI&#775;AD%20YI&#775;K%20Grafikler.xlsx" TargetMode="External"/><Relationship Id="rId1" Type="http://schemas.openxmlformats.org/officeDocument/2006/relationships/themeOverride" Target="../theme/themeOverride10.xml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ozum\Desktop\Gizem%20Hn\TU&#776;SI&#775;AD%20YI&#775;K%20Grafikler.xlsx" TargetMode="External"/><Relationship Id="rId1" Type="http://schemas.openxmlformats.org/officeDocument/2006/relationships/themeOverride" Target="../theme/themeOverride11.xml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ozum\Desktop\Gizem%20Hn\TU&#776;SI&#775;AD%20YI&#775;K%20Grafikler.xlsx" TargetMode="External"/><Relationship Id="rId1" Type="http://schemas.openxmlformats.org/officeDocument/2006/relationships/themeOverride" Target="../theme/themeOverride12.xml"/></Relationships>
</file>

<file path=ppt/charts/_rels/chart15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ozum\Desktop\Gizem%20Hn\TU&#776;SI&#775;AD%20YI&#775;K%20Grafikler.xlsx" TargetMode="External"/><Relationship Id="rId1" Type="http://schemas.openxmlformats.org/officeDocument/2006/relationships/themeOverride" Target="../theme/themeOverride13.xml"/></Relationships>
</file>

<file path=ppt/charts/_rels/chart16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ozum\Desktop\Gizem%20Hn\TU&#776;SI&#775;AD%20YI&#775;K%20Grafikler.xlsx" TargetMode="External"/><Relationship Id="rId1" Type="http://schemas.openxmlformats.org/officeDocument/2006/relationships/themeOverride" Target="../theme/themeOverride14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ozum\Desktop\Gizem%20Hn\TU&#776;SI&#775;AD%20YI&#775;K%20Grafikler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ozum\Desktop\Gizem%20Hn\TU&#776;SI&#775;AD%20YI&#775;K%20Grafikler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ozum\Desktop\Gizem%20Hn\TU&#776;SI&#775;AD%20YI&#775;K%20Grafikler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ozum\Desktop\Gizem%20Hn\TU&#776;SI&#775;AD%20YI&#775;K%20Grafikler.xlsx" TargetMode="Externa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ozum\Desktop\Gizem%20Hn\TU&#776;SI&#775;AD%20YI&#775;K%20Grafikler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7.xml"/><Relationship Id="rId2" Type="http://schemas.microsoft.com/office/2011/relationships/chartColorStyle" Target="colors6.xml"/><Relationship Id="rId1" Type="http://schemas.microsoft.com/office/2011/relationships/chartStyle" Target="style6.xml"/><Relationship Id="rId5" Type="http://schemas.openxmlformats.org/officeDocument/2006/relationships/chartUserShapes" Target="../drawings/drawing1.xml"/><Relationship Id="rId4" Type="http://schemas.openxmlformats.org/officeDocument/2006/relationships/oleObject" Target="file:///C:\Users\ozum\Desktop\Gizem%20Hn\TU&#776;SI&#775;AD%20YI&#775;K%20Grafikler.xlsx" TargetMode="External"/></Relationships>
</file>

<file path=ppt/charts/_rels/chart2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ozum\Desktop\Gizem%20Hn\TU&#776;SI&#775;AD%20YI&#775;K%20Grafikler.xlsx" TargetMode="External"/><Relationship Id="rId1" Type="http://schemas.openxmlformats.org/officeDocument/2006/relationships/themeOverride" Target="../theme/themeOverride19.xml"/></Relationships>
</file>

<file path=ppt/charts/_rels/chart23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ozum\Desktop\Gizem%20Hn\TU&#776;SI&#775;AD%20YI&#775;K%20Grafikler.xlsx" TargetMode="External"/><Relationship Id="rId1" Type="http://schemas.openxmlformats.org/officeDocument/2006/relationships/themeOverride" Target="../theme/themeOverride20.xml"/></Relationships>
</file>

<file path=ppt/charts/_rels/chart24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ozum\Desktop\Gizem%20Hn\TU&#776;SI&#775;AD%20YI&#775;K%20Grafikler.xlsx" TargetMode="External"/><Relationship Id="rId1" Type="http://schemas.openxmlformats.org/officeDocument/2006/relationships/themeOverride" Target="../theme/themeOverride21.xml"/></Relationships>
</file>

<file path=ppt/charts/_rels/chart25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ozum\Desktop\Gizem%20Hn\TU&#776;SI&#775;AD%20YI&#775;K%20Grafikler.xlsx" TargetMode="External"/><Relationship Id="rId1" Type="http://schemas.openxmlformats.org/officeDocument/2006/relationships/themeOverride" Target="../theme/themeOverride22.xml"/></Relationships>
</file>

<file path=ppt/charts/_rels/chart26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ozum\Desktop\Gizem%20Hn\TU&#776;SI&#775;AD%20YI&#775;K%20Grafikler.xlsx" TargetMode="External"/><Relationship Id="rId1" Type="http://schemas.openxmlformats.org/officeDocument/2006/relationships/themeOverride" Target="../theme/themeOverride23.xml"/></Relationships>
</file>

<file path=ppt/charts/_rels/chart27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ozum\Desktop\Gizem%20Hn\TU&#776;SI&#775;AD%20YI&#775;K%20Grafikler.xlsx" TargetMode="External"/><Relationship Id="rId1" Type="http://schemas.openxmlformats.org/officeDocument/2006/relationships/themeOverride" Target="../theme/themeOverride24.xml"/></Relationships>
</file>

<file path=ppt/charts/_rels/chart28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ozum\Desktop\Gizem%20Hn\TU&#776;SI&#775;AD%20YI&#775;K%20Grafikler.xlsx" TargetMode="External"/><Relationship Id="rId1" Type="http://schemas.openxmlformats.org/officeDocument/2006/relationships/themeOverride" Target="../theme/themeOverride25.xml"/></Relationships>
</file>

<file path=ppt/charts/_rels/chart29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ozum\Desktop\Gizem%20Hn\TU&#776;SI&#775;AD%20YI&#775;K%20Grafikler.xlsx" TargetMode="External"/><Relationship Id="rId1" Type="http://schemas.openxmlformats.org/officeDocument/2006/relationships/themeOverride" Target="../theme/themeOverride26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ozum\Desktop\Gizem%20Hn\TU&#776;SI&#775;AD%20YI&#775;K%20Grafikler.xlsx" TargetMode="External"/></Relationships>
</file>

<file path=ppt/charts/_rels/chart30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ozum\Desktop\Gizem%20Hn\TU&#776;SI&#775;AD%20YI&#775;K%20Grafikler.xlsx" TargetMode="External"/><Relationship Id="rId1" Type="http://schemas.openxmlformats.org/officeDocument/2006/relationships/themeOverride" Target="../theme/themeOverride27.xml"/></Relationships>
</file>

<file path=ppt/charts/_rels/chart3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ozum\Desktop\Gizem%20Hn\TU&#776;SI&#775;AD%20YI&#775;K%20Grafikler.xlsx" TargetMode="External"/><Relationship Id="rId1" Type="http://schemas.openxmlformats.org/officeDocument/2006/relationships/themeOverride" Target="../theme/themeOverride28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ozum\Desktop\Gizem%20Hn\TU&#776;SI&#775;AD%20YI&#775;K%20Grafikler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ozum\Desktop\Gizem%20Hn\TU&#776;SI&#775;AD%20YI&#775;K%20Grafikler.xlsx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ozum\Desktop\Gizem%20Hn\TU&#776;SI&#775;AD%20YI&#775;K%20Grafikler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ozum\Desktop\Gizem%20Hn\TU&#776;SI&#775;AD%20YI&#775;K%20Grafikler.xlsx" TargetMode="External"/><Relationship Id="rId1" Type="http://schemas.openxmlformats.org/officeDocument/2006/relationships/themeOverride" Target="../theme/themeOverride5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ozum\Desktop\Gizem%20Hn\TU&#776;SI&#775;AD%20YI&#775;K%20Grafikler.xlsx" TargetMode="External"/><Relationship Id="rId1" Type="http://schemas.openxmlformats.org/officeDocument/2006/relationships/themeOverride" Target="../theme/themeOverride6.xm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ozum\Desktop\Gizem%20Hn\TU&#776;SI&#775;AD%20YI&#775;K%20Grafikler.xlsx" TargetMode="External"/><Relationship Id="rId1" Type="http://schemas.openxmlformats.org/officeDocument/2006/relationships/themeOverride" Target="../theme/themeOverrid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just">
              <a:defRPr b="0">
                <a:solidFill>
                  <a:srgbClr val="000F9F"/>
                </a:solidFill>
              </a:defRPr>
            </a:pPr>
            <a:r>
              <a:rPr lang="en-US" b="0" dirty="0">
                <a:solidFill>
                  <a:srgbClr val="000F9F"/>
                </a:solidFill>
              </a:rPr>
              <a:t>TÜSİAD-RGE (2017=100)</a:t>
            </a:r>
          </a:p>
        </c:rich>
      </c:tx>
      <c:layout>
        <c:manualLayout>
          <c:xMode val="edge"/>
          <c:yMode val="edge"/>
          <c:x val="0.37196192326737437"/>
          <c:y val="6.0864288455753455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7.8088129547058391E-2"/>
          <c:y val="7.175643615121638E-2"/>
          <c:w val="0.92191187045294165"/>
          <c:h val="0.74763159415607994"/>
        </c:manualLayout>
      </c:layout>
      <c:lineChart>
        <c:grouping val="standard"/>
        <c:varyColors val="0"/>
        <c:ser>
          <c:idx val="0"/>
          <c:order val="0"/>
          <c:tx>
            <c:v>TÜSİAD RGE (2017=100)</c:v>
          </c:tx>
          <c:spPr>
            <a:ln w="38100" cmpd="sng">
              <a:solidFill>
                <a:srgbClr val="002060"/>
              </a:solidFill>
            </a:ln>
          </c:spPr>
          <c:marker>
            <c:symbol val="none"/>
          </c:marker>
          <c:cat>
            <c:strRef>
              <c:f>'Slayt 1,2,3'!$A$2:$A$46</c:f>
              <c:strCache>
                <c:ptCount val="45"/>
                <c:pt idx="0">
                  <c:v>Ç1 15</c:v>
                </c:pt>
                <c:pt idx="1">
                  <c:v>Ç2 15</c:v>
                </c:pt>
                <c:pt idx="2">
                  <c:v>Ç3 15</c:v>
                </c:pt>
                <c:pt idx="3">
                  <c:v>Ç4 15</c:v>
                </c:pt>
                <c:pt idx="4">
                  <c:v>Ç1 16</c:v>
                </c:pt>
                <c:pt idx="5">
                  <c:v>Ç2 16</c:v>
                </c:pt>
                <c:pt idx="6">
                  <c:v>Ç3 16</c:v>
                </c:pt>
                <c:pt idx="7">
                  <c:v>Ç4 16</c:v>
                </c:pt>
                <c:pt idx="8">
                  <c:v>Ç1 17</c:v>
                </c:pt>
                <c:pt idx="9">
                  <c:v>Ç2 17</c:v>
                </c:pt>
                <c:pt idx="10">
                  <c:v>Ç3 17</c:v>
                </c:pt>
                <c:pt idx="11">
                  <c:v>Ç4 17</c:v>
                </c:pt>
                <c:pt idx="12">
                  <c:v>Ç1 18</c:v>
                </c:pt>
                <c:pt idx="13">
                  <c:v>Ç2 18</c:v>
                </c:pt>
                <c:pt idx="14">
                  <c:v>Ç3 18</c:v>
                </c:pt>
                <c:pt idx="15">
                  <c:v>Ç4 18</c:v>
                </c:pt>
                <c:pt idx="16">
                  <c:v>Ç1 19</c:v>
                </c:pt>
                <c:pt idx="17">
                  <c:v>Ç2 19</c:v>
                </c:pt>
                <c:pt idx="18">
                  <c:v>Ç3 19</c:v>
                </c:pt>
                <c:pt idx="19">
                  <c:v>Ç4 19</c:v>
                </c:pt>
                <c:pt idx="20">
                  <c:v>Ç1 20</c:v>
                </c:pt>
                <c:pt idx="21">
                  <c:v>Ç2 20</c:v>
                </c:pt>
                <c:pt idx="22">
                  <c:v>Ç3 20</c:v>
                </c:pt>
                <c:pt idx="23">
                  <c:v>Ç4 20</c:v>
                </c:pt>
                <c:pt idx="24">
                  <c:v>Ç1 21</c:v>
                </c:pt>
                <c:pt idx="25">
                  <c:v>Ç2 21</c:v>
                </c:pt>
                <c:pt idx="26">
                  <c:v>Ç3 21</c:v>
                </c:pt>
                <c:pt idx="27">
                  <c:v>Ç4 21</c:v>
                </c:pt>
                <c:pt idx="28">
                  <c:v>Ç1 22</c:v>
                </c:pt>
                <c:pt idx="29">
                  <c:v>Ç2 22</c:v>
                </c:pt>
                <c:pt idx="30">
                  <c:v>Ç3 22</c:v>
                </c:pt>
                <c:pt idx="31">
                  <c:v>Ç4 22</c:v>
                </c:pt>
                <c:pt idx="32">
                  <c:v>Ç1 23</c:v>
                </c:pt>
                <c:pt idx="33">
                  <c:v>Ç2 23</c:v>
                </c:pt>
                <c:pt idx="34">
                  <c:v>Ç3 23</c:v>
                </c:pt>
                <c:pt idx="35">
                  <c:v>Ç4 23</c:v>
                </c:pt>
                <c:pt idx="36">
                  <c:v>Ç1 24</c:v>
                </c:pt>
                <c:pt idx="37">
                  <c:v>Ç2 24</c:v>
                </c:pt>
                <c:pt idx="38">
                  <c:v>Ç3 24</c:v>
                </c:pt>
                <c:pt idx="39">
                  <c:v>Ç4 24</c:v>
                </c:pt>
                <c:pt idx="40">
                  <c:v>Ç1 25</c:v>
                </c:pt>
                <c:pt idx="41">
                  <c:v>Ç2 25</c:v>
                </c:pt>
                <c:pt idx="42">
                  <c:v>Ç3 25</c:v>
                </c:pt>
                <c:pt idx="43">
                  <c:v>Ç4 25</c:v>
                </c:pt>
                <c:pt idx="44">
                  <c:v>Ç1 26</c:v>
                </c:pt>
              </c:strCache>
            </c:strRef>
          </c:cat>
          <c:val>
            <c:numRef>
              <c:f>'Slayt 1,2,3'!$C$2:$C$46</c:f>
              <c:numCache>
                <c:formatCode>General</c:formatCode>
                <c:ptCount val="45"/>
                <c:pt idx="0">
                  <c:v>90.298207705999999</c:v>
                </c:pt>
                <c:pt idx="1">
                  <c:v>93.460817129999995</c:v>
                </c:pt>
                <c:pt idx="2">
                  <c:v>97.167909481999999</c:v>
                </c:pt>
                <c:pt idx="3">
                  <c:v>96.810842020999999</c:v>
                </c:pt>
                <c:pt idx="4">
                  <c:v>95.233888698000001</c:v>
                </c:pt>
                <c:pt idx="5">
                  <c:v>93.100834688000006</c:v>
                </c:pt>
                <c:pt idx="6">
                  <c:v>94.070765274999999</c:v>
                </c:pt>
                <c:pt idx="7">
                  <c:v>97.803587406999995</c:v>
                </c:pt>
                <c:pt idx="8">
                  <c:v>100.642228668</c:v>
                </c:pt>
                <c:pt idx="9">
                  <c:v>97.971657010000001</c:v>
                </c:pt>
                <c:pt idx="10">
                  <c:v>99.027968052999995</c:v>
                </c:pt>
                <c:pt idx="11">
                  <c:v>102.358146268</c:v>
                </c:pt>
                <c:pt idx="12">
                  <c:v>101.0806439</c:v>
                </c:pt>
                <c:pt idx="13">
                  <c:v>106.309379307</c:v>
                </c:pt>
                <c:pt idx="14">
                  <c:v>116.173394821</c:v>
                </c:pt>
                <c:pt idx="15">
                  <c:v>105.82600196200001</c:v>
                </c:pt>
                <c:pt idx="16">
                  <c:v>104.03790396799999</c:v>
                </c:pt>
                <c:pt idx="17">
                  <c:v>105.980948459</c:v>
                </c:pt>
                <c:pt idx="18">
                  <c:v>102.746915026</c:v>
                </c:pt>
                <c:pt idx="19">
                  <c:v>105.27931127700001</c:v>
                </c:pt>
                <c:pt idx="20">
                  <c:v>106.236596671</c:v>
                </c:pt>
                <c:pt idx="21">
                  <c:v>113.557976121</c:v>
                </c:pt>
                <c:pt idx="22">
                  <c:v>118.381980942</c:v>
                </c:pt>
                <c:pt idx="23">
                  <c:v>120.229312845</c:v>
                </c:pt>
                <c:pt idx="24">
                  <c:v>109.474799606</c:v>
                </c:pt>
                <c:pt idx="25">
                  <c:v>112.11207021</c:v>
                </c:pt>
                <c:pt idx="26">
                  <c:v>106.16334547300001</c:v>
                </c:pt>
                <c:pt idx="27">
                  <c:v>117.104145522</c:v>
                </c:pt>
                <c:pt idx="28">
                  <c:v>111.485417566</c:v>
                </c:pt>
                <c:pt idx="29">
                  <c:v>103.177099062</c:v>
                </c:pt>
                <c:pt idx="30">
                  <c:v>100.94757769100001</c:v>
                </c:pt>
                <c:pt idx="31">
                  <c:v>95.754689022999997</c:v>
                </c:pt>
                <c:pt idx="32">
                  <c:v>94.060413416000003</c:v>
                </c:pt>
                <c:pt idx="33">
                  <c:v>97.785253969999999</c:v>
                </c:pt>
                <c:pt idx="34">
                  <c:v>102.379441449</c:v>
                </c:pt>
                <c:pt idx="35">
                  <c:v>99.129643040999994</c:v>
                </c:pt>
                <c:pt idx="36">
                  <c:v>94.596223346000002</c:v>
                </c:pt>
                <c:pt idx="37">
                  <c:v>89.997143707999996</c:v>
                </c:pt>
                <c:pt idx="38">
                  <c:v>90.295968930000001</c:v>
                </c:pt>
                <c:pt idx="39">
                  <c:v>86.268513695999999</c:v>
                </c:pt>
                <c:pt idx="40">
                  <c:v>86.146057983000006</c:v>
                </c:pt>
                <c:pt idx="41">
                  <c:v>88.69896311429207</c:v>
                </c:pt>
                <c:pt idx="42">
                  <c:v>90.069303385537097</c:v>
                </c:pt>
                <c:pt idx="43">
                  <c:v>88.762004990679145</c:v>
                </c:pt>
                <c:pt idx="44">
                  <c:v>87.252806311735981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0EC-42DE-B686-4A06B9FBD51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776795983"/>
        <c:axId val="2138714099"/>
      </c:lineChart>
      <c:dateAx>
        <c:axId val="776795983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endParaRPr lang="en-TR"/>
              </a:p>
            </c:rich>
          </c:tx>
          <c:overlay val="0"/>
        </c:title>
        <c:numFmt formatCode="General" sourceLinked="0"/>
        <c:majorTickMark val="none"/>
        <c:minorTickMark val="none"/>
        <c:tickLblPos val="nextTo"/>
        <c:txPr>
          <a:bodyPr rot="-5400000" vert="horz"/>
          <a:lstStyle/>
          <a:p>
            <a:pPr>
              <a:defRPr>
                <a:solidFill>
                  <a:srgbClr val="000F9F"/>
                </a:solidFill>
              </a:defRPr>
            </a:pPr>
            <a:endParaRPr lang="en-TR"/>
          </a:p>
        </c:txPr>
        <c:crossAx val="2138714099"/>
        <c:crosses val="autoZero"/>
        <c:auto val="0"/>
        <c:lblOffset val="100"/>
        <c:baseTimeUnit val="days"/>
        <c:majorUnit val="2"/>
      </c:dateAx>
      <c:valAx>
        <c:axId val="2138714099"/>
        <c:scaling>
          <c:orientation val="minMax"/>
          <c:min val="75"/>
        </c:scaling>
        <c:delete val="0"/>
        <c:axPos val="l"/>
        <c:majorGridlines>
          <c:spPr>
            <a:ln w="6350">
              <a:solidFill>
                <a:srgbClr val="B7B7B7"/>
              </a:solidFill>
            </a:ln>
          </c:spPr>
        </c:majorGridlines>
        <c:title>
          <c:tx>
            <c:rich>
              <a:bodyPr/>
              <a:lstStyle/>
              <a:p>
                <a:pPr>
                  <a:defRPr/>
                </a:pPr>
                <a:endParaRPr lang="en-TR"/>
              </a:p>
            </c:rich>
          </c:tx>
          <c:overlay val="0"/>
        </c:title>
        <c:numFmt formatCode="General" sourceLinked="1"/>
        <c:majorTickMark val="none"/>
        <c:minorTickMark val="none"/>
        <c:tickLblPos val="nextTo"/>
        <c:spPr>
          <a:ln/>
        </c:spPr>
        <c:txPr>
          <a:bodyPr/>
          <a:lstStyle/>
          <a:p>
            <a:pPr>
              <a:defRPr>
                <a:solidFill>
                  <a:srgbClr val="000F9F"/>
                </a:solidFill>
              </a:defRPr>
            </a:pPr>
            <a:endParaRPr lang="tr-TR"/>
          </a:p>
        </c:txPr>
        <c:crossAx val="776795983"/>
        <c:crosses val="autoZero"/>
        <c:crossBetween val="between"/>
      </c:valAx>
    </c:plotArea>
    <c:plotVisOnly val="1"/>
    <c:dispBlanksAs val="zero"/>
    <c:showDLblsOverMax val="1"/>
  </c:chart>
  <c:txPr>
    <a:bodyPr/>
    <a:lstStyle/>
    <a:p>
      <a:pPr>
        <a:defRPr sz="1800">
          <a:solidFill>
            <a:srgbClr val="002060"/>
          </a:solidFill>
          <a:latin typeface="Aptos" panose="020B0004020202020204" pitchFamily="34" charset="0"/>
        </a:defRPr>
      </a:pPr>
      <a:endParaRPr lang="tr-TR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rgbClr val="000F9F"/>
                </a:solidFill>
                <a:latin typeface="Aptos" panose="020B0004020202020204" pitchFamily="34" charset="0"/>
                <a:ea typeface="+mn-ea"/>
                <a:cs typeface="+mn-cs"/>
              </a:defRPr>
            </a:pPr>
            <a:r>
              <a:rPr lang="tr-TR"/>
              <a:t>Kimyasal-RGE</a:t>
            </a:r>
          </a:p>
        </c:rich>
      </c:tx>
      <c:layout>
        <c:manualLayout>
          <c:xMode val="edge"/>
          <c:yMode val="edge"/>
          <c:x val="0.28528424158799304"/>
          <c:y val="5.7650178715554015E-3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12797741416088212"/>
          <c:y val="0.13086103796590928"/>
          <c:w val="0.84945503888956564"/>
          <c:h val="0.67858127651217759"/>
        </c:manualLayout>
      </c:layout>
      <c:lineChart>
        <c:grouping val="standard"/>
        <c:varyColors val="0"/>
        <c:ser>
          <c:idx val="0"/>
          <c:order val="0"/>
          <c:spPr>
            <a:ln w="19050" cap="rnd">
              <a:solidFill>
                <a:srgbClr val="C00000"/>
              </a:solidFill>
              <a:prstDash val="sysDot"/>
              <a:round/>
            </a:ln>
            <a:effectLst/>
          </c:spPr>
          <c:marker>
            <c:symbol val="none"/>
          </c:marker>
          <c:cat>
            <c:strRef>
              <c:f>'Slayt 4'!$B$27:$B$71</c:f>
              <c:strCache>
                <c:ptCount val="45"/>
                <c:pt idx="0">
                  <c:v>Ç1 15</c:v>
                </c:pt>
                <c:pt idx="1">
                  <c:v>Ç2 15</c:v>
                </c:pt>
                <c:pt idx="2">
                  <c:v>Ç3 15</c:v>
                </c:pt>
                <c:pt idx="3">
                  <c:v>Ç4 15</c:v>
                </c:pt>
                <c:pt idx="4">
                  <c:v>Ç1 16</c:v>
                </c:pt>
                <c:pt idx="5">
                  <c:v>Ç2 16</c:v>
                </c:pt>
                <c:pt idx="6">
                  <c:v>Ç3 16</c:v>
                </c:pt>
                <c:pt idx="7">
                  <c:v>Ç4 16</c:v>
                </c:pt>
                <c:pt idx="8">
                  <c:v>Ç1 17</c:v>
                </c:pt>
                <c:pt idx="9">
                  <c:v>Ç2 17</c:v>
                </c:pt>
                <c:pt idx="10">
                  <c:v>Ç3 17</c:v>
                </c:pt>
                <c:pt idx="11">
                  <c:v>Ç4 17</c:v>
                </c:pt>
                <c:pt idx="12">
                  <c:v>Ç1 18</c:v>
                </c:pt>
                <c:pt idx="13">
                  <c:v>Ç2 18</c:v>
                </c:pt>
                <c:pt idx="14">
                  <c:v>Ç3 18</c:v>
                </c:pt>
                <c:pt idx="15">
                  <c:v>Ç4 18</c:v>
                </c:pt>
                <c:pt idx="16">
                  <c:v>Ç1 19</c:v>
                </c:pt>
                <c:pt idx="17">
                  <c:v>Ç2 19</c:v>
                </c:pt>
                <c:pt idx="18">
                  <c:v>Ç3 19</c:v>
                </c:pt>
                <c:pt idx="19">
                  <c:v>Ç4 19</c:v>
                </c:pt>
                <c:pt idx="20">
                  <c:v>Ç1 20</c:v>
                </c:pt>
                <c:pt idx="21">
                  <c:v>Ç2 20</c:v>
                </c:pt>
                <c:pt idx="22">
                  <c:v>Ç3 20</c:v>
                </c:pt>
                <c:pt idx="23">
                  <c:v>Ç4 20</c:v>
                </c:pt>
                <c:pt idx="24">
                  <c:v>Ç1 21</c:v>
                </c:pt>
                <c:pt idx="25">
                  <c:v>Ç2 21</c:v>
                </c:pt>
                <c:pt idx="26">
                  <c:v>Ç3 21</c:v>
                </c:pt>
                <c:pt idx="27">
                  <c:v>Ç4 21</c:v>
                </c:pt>
                <c:pt idx="28">
                  <c:v>Ç1 22</c:v>
                </c:pt>
                <c:pt idx="29">
                  <c:v>Ç2 22</c:v>
                </c:pt>
                <c:pt idx="30">
                  <c:v>Ç3 22</c:v>
                </c:pt>
                <c:pt idx="31">
                  <c:v>Ç4 22</c:v>
                </c:pt>
                <c:pt idx="32">
                  <c:v>Ç1 23</c:v>
                </c:pt>
                <c:pt idx="33">
                  <c:v>Ç2 23</c:v>
                </c:pt>
                <c:pt idx="34">
                  <c:v>Ç3 23</c:v>
                </c:pt>
                <c:pt idx="35">
                  <c:v>Ç4 23</c:v>
                </c:pt>
                <c:pt idx="36">
                  <c:v>Ç1 24</c:v>
                </c:pt>
                <c:pt idx="37">
                  <c:v>Ç2 24</c:v>
                </c:pt>
                <c:pt idx="38">
                  <c:v>Ç3 24</c:v>
                </c:pt>
                <c:pt idx="39">
                  <c:v>Ç4 24</c:v>
                </c:pt>
                <c:pt idx="40">
                  <c:v>Ç1 25</c:v>
                </c:pt>
                <c:pt idx="41">
                  <c:v>Ç2 25</c:v>
                </c:pt>
                <c:pt idx="42">
                  <c:v>Ç3 25</c:v>
                </c:pt>
                <c:pt idx="43">
                  <c:v>Ç4 25</c:v>
                </c:pt>
                <c:pt idx="44">
                  <c:v>Ç1 26</c:v>
                </c:pt>
              </c:strCache>
            </c:strRef>
          </c:cat>
          <c:val>
            <c:numRef>
              <c:f>'Slayt 4'!$C$27:$C$71</c:f>
              <c:numCache>
                <c:formatCode>General</c:formatCode>
                <c:ptCount val="45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100</c:v>
                </c:pt>
                <c:pt idx="5">
                  <c:v>100</c:v>
                </c:pt>
                <c:pt idx="6">
                  <c:v>100</c:v>
                </c:pt>
                <c:pt idx="7">
                  <c:v>100</c:v>
                </c:pt>
                <c:pt idx="8">
                  <c:v>100</c:v>
                </c:pt>
                <c:pt idx="9">
                  <c:v>100</c:v>
                </c:pt>
                <c:pt idx="10">
                  <c:v>100</c:v>
                </c:pt>
                <c:pt idx="11">
                  <c:v>100</c:v>
                </c:pt>
                <c:pt idx="12">
                  <c:v>100</c:v>
                </c:pt>
                <c:pt idx="13">
                  <c:v>100</c:v>
                </c:pt>
                <c:pt idx="14">
                  <c:v>100</c:v>
                </c:pt>
                <c:pt idx="15">
                  <c:v>100</c:v>
                </c:pt>
                <c:pt idx="16">
                  <c:v>100</c:v>
                </c:pt>
                <c:pt idx="17">
                  <c:v>100</c:v>
                </c:pt>
                <c:pt idx="18">
                  <c:v>100</c:v>
                </c:pt>
                <c:pt idx="19">
                  <c:v>100</c:v>
                </c:pt>
                <c:pt idx="20">
                  <c:v>100</c:v>
                </c:pt>
                <c:pt idx="21">
                  <c:v>100</c:v>
                </c:pt>
                <c:pt idx="22">
                  <c:v>100</c:v>
                </c:pt>
                <c:pt idx="23">
                  <c:v>100</c:v>
                </c:pt>
                <c:pt idx="24">
                  <c:v>100</c:v>
                </c:pt>
                <c:pt idx="25">
                  <c:v>100</c:v>
                </c:pt>
                <c:pt idx="26">
                  <c:v>100</c:v>
                </c:pt>
                <c:pt idx="27">
                  <c:v>100</c:v>
                </c:pt>
                <c:pt idx="28">
                  <c:v>100</c:v>
                </c:pt>
                <c:pt idx="29">
                  <c:v>100</c:v>
                </c:pt>
                <c:pt idx="30">
                  <c:v>100</c:v>
                </c:pt>
                <c:pt idx="31">
                  <c:v>100</c:v>
                </c:pt>
                <c:pt idx="32">
                  <c:v>100</c:v>
                </c:pt>
                <c:pt idx="33">
                  <c:v>100</c:v>
                </c:pt>
                <c:pt idx="34">
                  <c:v>100</c:v>
                </c:pt>
                <c:pt idx="35">
                  <c:v>100</c:v>
                </c:pt>
                <c:pt idx="36">
                  <c:v>100</c:v>
                </c:pt>
                <c:pt idx="37">
                  <c:v>100</c:v>
                </c:pt>
                <c:pt idx="38">
                  <c:v>100</c:v>
                </c:pt>
                <c:pt idx="39">
                  <c:v>100</c:v>
                </c:pt>
                <c:pt idx="40">
                  <c:v>100</c:v>
                </c:pt>
                <c:pt idx="41">
                  <c:v>100</c:v>
                </c:pt>
                <c:pt idx="42">
                  <c:v>100</c:v>
                </c:pt>
                <c:pt idx="43">
                  <c:v>100</c:v>
                </c:pt>
                <c:pt idx="44">
                  <c:v>100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0CC-41C8-8F74-88B221E574DA}"/>
            </c:ext>
          </c:extLst>
        </c:ser>
        <c:ser>
          <c:idx val="1"/>
          <c:order val="1"/>
          <c:tx>
            <c:strRef>
              <c:f>'Slayt 4'!$G$26</c:f>
              <c:strCache>
                <c:ptCount val="1"/>
                <c:pt idx="0">
                  <c:v>RGE Kimyasal</c:v>
                </c:pt>
              </c:strCache>
            </c:strRef>
          </c:tx>
          <c:spPr>
            <a:ln w="28575" cap="rnd">
              <a:solidFill>
                <a:srgbClr val="282E75"/>
              </a:solidFill>
              <a:round/>
            </a:ln>
            <a:effectLst/>
          </c:spPr>
          <c:marker>
            <c:symbol val="none"/>
          </c:marker>
          <c:cat>
            <c:strRef>
              <c:f>'Slayt 4'!$B$27:$B$71</c:f>
              <c:strCache>
                <c:ptCount val="45"/>
                <c:pt idx="0">
                  <c:v>Ç1 15</c:v>
                </c:pt>
                <c:pt idx="1">
                  <c:v>Ç2 15</c:v>
                </c:pt>
                <c:pt idx="2">
                  <c:v>Ç3 15</c:v>
                </c:pt>
                <c:pt idx="3">
                  <c:v>Ç4 15</c:v>
                </c:pt>
                <c:pt idx="4">
                  <c:v>Ç1 16</c:v>
                </c:pt>
                <c:pt idx="5">
                  <c:v>Ç2 16</c:v>
                </c:pt>
                <c:pt idx="6">
                  <c:v>Ç3 16</c:v>
                </c:pt>
                <c:pt idx="7">
                  <c:v>Ç4 16</c:v>
                </c:pt>
                <c:pt idx="8">
                  <c:v>Ç1 17</c:v>
                </c:pt>
                <c:pt idx="9">
                  <c:v>Ç2 17</c:v>
                </c:pt>
                <c:pt idx="10">
                  <c:v>Ç3 17</c:v>
                </c:pt>
                <c:pt idx="11">
                  <c:v>Ç4 17</c:v>
                </c:pt>
                <c:pt idx="12">
                  <c:v>Ç1 18</c:v>
                </c:pt>
                <c:pt idx="13">
                  <c:v>Ç2 18</c:v>
                </c:pt>
                <c:pt idx="14">
                  <c:v>Ç3 18</c:v>
                </c:pt>
                <c:pt idx="15">
                  <c:v>Ç4 18</c:v>
                </c:pt>
                <c:pt idx="16">
                  <c:v>Ç1 19</c:v>
                </c:pt>
                <c:pt idx="17">
                  <c:v>Ç2 19</c:v>
                </c:pt>
                <c:pt idx="18">
                  <c:v>Ç3 19</c:v>
                </c:pt>
                <c:pt idx="19">
                  <c:v>Ç4 19</c:v>
                </c:pt>
                <c:pt idx="20">
                  <c:v>Ç1 20</c:v>
                </c:pt>
                <c:pt idx="21">
                  <c:v>Ç2 20</c:v>
                </c:pt>
                <c:pt idx="22">
                  <c:v>Ç3 20</c:v>
                </c:pt>
                <c:pt idx="23">
                  <c:v>Ç4 20</c:v>
                </c:pt>
                <c:pt idx="24">
                  <c:v>Ç1 21</c:v>
                </c:pt>
                <c:pt idx="25">
                  <c:v>Ç2 21</c:v>
                </c:pt>
                <c:pt idx="26">
                  <c:v>Ç3 21</c:v>
                </c:pt>
                <c:pt idx="27">
                  <c:v>Ç4 21</c:v>
                </c:pt>
                <c:pt idx="28">
                  <c:v>Ç1 22</c:v>
                </c:pt>
                <c:pt idx="29">
                  <c:v>Ç2 22</c:v>
                </c:pt>
                <c:pt idx="30">
                  <c:v>Ç3 22</c:v>
                </c:pt>
                <c:pt idx="31">
                  <c:v>Ç4 22</c:v>
                </c:pt>
                <c:pt idx="32">
                  <c:v>Ç1 23</c:v>
                </c:pt>
                <c:pt idx="33">
                  <c:v>Ç2 23</c:v>
                </c:pt>
                <c:pt idx="34">
                  <c:v>Ç3 23</c:v>
                </c:pt>
                <c:pt idx="35">
                  <c:v>Ç4 23</c:v>
                </c:pt>
                <c:pt idx="36">
                  <c:v>Ç1 24</c:v>
                </c:pt>
                <c:pt idx="37">
                  <c:v>Ç2 24</c:v>
                </c:pt>
                <c:pt idx="38">
                  <c:v>Ç3 24</c:v>
                </c:pt>
                <c:pt idx="39">
                  <c:v>Ç4 24</c:v>
                </c:pt>
                <c:pt idx="40">
                  <c:v>Ç1 25</c:v>
                </c:pt>
                <c:pt idx="41">
                  <c:v>Ç2 25</c:v>
                </c:pt>
                <c:pt idx="42">
                  <c:v>Ç3 25</c:v>
                </c:pt>
                <c:pt idx="43">
                  <c:v>Ç4 25</c:v>
                </c:pt>
                <c:pt idx="44">
                  <c:v>Ç1 26</c:v>
                </c:pt>
              </c:strCache>
            </c:strRef>
          </c:cat>
          <c:val>
            <c:numRef>
              <c:f>'Slayt 4'!$G$27:$G$71</c:f>
              <c:numCache>
                <c:formatCode>0.00</c:formatCode>
                <c:ptCount val="45"/>
                <c:pt idx="0">
                  <c:v>89.695499290000001</c:v>
                </c:pt>
                <c:pt idx="1">
                  <c:v>92.232992969999998</c:v>
                </c:pt>
                <c:pt idx="2">
                  <c:v>95.507916870000003</c:v>
                </c:pt>
                <c:pt idx="3">
                  <c:v>94.565075390000004</c:v>
                </c:pt>
                <c:pt idx="4">
                  <c:v>93.603182279999999</c:v>
                </c:pt>
                <c:pt idx="5">
                  <c:v>91.557718460000004</c:v>
                </c:pt>
                <c:pt idx="6">
                  <c:v>92.661169819999998</c:v>
                </c:pt>
                <c:pt idx="7">
                  <c:v>96.870360629999993</c:v>
                </c:pt>
                <c:pt idx="8">
                  <c:v>100.50279168</c:v>
                </c:pt>
                <c:pt idx="9">
                  <c:v>97.460184549999994</c:v>
                </c:pt>
                <c:pt idx="10">
                  <c:v>99.057812440000006</c:v>
                </c:pt>
                <c:pt idx="11">
                  <c:v>102.97921134000001</c:v>
                </c:pt>
                <c:pt idx="12">
                  <c:v>103.57153236000001</c:v>
                </c:pt>
                <c:pt idx="13">
                  <c:v>107.97638943</c:v>
                </c:pt>
                <c:pt idx="14">
                  <c:v>116.18705310999999</c:v>
                </c:pt>
                <c:pt idx="15">
                  <c:v>103.78427173</c:v>
                </c:pt>
                <c:pt idx="16">
                  <c:v>102.00259994</c:v>
                </c:pt>
                <c:pt idx="17">
                  <c:v>103.53392812</c:v>
                </c:pt>
                <c:pt idx="18">
                  <c:v>100.51037134000001</c:v>
                </c:pt>
                <c:pt idx="19">
                  <c:v>103.21695547</c:v>
                </c:pt>
                <c:pt idx="20">
                  <c:v>105.67854826999999</c:v>
                </c:pt>
                <c:pt idx="21">
                  <c:v>108.88896246</c:v>
                </c:pt>
                <c:pt idx="22">
                  <c:v>116.76768937999999</c:v>
                </c:pt>
                <c:pt idx="23">
                  <c:v>120.3207474</c:v>
                </c:pt>
                <c:pt idx="24">
                  <c:v>111.72062570999999</c:v>
                </c:pt>
                <c:pt idx="25">
                  <c:v>114.5593882</c:v>
                </c:pt>
                <c:pt idx="26">
                  <c:v>111.65525245000001</c:v>
                </c:pt>
                <c:pt idx="27">
                  <c:v>121.00915714</c:v>
                </c:pt>
                <c:pt idx="28">
                  <c:v>116.65446043999999</c:v>
                </c:pt>
                <c:pt idx="29">
                  <c:v>110.93299844000001</c:v>
                </c:pt>
                <c:pt idx="30">
                  <c:v>105.5292235</c:v>
                </c:pt>
                <c:pt idx="31">
                  <c:v>100.08769328</c:v>
                </c:pt>
                <c:pt idx="32">
                  <c:v>99.194774370000005</c:v>
                </c:pt>
                <c:pt idx="33">
                  <c:v>104.31511852</c:v>
                </c:pt>
                <c:pt idx="34">
                  <c:v>107.70703451999999</c:v>
                </c:pt>
                <c:pt idx="35">
                  <c:v>104.64634307999999</c:v>
                </c:pt>
                <c:pt idx="36">
                  <c:v>100.97222772000001</c:v>
                </c:pt>
                <c:pt idx="37">
                  <c:v>95.332715649999997</c:v>
                </c:pt>
                <c:pt idx="38">
                  <c:v>94.724916039999997</c:v>
                </c:pt>
                <c:pt idx="39">
                  <c:v>90.916515779999997</c:v>
                </c:pt>
                <c:pt idx="40">
                  <c:v>90.085880549999999</c:v>
                </c:pt>
                <c:pt idx="41">
                  <c:v>92.397184035471525</c:v>
                </c:pt>
                <c:pt idx="42">
                  <c:v>92.81035223906683</c:v>
                </c:pt>
                <c:pt idx="43">
                  <c:v>91.576118025537767</c:v>
                </c:pt>
                <c:pt idx="44">
                  <c:v>88.242732182439397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0CC-41C8-8F74-88B221E574DA}"/>
            </c:ext>
          </c:extLst>
        </c:ser>
        <c:ser>
          <c:idx val="2"/>
          <c:order val="2"/>
          <c:tx>
            <c:strRef>
              <c:f>'Slayt 4'!$D$26</c:f>
              <c:strCache>
                <c:ptCount val="1"/>
                <c:pt idx="0">
                  <c:v>TÜSİAD RGE</c:v>
                </c:pt>
              </c:strCache>
            </c:strRef>
          </c:tx>
          <c:spPr>
            <a:ln w="28575" cap="rnd">
              <a:solidFill>
                <a:srgbClr val="C00000"/>
              </a:solidFill>
              <a:round/>
            </a:ln>
            <a:effectLst/>
          </c:spPr>
          <c:marker>
            <c:symbol val="none"/>
          </c:marker>
          <c:cat>
            <c:strRef>
              <c:f>'Slayt 4'!$B$27:$B$71</c:f>
              <c:strCache>
                <c:ptCount val="45"/>
                <c:pt idx="0">
                  <c:v>Ç1 15</c:v>
                </c:pt>
                <c:pt idx="1">
                  <c:v>Ç2 15</c:v>
                </c:pt>
                <c:pt idx="2">
                  <c:v>Ç3 15</c:v>
                </c:pt>
                <c:pt idx="3">
                  <c:v>Ç4 15</c:v>
                </c:pt>
                <c:pt idx="4">
                  <c:v>Ç1 16</c:v>
                </c:pt>
                <c:pt idx="5">
                  <c:v>Ç2 16</c:v>
                </c:pt>
                <c:pt idx="6">
                  <c:v>Ç3 16</c:v>
                </c:pt>
                <c:pt idx="7">
                  <c:v>Ç4 16</c:v>
                </c:pt>
                <c:pt idx="8">
                  <c:v>Ç1 17</c:v>
                </c:pt>
                <c:pt idx="9">
                  <c:v>Ç2 17</c:v>
                </c:pt>
                <c:pt idx="10">
                  <c:v>Ç3 17</c:v>
                </c:pt>
                <c:pt idx="11">
                  <c:v>Ç4 17</c:v>
                </c:pt>
                <c:pt idx="12">
                  <c:v>Ç1 18</c:v>
                </c:pt>
                <c:pt idx="13">
                  <c:v>Ç2 18</c:v>
                </c:pt>
                <c:pt idx="14">
                  <c:v>Ç3 18</c:v>
                </c:pt>
                <c:pt idx="15">
                  <c:v>Ç4 18</c:v>
                </c:pt>
                <c:pt idx="16">
                  <c:v>Ç1 19</c:v>
                </c:pt>
                <c:pt idx="17">
                  <c:v>Ç2 19</c:v>
                </c:pt>
                <c:pt idx="18">
                  <c:v>Ç3 19</c:v>
                </c:pt>
                <c:pt idx="19">
                  <c:v>Ç4 19</c:v>
                </c:pt>
                <c:pt idx="20">
                  <c:v>Ç1 20</c:v>
                </c:pt>
                <c:pt idx="21">
                  <c:v>Ç2 20</c:v>
                </c:pt>
                <c:pt idx="22">
                  <c:v>Ç3 20</c:v>
                </c:pt>
                <c:pt idx="23">
                  <c:v>Ç4 20</c:v>
                </c:pt>
                <c:pt idx="24">
                  <c:v>Ç1 21</c:v>
                </c:pt>
                <c:pt idx="25">
                  <c:v>Ç2 21</c:v>
                </c:pt>
                <c:pt idx="26">
                  <c:v>Ç3 21</c:v>
                </c:pt>
                <c:pt idx="27">
                  <c:v>Ç4 21</c:v>
                </c:pt>
                <c:pt idx="28">
                  <c:v>Ç1 22</c:v>
                </c:pt>
                <c:pt idx="29">
                  <c:v>Ç2 22</c:v>
                </c:pt>
                <c:pt idx="30">
                  <c:v>Ç3 22</c:v>
                </c:pt>
                <c:pt idx="31">
                  <c:v>Ç4 22</c:v>
                </c:pt>
                <c:pt idx="32">
                  <c:v>Ç1 23</c:v>
                </c:pt>
                <c:pt idx="33">
                  <c:v>Ç2 23</c:v>
                </c:pt>
                <c:pt idx="34">
                  <c:v>Ç3 23</c:v>
                </c:pt>
                <c:pt idx="35">
                  <c:v>Ç4 23</c:v>
                </c:pt>
                <c:pt idx="36">
                  <c:v>Ç1 24</c:v>
                </c:pt>
                <c:pt idx="37">
                  <c:v>Ç2 24</c:v>
                </c:pt>
                <c:pt idx="38">
                  <c:v>Ç3 24</c:v>
                </c:pt>
                <c:pt idx="39">
                  <c:v>Ç4 24</c:v>
                </c:pt>
                <c:pt idx="40">
                  <c:v>Ç1 25</c:v>
                </c:pt>
                <c:pt idx="41">
                  <c:v>Ç2 25</c:v>
                </c:pt>
                <c:pt idx="42">
                  <c:v>Ç3 25</c:v>
                </c:pt>
                <c:pt idx="43">
                  <c:v>Ç4 25</c:v>
                </c:pt>
                <c:pt idx="44">
                  <c:v>Ç1 26</c:v>
                </c:pt>
              </c:strCache>
            </c:strRef>
          </c:cat>
          <c:val>
            <c:numRef>
              <c:f>'Slayt 4'!$D$27:$D$71</c:f>
              <c:numCache>
                <c:formatCode>0.00</c:formatCode>
                <c:ptCount val="45"/>
                <c:pt idx="0">
                  <c:v>90.298207705999999</c:v>
                </c:pt>
                <c:pt idx="1">
                  <c:v>93.460817129999995</c:v>
                </c:pt>
                <c:pt idx="2">
                  <c:v>97.167909481999999</c:v>
                </c:pt>
                <c:pt idx="3">
                  <c:v>96.810842020999999</c:v>
                </c:pt>
                <c:pt idx="4">
                  <c:v>95.233888698000001</c:v>
                </c:pt>
                <c:pt idx="5">
                  <c:v>93.100834688000006</c:v>
                </c:pt>
                <c:pt idx="6">
                  <c:v>94.070765274999999</c:v>
                </c:pt>
                <c:pt idx="7">
                  <c:v>97.803587406999995</c:v>
                </c:pt>
                <c:pt idx="8">
                  <c:v>100.642228668</c:v>
                </c:pt>
                <c:pt idx="9">
                  <c:v>97.971657010000001</c:v>
                </c:pt>
                <c:pt idx="10">
                  <c:v>99.027968052999995</c:v>
                </c:pt>
                <c:pt idx="11">
                  <c:v>102.358146268</c:v>
                </c:pt>
                <c:pt idx="12">
                  <c:v>101.0806439</c:v>
                </c:pt>
                <c:pt idx="13">
                  <c:v>106.309379307</c:v>
                </c:pt>
                <c:pt idx="14">
                  <c:v>116.173394821</c:v>
                </c:pt>
                <c:pt idx="15">
                  <c:v>105.82600196200001</c:v>
                </c:pt>
                <c:pt idx="16">
                  <c:v>104.03790396799999</c:v>
                </c:pt>
                <c:pt idx="17">
                  <c:v>105.980948459</c:v>
                </c:pt>
                <c:pt idx="18">
                  <c:v>102.746915026</c:v>
                </c:pt>
                <c:pt idx="19">
                  <c:v>105.27931127700001</c:v>
                </c:pt>
                <c:pt idx="20">
                  <c:v>106.236596671</c:v>
                </c:pt>
                <c:pt idx="21">
                  <c:v>113.557976121</c:v>
                </c:pt>
                <c:pt idx="22">
                  <c:v>118.381980942</c:v>
                </c:pt>
                <c:pt idx="23">
                  <c:v>120.229312845</c:v>
                </c:pt>
                <c:pt idx="24">
                  <c:v>109.474799606</c:v>
                </c:pt>
                <c:pt idx="25">
                  <c:v>112.11207021</c:v>
                </c:pt>
                <c:pt idx="26">
                  <c:v>106.16334547300001</c:v>
                </c:pt>
                <c:pt idx="27">
                  <c:v>117.104145522</c:v>
                </c:pt>
                <c:pt idx="28">
                  <c:v>111.485417566</c:v>
                </c:pt>
                <c:pt idx="29">
                  <c:v>103.177099062</c:v>
                </c:pt>
                <c:pt idx="30">
                  <c:v>100.94757769100001</c:v>
                </c:pt>
                <c:pt idx="31">
                  <c:v>95.754689022999997</c:v>
                </c:pt>
                <c:pt idx="32">
                  <c:v>94.060413416000003</c:v>
                </c:pt>
                <c:pt idx="33">
                  <c:v>97.785253969999999</c:v>
                </c:pt>
                <c:pt idx="34">
                  <c:v>102.379441449</c:v>
                </c:pt>
                <c:pt idx="35">
                  <c:v>99.129643040999994</c:v>
                </c:pt>
                <c:pt idx="36">
                  <c:v>94.596223346000002</c:v>
                </c:pt>
                <c:pt idx="37">
                  <c:v>89.997143707999996</c:v>
                </c:pt>
                <c:pt idx="38">
                  <c:v>90.295968930000001</c:v>
                </c:pt>
                <c:pt idx="39">
                  <c:v>86.268513695999999</c:v>
                </c:pt>
                <c:pt idx="40">
                  <c:v>86.146057983000006</c:v>
                </c:pt>
                <c:pt idx="41">
                  <c:v>88.69896311429207</c:v>
                </c:pt>
                <c:pt idx="42">
                  <c:v>90.069303385537097</c:v>
                </c:pt>
                <c:pt idx="43">
                  <c:v>88.762004990679145</c:v>
                </c:pt>
                <c:pt idx="44">
                  <c:v>87.252806311735981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0CC-41C8-8F74-88B221E574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38472831"/>
        <c:axId val="1525911487"/>
      </c:lineChart>
      <c:catAx>
        <c:axId val="15384728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000F9F"/>
                </a:solidFill>
                <a:latin typeface="Aptos" panose="020B0004020202020204" pitchFamily="34" charset="0"/>
                <a:ea typeface="+mn-ea"/>
                <a:cs typeface="+mn-cs"/>
              </a:defRPr>
            </a:pPr>
            <a:endParaRPr lang="en-TR"/>
          </a:p>
        </c:txPr>
        <c:crossAx val="1525911487"/>
        <c:crosses val="autoZero"/>
        <c:auto val="1"/>
        <c:lblAlgn val="ctr"/>
        <c:lblOffset val="100"/>
        <c:noMultiLvlLbl val="0"/>
      </c:catAx>
      <c:valAx>
        <c:axId val="1525911487"/>
        <c:scaling>
          <c:orientation val="minMax"/>
          <c:min val="70"/>
        </c:scaling>
        <c:delete val="0"/>
        <c:axPos val="l"/>
        <c:majorGridlines>
          <c:spPr>
            <a:ln>
              <a:solidFill>
                <a:sysClr val="windowText" lastClr="000000">
                  <a:lumMod val="50000"/>
                  <a:lumOff val="50000"/>
                  <a:alpha val="30000"/>
                </a:sysClr>
              </a:solidFill>
            </a:ln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000F9F"/>
                </a:solidFill>
                <a:latin typeface="Aptos" panose="020B0004020202020204" pitchFamily="34" charset="0"/>
                <a:ea typeface="+mn-ea"/>
                <a:cs typeface="+mn-cs"/>
              </a:defRPr>
            </a:pPr>
            <a:endParaRPr lang="en-TR"/>
          </a:p>
        </c:txPr>
        <c:crossAx val="1538472831"/>
        <c:crosses val="autoZero"/>
        <c:crossBetween val="between"/>
      </c:valAx>
      <c:spPr>
        <a:solidFill>
          <a:srgbClr val="E1E7E8"/>
        </a:solidFill>
      </c:spPr>
    </c:plotArea>
    <c:legend>
      <c:legendPos val="t"/>
      <c:legendEntry>
        <c:idx val="0"/>
        <c:delete val="1"/>
      </c:legendEntry>
      <c:layout>
        <c:manualLayout>
          <c:xMode val="edge"/>
          <c:yMode val="edge"/>
          <c:x val="0.41457287163346151"/>
          <c:y val="9.3554220135647279E-2"/>
          <c:w val="0.56728720951634248"/>
          <c:h val="0.14236821678074943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800" b="0" i="0" u="none" strike="noStrike" kern="1200" baseline="0">
              <a:solidFill>
                <a:srgbClr val="000F9F"/>
              </a:solidFill>
              <a:latin typeface="Aptos" panose="020B0004020202020204" pitchFamily="34" charset="0"/>
              <a:ea typeface="+mn-ea"/>
              <a:cs typeface="+mn-cs"/>
            </a:defRPr>
          </a:pPr>
          <a:endParaRPr lang="en-TR"/>
        </a:p>
      </c:txPr>
    </c:legend>
    <c:plotVisOnly val="1"/>
    <c:dispBlanksAs val="gap"/>
    <c:showDLblsOverMax val="0"/>
    <c:extLst/>
  </c:chart>
  <c:spPr>
    <a:solidFill>
      <a:srgbClr val="E1E7E8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TR"/>
    </a:p>
  </c:txPr>
  <c:externalData r:id="rId2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rgbClr val="000F9F"/>
                </a:solidFill>
                <a:latin typeface="Aptos" panose="020B0004020202020204" pitchFamily="34" charset="0"/>
                <a:ea typeface="+mn-ea"/>
                <a:cs typeface="+mn-cs"/>
              </a:defRPr>
            </a:pPr>
            <a:r>
              <a:rPr lang="tr-TR"/>
              <a:t>Kauçuk ve Plastik-RGE</a:t>
            </a:r>
          </a:p>
        </c:rich>
      </c:tx>
      <c:layout>
        <c:manualLayout>
          <c:xMode val="edge"/>
          <c:yMode val="edge"/>
          <c:x val="0.1801982289023743"/>
          <c:y val="0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13853698406211687"/>
          <c:y val="0.12221962654583547"/>
          <c:w val="0.80935943736616056"/>
          <c:h val="0.6967627997455258"/>
        </c:manualLayout>
      </c:layout>
      <c:lineChart>
        <c:grouping val="standard"/>
        <c:varyColors val="0"/>
        <c:ser>
          <c:idx val="0"/>
          <c:order val="0"/>
          <c:spPr>
            <a:ln w="19050" cap="rnd">
              <a:solidFill>
                <a:srgbClr val="C00000"/>
              </a:solidFill>
              <a:prstDash val="sysDot"/>
              <a:round/>
            </a:ln>
            <a:effectLst/>
          </c:spPr>
          <c:marker>
            <c:symbol val="none"/>
          </c:marker>
          <c:cat>
            <c:strRef>
              <c:f>'Slayt 4'!$B$27:$B$71</c:f>
              <c:strCache>
                <c:ptCount val="45"/>
                <c:pt idx="0">
                  <c:v>Ç1 15</c:v>
                </c:pt>
                <c:pt idx="1">
                  <c:v>Ç2 15</c:v>
                </c:pt>
                <c:pt idx="2">
                  <c:v>Ç3 15</c:v>
                </c:pt>
                <c:pt idx="3">
                  <c:v>Ç4 15</c:v>
                </c:pt>
                <c:pt idx="4">
                  <c:v>Ç1 16</c:v>
                </c:pt>
                <c:pt idx="5">
                  <c:v>Ç2 16</c:v>
                </c:pt>
                <c:pt idx="6">
                  <c:v>Ç3 16</c:v>
                </c:pt>
                <c:pt idx="7">
                  <c:v>Ç4 16</c:v>
                </c:pt>
                <c:pt idx="8">
                  <c:v>Ç1 17</c:v>
                </c:pt>
                <c:pt idx="9">
                  <c:v>Ç2 17</c:v>
                </c:pt>
                <c:pt idx="10">
                  <c:v>Ç3 17</c:v>
                </c:pt>
                <c:pt idx="11">
                  <c:v>Ç4 17</c:v>
                </c:pt>
                <c:pt idx="12">
                  <c:v>Ç1 18</c:v>
                </c:pt>
                <c:pt idx="13">
                  <c:v>Ç2 18</c:v>
                </c:pt>
                <c:pt idx="14">
                  <c:v>Ç3 18</c:v>
                </c:pt>
                <c:pt idx="15">
                  <c:v>Ç4 18</c:v>
                </c:pt>
                <c:pt idx="16">
                  <c:v>Ç1 19</c:v>
                </c:pt>
                <c:pt idx="17">
                  <c:v>Ç2 19</c:v>
                </c:pt>
                <c:pt idx="18">
                  <c:v>Ç3 19</c:v>
                </c:pt>
                <c:pt idx="19">
                  <c:v>Ç4 19</c:v>
                </c:pt>
                <c:pt idx="20">
                  <c:v>Ç1 20</c:v>
                </c:pt>
                <c:pt idx="21">
                  <c:v>Ç2 20</c:v>
                </c:pt>
                <c:pt idx="22">
                  <c:v>Ç3 20</c:v>
                </c:pt>
                <c:pt idx="23">
                  <c:v>Ç4 20</c:v>
                </c:pt>
                <c:pt idx="24">
                  <c:v>Ç1 21</c:v>
                </c:pt>
                <c:pt idx="25">
                  <c:v>Ç2 21</c:v>
                </c:pt>
                <c:pt idx="26">
                  <c:v>Ç3 21</c:v>
                </c:pt>
                <c:pt idx="27">
                  <c:v>Ç4 21</c:v>
                </c:pt>
                <c:pt idx="28">
                  <c:v>Ç1 22</c:v>
                </c:pt>
                <c:pt idx="29">
                  <c:v>Ç2 22</c:v>
                </c:pt>
                <c:pt idx="30">
                  <c:v>Ç3 22</c:v>
                </c:pt>
                <c:pt idx="31">
                  <c:v>Ç4 22</c:v>
                </c:pt>
                <c:pt idx="32">
                  <c:v>Ç1 23</c:v>
                </c:pt>
                <c:pt idx="33">
                  <c:v>Ç2 23</c:v>
                </c:pt>
                <c:pt idx="34">
                  <c:v>Ç3 23</c:v>
                </c:pt>
                <c:pt idx="35">
                  <c:v>Ç4 23</c:v>
                </c:pt>
                <c:pt idx="36">
                  <c:v>Ç1 24</c:v>
                </c:pt>
                <c:pt idx="37">
                  <c:v>Ç2 24</c:v>
                </c:pt>
                <c:pt idx="38">
                  <c:v>Ç3 24</c:v>
                </c:pt>
                <c:pt idx="39">
                  <c:v>Ç4 24</c:v>
                </c:pt>
                <c:pt idx="40">
                  <c:v>Ç1 25</c:v>
                </c:pt>
                <c:pt idx="41">
                  <c:v>Ç2 25</c:v>
                </c:pt>
                <c:pt idx="42">
                  <c:v>Ç3 25</c:v>
                </c:pt>
                <c:pt idx="43">
                  <c:v>Ç4 25</c:v>
                </c:pt>
                <c:pt idx="44">
                  <c:v>Ç1 26</c:v>
                </c:pt>
              </c:strCache>
            </c:strRef>
          </c:cat>
          <c:val>
            <c:numRef>
              <c:f>'Slayt 4'!$C$27:$C$71</c:f>
              <c:numCache>
                <c:formatCode>General</c:formatCode>
                <c:ptCount val="45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100</c:v>
                </c:pt>
                <c:pt idx="5">
                  <c:v>100</c:v>
                </c:pt>
                <c:pt idx="6">
                  <c:v>100</c:v>
                </c:pt>
                <c:pt idx="7">
                  <c:v>100</c:v>
                </c:pt>
                <c:pt idx="8">
                  <c:v>100</c:v>
                </c:pt>
                <c:pt idx="9">
                  <c:v>100</c:v>
                </c:pt>
                <c:pt idx="10">
                  <c:v>100</c:v>
                </c:pt>
                <c:pt idx="11">
                  <c:v>100</c:v>
                </c:pt>
                <c:pt idx="12">
                  <c:v>100</c:v>
                </c:pt>
                <c:pt idx="13">
                  <c:v>100</c:v>
                </c:pt>
                <c:pt idx="14">
                  <c:v>100</c:v>
                </c:pt>
                <c:pt idx="15">
                  <c:v>100</c:v>
                </c:pt>
                <c:pt idx="16">
                  <c:v>100</c:v>
                </c:pt>
                <c:pt idx="17">
                  <c:v>100</c:v>
                </c:pt>
                <c:pt idx="18">
                  <c:v>100</c:v>
                </c:pt>
                <c:pt idx="19">
                  <c:v>100</c:v>
                </c:pt>
                <c:pt idx="20">
                  <c:v>100</c:v>
                </c:pt>
                <c:pt idx="21">
                  <c:v>100</c:v>
                </c:pt>
                <c:pt idx="22">
                  <c:v>100</c:v>
                </c:pt>
                <c:pt idx="23">
                  <c:v>100</c:v>
                </c:pt>
                <c:pt idx="24">
                  <c:v>100</c:v>
                </c:pt>
                <c:pt idx="25">
                  <c:v>100</c:v>
                </c:pt>
                <c:pt idx="26">
                  <c:v>100</c:v>
                </c:pt>
                <c:pt idx="27">
                  <c:v>100</c:v>
                </c:pt>
                <c:pt idx="28">
                  <c:v>100</c:v>
                </c:pt>
                <c:pt idx="29">
                  <c:v>100</c:v>
                </c:pt>
                <c:pt idx="30">
                  <c:v>100</c:v>
                </c:pt>
                <c:pt idx="31">
                  <c:v>100</c:v>
                </c:pt>
                <c:pt idx="32">
                  <c:v>100</c:v>
                </c:pt>
                <c:pt idx="33">
                  <c:v>100</c:v>
                </c:pt>
                <c:pt idx="34">
                  <c:v>100</c:v>
                </c:pt>
                <c:pt idx="35">
                  <c:v>100</c:v>
                </c:pt>
                <c:pt idx="36">
                  <c:v>100</c:v>
                </c:pt>
                <c:pt idx="37">
                  <c:v>100</c:v>
                </c:pt>
                <c:pt idx="38">
                  <c:v>100</c:v>
                </c:pt>
                <c:pt idx="39">
                  <c:v>100</c:v>
                </c:pt>
                <c:pt idx="40">
                  <c:v>100</c:v>
                </c:pt>
                <c:pt idx="41">
                  <c:v>100</c:v>
                </c:pt>
                <c:pt idx="42">
                  <c:v>100</c:v>
                </c:pt>
                <c:pt idx="43">
                  <c:v>100</c:v>
                </c:pt>
                <c:pt idx="44">
                  <c:v>100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D6B-4FD0-8F1F-FC9E16A08A32}"/>
            </c:ext>
          </c:extLst>
        </c:ser>
        <c:ser>
          <c:idx val="1"/>
          <c:order val="1"/>
          <c:tx>
            <c:strRef>
              <c:f>'Slayt 4'!$H$26</c:f>
              <c:strCache>
                <c:ptCount val="1"/>
                <c:pt idx="0">
                  <c:v>RGE Kauçuk ve Plastik</c:v>
                </c:pt>
              </c:strCache>
            </c:strRef>
          </c:tx>
          <c:spPr>
            <a:ln w="28575" cap="rnd">
              <a:solidFill>
                <a:srgbClr val="282E75"/>
              </a:solidFill>
              <a:round/>
            </a:ln>
            <a:effectLst/>
          </c:spPr>
          <c:marker>
            <c:symbol val="none"/>
          </c:marker>
          <c:cat>
            <c:strRef>
              <c:f>'Slayt 4'!$B$27:$B$71</c:f>
              <c:strCache>
                <c:ptCount val="45"/>
                <c:pt idx="0">
                  <c:v>Ç1 15</c:v>
                </c:pt>
                <c:pt idx="1">
                  <c:v>Ç2 15</c:v>
                </c:pt>
                <c:pt idx="2">
                  <c:v>Ç3 15</c:v>
                </c:pt>
                <c:pt idx="3">
                  <c:v>Ç4 15</c:v>
                </c:pt>
                <c:pt idx="4">
                  <c:v>Ç1 16</c:v>
                </c:pt>
                <c:pt idx="5">
                  <c:v>Ç2 16</c:v>
                </c:pt>
                <c:pt idx="6">
                  <c:v>Ç3 16</c:v>
                </c:pt>
                <c:pt idx="7">
                  <c:v>Ç4 16</c:v>
                </c:pt>
                <c:pt idx="8">
                  <c:v>Ç1 17</c:v>
                </c:pt>
                <c:pt idx="9">
                  <c:v>Ç2 17</c:v>
                </c:pt>
                <c:pt idx="10">
                  <c:v>Ç3 17</c:v>
                </c:pt>
                <c:pt idx="11">
                  <c:v>Ç4 17</c:v>
                </c:pt>
                <c:pt idx="12">
                  <c:v>Ç1 18</c:v>
                </c:pt>
                <c:pt idx="13">
                  <c:v>Ç2 18</c:v>
                </c:pt>
                <c:pt idx="14">
                  <c:v>Ç3 18</c:v>
                </c:pt>
                <c:pt idx="15">
                  <c:v>Ç4 18</c:v>
                </c:pt>
                <c:pt idx="16">
                  <c:v>Ç1 19</c:v>
                </c:pt>
                <c:pt idx="17">
                  <c:v>Ç2 19</c:v>
                </c:pt>
                <c:pt idx="18">
                  <c:v>Ç3 19</c:v>
                </c:pt>
                <c:pt idx="19">
                  <c:v>Ç4 19</c:v>
                </c:pt>
                <c:pt idx="20">
                  <c:v>Ç1 20</c:v>
                </c:pt>
                <c:pt idx="21">
                  <c:v>Ç2 20</c:v>
                </c:pt>
                <c:pt idx="22">
                  <c:v>Ç3 20</c:v>
                </c:pt>
                <c:pt idx="23">
                  <c:v>Ç4 20</c:v>
                </c:pt>
                <c:pt idx="24">
                  <c:v>Ç1 21</c:v>
                </c:pt>
                <c:pt idx="25">
                  <c:v>Ç2 21</c:v>
                </c:pt>
                <c:pt idx="26">
                  <c:v>Ç3 21</c:v>
                </c:pt>
                <c:pt idx="27">
                  <c:v>Ç4 21</c:v>
                </c:pt>
                <c:pt idx="28">
                  <c:v>Ç1 22</c:v>
                </c:pt>
                <c:pt idx="29">
                  <c:v>Ç2 22</c:v>
                </c:pt>
                <c:pt idx="30">
                  <c:v>Ç3 22</c:v>
                </c:pt>
                <c:pt idx="31">
                  <c:v>Ç4 22</c:v>
                </c:pt>
                <c:pt idx="32">
                  <c:v>Ç1 23</c:v>
                </c:pt>
                <c:pt idx="33">
                  <c:v>Ç2 23</c:v>
                </c:pt>
                <c:pt idx="34">
                  <c:v>Ç3 23</c:v>
                </c:pt>
                <c:pt idx="35">
                  <c:v>Ç4 23</c:v>
                </c:pt>
                <c:pt idx="36">
                  <c:v>Ç1 24</c:v>
                </c:pt>
                <c:pt idx="37">
                  <c:v>Ç2 24</c:v>
                </c:pt>
                <c:pt idx="38">
                  <c:v>Ç3 24</c:v>
                </c:pt>
                <c:pt idx="39">
                  <c:v>Ç4 24</c:v>
                </c:pt>
                <c:pt idx="40">
                  <c:v>Ç1 25</c:v>
                </c:pt>
                <c:pt idx="41">
                  <c:v>Ç2 25</c:v>
                </c:pt>
                <c:pt idx="42">
                  <c:v>Ç3 25</c:v>
                </c:pt>
                <c:pt idx="43">
                  <c:v>Ç4 25</c:v>
                </c:pt>
                <c:pt idx="44">
                  <c:v>Ç1 26</c:v>
                </c:pt>
              </c:strCache>
            </c:strRef>
          </c:cat>
          <c:val>
            <c:numRef>
              <c:f>'Slayt 4'!$H$27:$H$71</c:f>
              <c:numCache>
                <c:formatCode>0.00</c:formatCode>
                <c:ptCount val="45"/>
                <c:pt idx="0">
                  <c:v>90.122326229999999</c:v>
                </c:pt>
                <c:pt idx="1">
                  <c:v>92.889120169999998</c:v>
                </c:pt>
                <c:pt idx="2">
                  <c:v>95.996602789999997</c:v>
                </c:pt>
                <c:pt idx="3">
                  <c:v>95.740296200000003</c:v>
                </c:pt>
                <c:pt idx="4">
                  <c:v>93.833093759999997</c:v>
                </c:pt>
                <c:pt idx="5">
                  <c:v>91.783674210000001</c:v>
                </c:pt>
                <c:pt idx="6">
                  <c:v>92.830423640000006</c:v>
                </c:pt>
                <c:pt idx="7">
                  <c:v>96.520419630000006</c:v>
                </c:pt>
                <c:pt idx="8">
                  <c:v>99.999589389999997</c:v>
                </c:pt>
                <c:pt idx="9">
                  <c:v>97.145774180000004</c:v>
                </c:pt>
                <c:pt idx="10">
                  <c:v>99.382806169999995</c:v>
                </c:pt>
                <c:pt idx="11">
                  <c:v>103.47183025</c:v>
                </c:pt>
                <c:pt idx="12">
                  <c:v>102.92434403999999</c:v>
                </c:pt>
                <c:pt idx="13">
                  <c:v>107.8367452</c:v>
                </c:pt>
                <c:pt idx="14">
                  <c:v>116.14194632</c:v>
                </c:pt>
                <c:pt idx="15">
                  <c:v>103.79478616999999</c:v>
                </c:pt>
                <c:pt idx="16">
                  <c:v>102.61216795999999</c:v>
                </c:pt>
                <c:pt idx="17">
                  <c:v>104.36415723</c:v>
                </c:pt>
                <c:pt idx="18">
                  <c:v>100.39347895</c:v>
                </c:pt>
                <c:pt idx="19">
                  <c:v>102.47151307</c:v>
                </c:pt>
                <c:pt idx="20">
                  <c:v>105.40351922000001</c:v>
                </c:pt>
                <c:pt idx="21">
                  <c:v>111.42714134000001</c:v>
                </c:pt>
                <c:pt idx="22">
                  <c:v>117.78777839</c:v>
                </c:pt>
                <c:pt idx="23">
                  <c:v>121.39607114</c:v>
                </c:pt>
                <c:pt idx="24">
                  <c:v>111.46776235</c:v>
                </c:pt>
                <c:pt idx="25">
                  <c:v>114.71758486</c:v>
                </c:pt>
                <c:pt idx="26">
                  <c:v>109.26875072</c:v>
                </c:pt>
                <c:pt idx="27">
                  <c:v>119.14975996</c:v>
                </c:pt>
                <c:pt idx="28">
                  <c:v>114.05383184</c:v>
                </c:pt>
                <c:pt idx="29">
                  <c:v>106.23061289</c:v>
                </c:pt>
                <c:pt idx="30">
                  <c:v>100.87403187</c:v>
                </c:pt>
                <c:pt idx="31">
                  <c:v>94.479300280000004</c:v>
                </c:pt>
                <c:pt idx="32">
                  <c:v>94.748725219999997</c:v>
                </c:pt>
                <c:pt idx="33">
                  <c:v>99.440316249999995</c:v>
                </c:pt>
                <c:pt idx="34">
                  <c:v>102.89561268</c:v>
                </c:pt>
                <c:pt idx="35">
                  <c:v>99.047226269999996</c:v>
                </c:pt>
                <c:pt idx="36">
                  <c:v>95.501935590000002</c:v>
                </c:pt>
                <c:pt idx="37">
                  <c:v>90.655872279999997</c:v>
                </c:pt>
                <c:pt idx="38">
                  <c:v>89.365923339999995</c:v>
                </c:pt>
                <c:pt idx="39">
                  <c:v>85.591634479999996</c:v>
                </c:pt>
                <c:pt idx="40">
                  <c:v>85.242088980000005</c:v>
                </c:pt>
                <c:pt idx="41">
                  <c:v>87.960634637964191</c:v>
                </c:pt>
                <c:pt idx="42">
                  <c:v>88.542594854486282</c:v>
                </c:pt>
                <c:pt idx="43">
                  <c:v>87.271257469292891</c:v>
                </c:pt>
                <c:pt idx="44">
                  <c:v>85.033617374359579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D6B-4FD0-8F1F-FC9E16A08A32}"/>
            </c:ext>
          </c:extLst>
        </c:ser>
        <c:ser>
          <c:idx val="2"/>
          <c:order val="2"/>
          <c:tx>
            <c:strRef>
              <c:f>'Slayt 4'!$D$26</c:f>
              <c:strCache>
                <c:ptCount val="1"/>
                <c:pt idx="0">
                  <c:v>TÜSİAD RGE</c:v>
                </c:pt>
              </c:strCache>
            </c:strRef>
          </c:tx>
          <c:spPr>
            <a:ln w="28575" cap="rnd">
              <a:solidFill>
                <a:srgbClr val="C00000"/>
              </a:solidFill>
              <a:round/>
            </a:ln>
            <a:effectLst/>
          </c:spPr>
          <c:marker>
            <c:symbol val="none"/>
          </c:marker>
          <c:cat>
            <c:strRef>
              <c:f>'Slayt 4'!$B$27:$B$71</c:f>
              <c:strCache>
                <c:ptCount val="45"/>
                <c:pt idx="0">
                  <c:v>Ç1 15</c:v>
                </c:pt>
                <c:pt idx="1">
                  <c:v>Ç2 15</c:v>
                </c:pt>
                <c:pt idx="2">
                  <c:v>Ç3 15</c:v>
                </c:pt>
                <c:pt idx="3">
                  <c:v>Ç4 15</c:v>
                </c:pt>
                <c:pt idx="4">
                  <c:v>Ç1 16</c:v>
                </c:pt>
                <c:pt idx="5">
                  <c:v>Ç2 16</c:v>
                </c:pt>
                <c:pt idx="6">
                  <c:v>Ç3 16</c:v>
                </c:pt>
                <c:pt idx="7">
                  <c:v>Ç4 16</c:v>
                </c:pt>
                <c:pt idx="8">
                  <c:v>Ç1 17</c:v>
                </c:pt>
                <c:pt idx="9">
                  <c:v>Ç2 17</c:v>
                </c:pt>
                <c:pt idx="10">
                  <c:v>Ç3 17</c:v>
                </c:pt>
                <c:pt idx="11">
                  <c:v>Ç4 17</c:v>
                </c:pt>
                <c:pt idx="12">
                  <c:v>Ç1 18</c:v>
                </c:pt>
                <c:pt idx="13">
                  <c:v>Ç2 18</c:v>
                </c:pt>
                <c:pt idx="14">
                  <c:v>Ç3 18</c:v>
                </c:pt>
                <c:pt idx="15">
                  <c:v>Ç4 18</c:v>
                </c:pt>
                <c:pt idx="16">
                  <c:v>Ç1 19</c:v>
                </c:pt>
                <c:pt idx="17">
                  <c:v>Ç2 19</c:v>
                </c:pt>
                <c:pt idx="18">
                  <c:v>Ç3 19</c:v>
                </c:pt>
                <c:pt idx="19">
                  <c:v>Ç4 19</c:v>
                </c:pt>
                <c:pt idx="20">
                  <c:v>Ç1 20</c:v>
                </c:pt>
                <c:pt idx="21">
                  <c:v>Ç2 20</c:v>
                </c:pt>
                <c:pt idx="22">
                  <c:v>Ç3 20</c:v>
                </c:pt>
                <c:pt idx="23">
                  <c:v>Ç4 20</c:v>
                </c:pt>
                <c:pt idx="24">
                  <c:v>Ç1 21</c:v>
                </c:pt>
                <c:pt idx="25">
                  <c:v>Ç2 21</c:v>
                </c:pt>
                <c:pt idx="26">
                  <c:v>Ç3 21</c:v>
                </c:pt>
                <c:pt idx="27">
                  <c:v>Ç4 21</c:v>
                </c:pt>
                <c:pt idx="28">
                  <c:v>Ç1 22</c:v>
                </c:pt>
                <c:pt idx="29">
                  <c:v>Ç2 22</c:v>
                </c:pt>
                <c:pt idx="30">
                  <c:v>Ç3 22</c:v>
                </c:pt>
                <c:pt idx="31">
                  <c:v>Ç4 22</c:v>
                </c:pt>
                <c:pt idx="32">
                  <c:v>Ç1 23</c:v>
                </c:pt>
                <c:pt idx="33">
                  <c:v>Ç2 23</c:v>
                </c:pt>
                <c:pt idx="34">
                  <c:v>Ç3 23</c:v>
                </c:pt>
                <c:pt idx="35">
                  <c:v>Ç4 23</c:v>
                </c:pt>
                <c:pt idx="36">
                  <c:v>Ç1 24</c:v>
                </c:pt>
                <c:pt idx="37">
                  <c:v>Ç2 24</c:v>
                </c:pt>
                <c:pt idx="38">
                  <c:v>Ç3 24</c:v>
                </c:pt>
                <c:pt idx="39">
                  <c:v>Ç4 24</c:v>
                </c:pt>
                <c:pt idx="40">
                  <c:v>Ç1 25</c:v>
                </c:pt>
                <c:pt idx="41">
                  <c:v>Ç2 25</c:v>
                </c:pt>
                <c:pt idx="42">
                  <c:v>Ç3 25</c:v>
                </c:pt>
                <c:pt idx="43">
                  <c:v>Ç4 25</c:v>
                </c:pt>
                <c:pt idx="44">
                  <c:v>Ç1 26</c:v>
                </c:pt>
              </c:strCache>
            </c:strRef>
          </c:cat>
          <c:val>
            <c:numRef>
              <c:f>'Slayt 4'!$D$27:$D$71</c:f>
              <c:numCache>
                <c:formatCode>0.00</c:formatCode>
                <c:ptCount val="45"/>
                <c:pt idx="0">
                  <c:v>90.298207705999999</c:v>
                </c:pt>
                <c:pt idx="1">
                  <c:v>93.460817129999995</c:v>
                </c:pt>
                <c:pt idx="2">
                  <c:v>97.167909481999999</c:v>
                </c:pt>
                <c:pt idx="3">
                  <c:v>96.810842020999999</c:v>
                </c:pt>
                <c:pt idx="4">
                  <c:v>95.233888698000001</c:v>
                </c:pt>
                <c:pt idx="5">
                  <c:v>93.100834688000006</c:v>
                </c:pt>
                <c:pt idx="6">
                  <c:v>94.070765274999999</c:v>
                </c:pt>
                <c:pt idx="7">
                  <c:v>97.803587406999995</c:v>
                </c:pt>
                <c:pt idx="8">
                  <c:v>100.642228668</c:v>
                </c:pt>
                <c:pt idx="9">
                  <c:v>97.971657010000001</c:v>
                </c:pt>
                <c:pt idx="10">
                  <c:v>99.027968052999995</c:v>
                </c:pt>
                <c:pt idx="11">
                  <c:v>102.358146268</c:v>
                </c:pt>
                <c:pt idx="12">
                  <c:v>101.0806439</c:v>
                </c:pt>
                <c:pt idx="13">
                  <c:v>106.309379307</c:v>
                </c:pt>
                <c:pt idx="14">
                  <c:v>116.173394821</c:v>
                </c:pt>
                <c:pt idx="15">
                  <c:v>105.82600196200001</c:v>
                </c:pt>
                <c:pt idx="16">
                  <c:v>104.03790396799999</c:v>
                </c:pt>
                <c:pt idx="17">
                  <c:v>105.980948459</c:v>
                </c:pt>
                <c:pt idx="18">
                  <c:v>102.746915026</c:v>
                </c:pt>
                <c:pt idx="19">
                  <c:v>105.27931127700001</c:v>
                </c:pt>
                <c:pt idx="20">
                  <c:v>106.236596671</c:v>
                </c:pt>
                <c:pt idx="21">
                  <c:v>113.557976121</c:v>
                </c:pt>
                <c:pt idx="22">
                  <c:v>118.381980942</c:v>
                </c:pt>
                <c:pt idx="23">
                  <c:v>120.229312845</c:v>
                </c:pt>
                <c:pt idx="24">
                  <c:v>109.474799606</c:v>
                </c:pt>
                <c:pt idx="25">
                  <c:v>112.11207021</c:v>
                </c:pt>
                <c:pt idx="26">
                  <c:v>106.16334547300001</c:v>
                </c:pt>
                <c:pt idx="27">
                  <c:v>117.104145522</c:v>
                </c:pt>
                <c:pt idx="28">
                  <c:v>111.485417566</c:v>
                </c:pt>
                <c:pt idx="29">
                  <c:v>103.177099062</c:v>
                </c:pt>
                <c:pt idx="30">
                  <c:v>100.94757769100001</c:v>
                </c:pt>
                <c:pt idx="31">
                  <c:v>95.754689022999997</c:v>
                </c:pt>
                <c:pt idx="32">
                  <c:v>94.060413416000003</c:v>
                </c:pt>
                <c:pt idx="33">
                  <c:v>97.785253969999999</c:v>
                </c:pt>
                <c:pt idx="34">
                  <c:v>102.379441449</c:v>
                </c:pt>
                <c:pt idx="35">
                  <c:v>99.129643040999994</c:v>
                </c:pt>
                <c:pt idx="36">
                  <c:v>94.596223346000002</c:v>
                </c:pt>
                <c:pt idx="37">
                  <c:v>89.997143707999996</c:v>
                </c:pt>
                <c:pt idx="38">
                  <c:v>90.295968930000001</c:v>
                </c:pt>
                <c:pt idx="39">
                  <c:v>86.268513695999999</c:v>
                </c:pt>
                <c:pt idx="40">
                  <c:v>86.146057983000006</c:v>
                </c:pt>
                <c:pt idx="41">
                  <c:v>88.69896311429207</c:v>
                </c:pt>
                <c:pt idx="42">
                  <c:v>90.069303385537097</c:v>
                </c:pt>
                <c:pt idx="43">
                  <c:v>88.762004990679145</c:v>
                </c:pt>
                <c:pt idx="44">
                  <c:v>87.252806311735981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D6B-4FD0-8F1F-FC9E16A08A3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38472831"/>
        <c:axId val="1525911487"/>
      </c:lineChart>
      <c:catAx>
        <c:axId val="15384728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000F9F"/>
                </a:solidFill>
                <a:latin typeface="Aptos" panose="020B0004020202020204" pitchFamily="34" charset="0"/>
                <a:ea typeface="+mn-ea"/>
                <a:cs typeface="+mn-cs"/>
              </a:defRPr>
            </a:pPr>
            <a:endParaRPr lang="en-TR"/>
          </a:p>
        </c:txPr>
        <c:crossAx val="1525911487"/>
        <c:crosses val="autoZero"/>
        <c:auto val="1"/>
        <c:lblAlgn val="ctr"/>
        <c:lblOffset val="100"/>
        <c:noMultiLvlLbl val="0"/>
      </c:catAx>
      <c:valAx>
        <c:axId val="1525911487"/>
        <c:scaling>
          <c:orientation val="minMax"/>
          <c:min val="70"/>
        </c:scaling>
        <c:delete val="0"/>
        <c:axPos val="l"/>
        <c:majorGridlines>
          <c:spPr>
            <a:ln>
              <a:solidFill>
                <a:sysClr val="windowText" lastClr="000000">
                  <a:lumMod val="50000"/>
                  <a:lumOff val="50000"/>
                  <a:alpha val="30000"/>
                </a:sysClr>
              </a:solidFill>
            </a:ln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000F9F"/>
                </a:solidFill>
                <a:latin typeface="Aptos" panose="020B0004020202020204" pitchFamily="34" charset="0"/>
                <a:ea typeface="+mn-ea"/>
                <a:cs typeface="+mn-cs"/>
              </a:defRPr>
            </a:pPr>
            <a:endParaRPr lang="en-TR"/>
          </a:p>
        </c:txPr>
        <c:crossAx val="1538472831"/>
        <c:crosses val="autoZero"/>
        <c:crossBetween val="between"/>
      </c:valAx>
      <c:spPr>
        <a:solidFill>
          <a:srgbClr val="E1E7E8"/>
        </a:solidFill>
      </c:spPr>
    </c:plotArea>
    <c:legend>
      <c:legendPos val="t"/>
      <c:legendEntry>
        <c:idx val="0"/>
        <c:delete val="1"/>
      </c:legendEntry>
      <c:layout>
        <c:manualLayout>
          <c:xMode val="edge"/>
          <c:yMode val="edge"/>
          <c:x val="0.37783138861254323"/>
          <c:y val="7.6539796793587356E-2"/>
          <c:w val="0.61989497800990367"/>
          <c:h val="0.16554037256881265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800" b="0" i="0" u="none" strike="noStrike" kern="1200" baseline="0">
              <a:solidFill>
                <a:srgbClr val="000F9F"/>
              </a:solidFill>
              <a:latin typeface="Aptos" panose="020B0004020202020204" pitchFamily="34" charset="0"/>
              <a:ea typeface="+mn-ea"/>
              <a:cs typeface="+mn-cs"/>
            </a:defRPr>
          </a:pPr>
          <a:endParaRPr lang="en-TR"/>
        </a:p>
      </c:txPr>
    </c:legend>
    <c:plotVisOnly val="1"/>
    <c:dispBlanksAs val="gap"/>
    <c:showDLblsOverMax val="0"/>
    <c:extLst/>
  </c:chart>
  <c:spPr>
    <a:solidFill>
      <a:srgbClr val="E1E7E8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TR"/>
    </a:p>
  </c:txPr>
  <c:externalData r:id="rId2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rgbClr val="000F9F"/>
                </a:solidFill>
                <a:latin typeface="Aptos" panose="020B0004020202020204" pitchFamily="34" charset="0"/>
                <a:ea typeface="+mn-ea"/>
                <a:cs typeface="+mn-cs"/>
              </a:defRPr>
            </a:pPr>
            <a:r>
              <a:rPr lang="tr-TR"/>
              <a:t>DMOM-RGE</a:t>
            </a:r>
          </a:p>
        </c:rich>
      </c:tx>
      <c:layout>
        <c:manualLayout>
          <c:xMode val="edge"/>
          <c:yMode val="edge"/>
          <c:x val="0.31998712886108249"/>
          <c:y val="0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14344726751608997"/>
          <c:y val="0.12927925316406202"/>
          <c:w val="0.80455316539206179"/>
          <c:h val="0.68177722288811982"/>
        </c:manualLayout>
      </c:layout>
      <c:lineChart>
        <c:grouping val="standard"/>
        <c:varyColors val="0"/>
        <c:ser>
          <c:idx val="0"/>
          <c:order val="0"/>
          <c:spPr>
            <a:ln w="19050" cap="rnd">
              <a:solidFill>
                <a:srgbClr val="C00000"/>
              </a:solidFill>
              <a:prstDash val="sysDot"/>
              <a:round/>
            </a:ln>
            <a:effectLst/>
          </c:spPr>
          <c:marker>
            <c:symbol val="none"/>
          </c:marker>
          <c:cat>
            <c:strRef>
              <c:f>'Slayt 4'!$B$27:$B$71</c:f>
              <c:strCache>
                <c:ptCount val="45"/>
                <c:pt idx="0">
                  <c:v>Ç1 15</c:v>
                </c:pt>
                <c:pt idx="1">
                  <c:v>Ç2 15</c:v>
                </c:pt>
                <c:pt idx="2">
                  <c:v>Ç3 15</c:v>
                </c:pt>
                <c:pt idx="3">
                  <c:v>Ç4 15</c:v>
                </c:pt>
                <c:pt idx="4">
                  <c:v>Ç1 16</c:v>
                </c:pt>
                <c:pt idx="5">
                  <c:v>Ç2 16</c:v>
                </c:pt>
                <c:pt idx="6">
                  <c:v>Ç3 16</c:v>
                </c:pt>
                <c:pt idx="7">
                  <c:v>Ç4 16</c:v>
                </c:pt>
                <c:pt idx="8">
                  <c:v>Ç1 17</c:v>
                </c:pt>
                <c:pt idx="9">
                  <c:v>Ç2 17</c:v>
                </c:pt>
                <c:pt idx="10">
                  <c:v>Ç3 17</c:v>
                </c:pt>
                <c:pt idx="11">
                  <c:v>Ç4 17</c:v>
                </c:pt>
                <c:pt idx="12">
                  <c:v>Ç1 18</c:v>
                </c:pt>
                <c:pt idx="13">
                  <c:v>Ç2 18</c:v>
                </c:pt>
                <c:pt idx="14">
                  <c:v>Ç3 18</c:v>
                </c:pt>
                <c:pt idx="15">
                  <c:v>Ç4 18</c:v>
                </c:pt>
                <c:pt idx="16">
                  <c:v>Ç1 19</c:v>
                </c:pt>
                <c:pt idx="17">
                  <c:v>Ç2 19</c:v>
                </c:pt>
                <c:pt idx="18">
                  <c:v>Ç3 19</c:v>
                </c:pt>
                <c:pt idx="19">
                  <c:v>Ç4 19</c:v>
                </c:pt>
                <c:pt idx="20">
                  <c:v>Ç1 20</c:v>
                </c:pt>
                <c:pt idx="21">
                  <c:v>Ç2 20</c:v>
                </c:pt>
                <c:pt idx="22">
                  <c:v>Ç3 20</c:v>
                </c:pt>
                <c:pt idx="23">
                  <c:v>Ç4 20</c:v>
                </c:pt>
                <c:pt idx="24">
                  <c:v>Ç1 21</c:v>
                </c:pt>
                <c:pt idx="25">
                  <c:v>Ç2 21</c:v>
                </c:pt>
                <c:pt idx="26">
                  <c:v>Ç3 21</c:v>
                </c:pt>
                <c:pt idx="27">
                  <c:v>Ç4 21</c:v>
                </c:pt>
                <c:pt idx="28">
                  <c:v>Ç1 22</c:v>
                </c:pt>
                <c:pt idx="29">
                  <c:v>Ç2 22</c:v>
                </c:pt>
                <c:pt idx="30">
                  <c:v>Ç3 22</c:v>
                </c:pt>
                <c:pt idx="31">
                  <c:v>Ç4 22</c:v>
                </c:pt>
                <c:pt idx="32">
                  <c:v>Ç1 23</c:v>
                </c:pt>
                <c:pt idx="33">
                  <c:v>Ç2 23</c:v>
                </c:pt>
                <c:pt idx="34">
                  <c:v>Ç3 23</c:v>
                </c:pt>
                <c:pt idx="35">
                  <c:v>Ç4 23</c:v>
                </c:pt>
                <c:pt idx="36">
                  <c:v>Ç1 24</c:v>
                </c:pt>
                <c:pt idx="37">
                  <c:v>Ç2 24</c:v>
                </c:pt>
                <c:pt idx="38">
                  <c:v>Ç3 24</c:v>
                </c:pt>
                <c:pt idx="39">
                  <c:v>Ç4 24</c:v>
                </c:pt>
                <c:pt idx="40">
                  <c:v>Ç1 25</c:v>
                </c:pt>
                <c:pt idx="41">
                  <c:v>Ç2 25</c:v>
                </c:pt>
                <c:pt idx="42">
                  <c:v>Ç3 25</c:v>
                </c:pt>
                <c:pt idx="43">
                  <c:v>Ç4 25</c:v>
                </c:pt>
                <c:pt idx="44">
                  <c:v>Ç1 26</c:v>
                </c:pt>
              </c:strCache>
            </c:strRef>
          </c:cat>
          <c:val>
            <c:numRef>
              <c:f>'Slayt 4'!$C$27:$C$71</c:f>
              <c:numCache>
                <c:formatCode>General</c:formatCode>
                <c:ptCount val="45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100</c:v>
                </c:pt>
                <c:pt idx="5">
                  <c:v>100</c:v>
                </c:pt>
                <c:pt idx="6">
                  <c:v>100</c:v>
                </c:pt>
                <c:pt idx="7">
                  <c:v>100</c:v>
                </c:pt>
                <c:pt idx="8">
                  <c:v>100</c:v>
                </c:pt>
                <c:pt idx="9">
                  <c:v>100</c:v>
                </c:pt>
                <c:pt idx="10">
                  <c:v>100</c:v>
                </c:pt>
                <c:pt idx="11">
                  <c:v>100</c:v>
                </c:pt>
                <c:pt idx="12">
                  <c:v>100</c:v>
                </c:pt>
                <c:pt idx="13">
                  <c:v>100</c:v>
                </c:pt>
                <c:pt idx="14">
                  <c:v>100</c:v>
                </c:pt>
                <c:pt idx="15">
                  <c:v>100</c:v>
                </c:pt>
                <c:pt idx="16">
                  <c:v>100</c:v>
                </c:pt>
                <c:pt idx="17">
                  <c:v>100</c:v>
                </c:pt>
                <c:pt idx="18">
                  <c:v>100</c:v>
                </c:pt>
                <c:pt idx="19">
                  <c:v>100</c:v>
                </c:pt>
                <c:pt idx="20">
                  <c:v>100</c:v>
                </c:pt>
                <c:pt idx="21">
                  <c:v>100</c:v>
                </c:pt>
                <c:pt idx="22">
                  <c:v>100</c:v>
                </c:pt>
                <c:pt idx="23">
                  <c:v>100</c:v>
                </c:pt>
                <c:pt idx="24">
                  <c:v>100</c:v>
                </c:pt>
                <c:pt idx="25">
                  <c:v>100</c:v>
                </c:pt>
                <c:pt idx="26">
                  <c:v>100</c:v>
                </c:pt>
                <c:pt idx="27">
                  <c:v>100</c:v>
                </c:pt>
                <c:pt idx="28">
                  <c:v>100</c:v>
                </c:pt>
                <c:pt idx="29">
                  <c:v>100</c:v>
                </c:pt>
                <c:pt idx="30">
                  <c:v>100</c:v>
                </c:pt>
                <c:pt idx="31">
                  <c:v>100</c:v>
                </c:pt>
                <c:pt idx="32">
                  <c:v>100</c:v>
                </c:pt>
                <c:pt idx="33">
                  <c:v>100</c:v>
                </c:pt>
                <c:pt idx="34">
                  <c:v>100</c:v>
                </c:pt>
                <c:pt idx="35">
                  <c:v>100</c:v>
                </c:pt>
                <c:pt idx="36">
                  <c:v>100</c:v>
                </c:pt>
                <c:pt idx="37">
                  <c:v>100</c:v>
                </c:pt>
                <c:pt idx="38">
                  <c:v>100</c:v>
                </c:pt>
                <c:pt idx="39">
                  <c:v>100</c:v>
                </c:pt>
                <c:pt idx="40">
                  <c:v>100</c:v>
                </c:pt>
                <c:pt idx="41">
                  <c:v>100</c:v>
                </c:pt>
                <c:pt idx="42">
                  <c:v>100</c:v>
                </c:pt>
                <c:pt idx="43">
                  <c:v>100</c:v>
                </c:pt>
                <c:pt idx="44">
                  <c:v>100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CF0-4509-B999-63543F7D22F3}"/>
            </c:ext>
          </c:extLst>
        </c:ser>
        <c:ser>
          <c:idx val="1"/>
          <c:order val="1"/>
          <c:tx>
            <c:strRef>
              <c:f>'Slayt 4'!$I$26</c:f>
              <c:strCache>
                <c:ptCount val="1"/>
                <c:pt idx="0">
                  <c:v>RGE DMOM</c:v>
                </c:pt>
              </c:strCache>
            </c:strRef>
          </c:tx>
          <c:spPr>
            <a:ln w="28575" cap="rnd">
              <a:solidFill>
                <a:srgbClr val="282E75"/>
              </a:solidFill>
              <a:round/>
            </a:ln>
            <a:effectLst/>
          </c:spPr>
          <c:marker>
            <c:symbol val="none"/>
          </c:marker>
          <c:cat>
            <c:strRef>
              <c:f>'Slayt 4'!$B$27:$B$71</c:f>
              <c:strCache>
                <c:ptCount val="45"/>
                <c:pt idx="0">
                  <c:v>Ç1 15</c:v>
                </c:pt>
                <c:pt idx="1">
                  <c:v>Ç2 15</c:v>
                </c:pt>
                <c:pt idx="2">
                  <c:v>Ç3 15</c:v>
                </c:pt>
                <c:pt idx="3">
                  <c:v>Ç4 15</c:v>
                </c:pt>
                <c:pt idx="4">
                  <c:v>Ç1 16</c:v>
                </c:pt>
                <c:pt idx="5">
                  <c:v>Ç2 16</c:v>
                </c:pt>
                <c:pt idx="6">
                  <c:v>Ç3 16</c:v>
                </c:pt>
                <c:pt idx="7">
                  <c:v>Ç4 16</c:v>
                </c:pt>
                <c:pt idx="8">
                  <c:v>Ç1 17</c:v>
                </c:pt>
                <c:pt idx="9">
                  <c:v>Ç2 17</c:v>
                </c:pt>
                <c:pt idx="10">
                  <c:v>Ç3 17</c:v>
                </c:pt>
                <c:pt idx="11">
                  <c:v>Ç4 17</c:v>
                </c:pt>
                <c:pt idx="12">
                  <c:v>Ç1 18</c:v>
                </c:pt>
                <c:pt idx="13">
                  <c:v>Ç2 18</c:v>
                </c:pt>
                <c:pt idx="14">
                  <c:v>Ç3 18</c:v>
                </c:pt>
                <c:pt idx="15">
                  <c:v>Ç4 18</c:v>
                </c:pt>
                <c:pt idx="16">
                  <c:v>Ç1 19</c:v>
                </c:pt>
                <c:pt idx="17">
                  <c:v>Ç2 19</c:v>
                </c:pt>
                <c:pt idx="18">
                  <c:v>Ç3 19</c:v>
                </c:pt>
                <c:pt idx="19">
                  <c:v>Ç4 19</c:v>
                </c:pt>
                <c:pt idx="20">
                  <c:v>Ç1 20</c:v>
                </c:pt>
                <c:pt idx="21">
                  <c:v>Ç2 20</c:v>
                </c:pt>
                <c:pt idx="22">
                  <c:v>Ç3 20</c:v>
                </c:pt>
                <c:pt idx="23">
                  <c:v>Ç4 20</c:v>
                </c:pt>
                <c:pt idx="24">
                  <c:v>Ç1 21</c:v>
                </c:pt>
                <c:pt idx="25">
                  <c:v>Ç2 21</c:v>
                </c:pt>
                <c:pt idx="26">
                  <c:v>Ç3 21</c:v>
                </c:pt>
                <c:pt idx="27">
                  <c:v>Ç4 21</c:v>
                </c:pt>
                <c:pt idx="28">
                  <c:v>Ç1 22</c:v>
                </c:pt>
                <c:pt idx="29">
                  <c:v>Ç2 22</c:v>
                </c:pt>
                <c:pt idx="30">
                  <c:v>Ç3 22</c:v>
                </c:pt>
                <c:pt idx="31">
                  <c:v>Ç4 22</c:v>
                </c:pt>
                <c:pt idx="32">
                  <c:v>Ç1 23</c:v>
                </c:pt>
                <c:pt idx="33">
                  <c:v>Ç2 23</c:v>
                </c:pt>
                <c:pt idx="34">
                  <c:v>Ç3 23</c:v>
                </c:pt>
                <c:pt idx="35">
                  <c:v>Ç4 23</c:v>
                </c:pt>
                <c:pt idx="36">
                  <c:v>Ç1 24</c:v>
                </c:pt>
                <c:pt idx="37">
                  <c:v>Ç2 24</c:v>
                </c:pt>
                <c:pt idx="38">
                  <c:v>Ç3 24</c:v>
                </c:pt>
                <c:pt idx="39">
                  <c:v>Ç4 24</c:v>
                </c:pt>
                <c:pt idx="40">
                  <c:v>Ç1 25</c:v>
                </c:pt>
                <c:pt idx="41">
                  <c:v>Ç2 25</c:v>
                </c:pt>
                <c:pt idx="42">
                  <c:v>Ç3 25</c:v>
                </c:pt>
                <c:pt idx="43">
                  <c:v>Ç4 25</c:v>
                </c:pt>
                <c:pt idx="44">
                  <c:v>Ç1 26</c:v>
                </c:pt>
              </c:strCache>
            </c:strRef>
          </c:cat>
          <c:val>
            <c:numRef>
              <c:f>'Slayt 4'!$I$27:$I$71</c:f>
              <c:numCache>
                <c:formatCode>0.00</c:formatCode>
                <c:ptCount val="45"/>
                <c:pt idx="0">
                  <c:v>83.705940720000001</c:v>
                </c:pt>
                <c:pt idx="1">
                  <c:v>86.065812769999994</c:v>
                </c:pt>
                <c:pt idx="2">
                  <c:v>90.229807780000002</c:v>
                </c:pt>
                <c:pt idx="3">
                  <c:v>89.930472170000002</c:v>
                </c:pt>
                <c:pt idx="4">
                  <c:v>88.339158310000002</c:v>
                </c:pt>
                <c:pt idx="5">
                  <c:v>86.116340140000005</c:v>
                </c:pt>
                <c:pt idx="6">
                  <c:v>87.249015180000001</c:v>
                </c:pt>
                <c:pt idx="7">
                  <c:v>92.674281320000006</c:v>
                </c:pt>
                <c:pt idx="8">
                  <c:v>99.148832670000004</c:v>
                </c:pt>
                <c:pt idx="9">
                  <c:v>97.133796959999998</c:v>
                </c:pt>
                <c:pt idx="10">
                  <c:v>99.246511429999998</c:v>
                </c:pt>
                <c:pt idx="11">
                  <c:v>104.47085894</c:v>
                </c:pt>
                <c:pt idx="12">
                  <c:v>104.36415724</c:v>
                </c:pt>
                <c:pt idx="13">
                  <c:v>108.39816417999999</c:v>
                </c:pt>
                <c:pt idx="14">
                  <c:v>120.45322932000001</c:v>
                </c:pt>
                <c:pt idx="15">
                  <c:v>107.54409518</c:v>
                </c:pt>
                <c:pt idx="16">
                  <c:v>105.67303299</c:v>
                </c:pt>
                <c:pt idx="17">
                  <c:v>107.21247857</c:v>
                </c:pt>
                <c:pt idx="18">
                  <c:v>102.06608103000001</c:v>
                </c:pt>
                <c:pt idx="19">
                  <c:v>103.85427518</c:v>
                </c:pt>
                <c:pt idx="20">
                  <c:v>108.23747545000001</c:v>
                </c:pt>
                <c:pt idx="21">
                  <c:v>118.93382131</c:v>
                </c:pt>
                <c:pt idx="22">
                  <c:v>125.70974192</c:v>
                </c:pt>
                <c:pt idx="23">
                  <c:v>132.50110115000001</c:v>
                </c:pt>
                <c:pt idx="24">
                  <c:v>120.55247824999999</c:v>
                </c:pt>
                <c:pt idx="25">
                  <c:v>125.39063604</c:v>
                </c:pt>
                <c:pt idx="26">
                  <c:v>117.96262264000001</c:v>
                </c:pt>
                <c:pt idx="27">
                  <c:v>132.81909451000001</c:v>
                </c:pt>
                <c:pt idx="28">
                  <c:v>119.85367099</c:v>
                </c:pt>
                <c:pt idx="29">
                  <c:v>102.05035067999999</c:v>
                </c:pt>
                <c:pt idx="30">
                  <c:v>93.095166309999996</c:v>
                </c:pt>
                <c:pt idx="31">
                  <c:v>83.598426099999998</c:v>
                </c:pt>
                <c:pt idx="32">
                  <c:v>84.333503149999999</c:v>
                </c:pt>
                <c:pt idx="33">
                  <c:v>93.553174229999996</c:v>
                </c:pt>
                <c:pt idx="34">
                  <c:v>97.03319879</c:v>
                </c:pt>
                <c:pt idx="35">
                  <c:v>93.110284320000005</c:v>
                </c:pt>
                <c:pt idx="36">
                  <c:v>89.807115830000001</c:v>
                </c:pt>
                <c:pt idx="37">
                  <c:v>83.037416429999993</c:v>
                </c:pt>
                <c:pt idx="38">
                  <c:v>81.019484239999997</c:v>
                </c:pt>
                <c:pt idx="39">
                  <c:v>78.271018909999995</c:v>
                </c:pt>
                <c:pt idx="40">
                  <c:v>78.722441239999995</c:v>
                </c:pt>
                <c:pt idx="41">
                  <c:v>81.168188424092804</c:v>
                </c:pt>
                <c:pt idx="42">
                  <c:v>81.197547839505219</c:v>
                </c:pt>
                <c:pt idx="43">
                  <c:v>81.171704322097312</c:v>
                </c:pt>
                <c:pt idx="44">
                  <c:v>80.46368083682917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CF0-4509-B999-63543F7D22F3}"/>
            </c:ext>
          </c:extLst>
        </c:ser>
        <c:ser>
          <c:idx val="2"/>
          <c:order val="2"/>
          <c:tx>
            <c:strRef>
              <c:f>'Slayt 4'!$D$26</c:f>
              <c:strCache>
                <c:ptCount val="1"/>
                <c:pt idx="0">
                  <c:v>TÜSİAD RGE</c:v>
                </c:pt>
              </c:strCache>
            </c:strRef>
          </c:tx>
          <c:spPr>
            <a:ln w="28575" cap="rnd">
              <a:solidFill>
                <a:srgbClr val="C00000"/>
              </a:solidFill>
              <a:round/>
            </a:ln>
            <a:effectLst/>
          </c:spPr>
          <c:marker>
            <c:symbol val="none"/>
          </c:marker>
          <c:cat>
            <c:strRef>
              <c:f>'Slayt 4'!$B$27:$B$71</c:f>
              <c:strCache>
                <c:ptCount val="45"/>
                <c:pt idx="0">
                  <c:v>Ç1 15</c:v>
                </c:pt>
                <c:pt idx="1">
                  <c:v>Ç2 15</c:v>
                </c:pt>
                <c:pt idx="2">
                  <c:v>Ç3 15</c:v>
                </c:pt>
                <c:pt idx="3">
                  <c:v>Ç4 15</c:v>
                </c:pt>
                <c:pt idx="4">
                  <c:v>Ç1 16</c:v>
                </c:pt>
                <c:pt idx="5">
                  <c:v>Ç2 16</c:v>
                </c:pt>
                <c:pt idx="6">
                  <c:v>Ç3 16</c:v>
                </c:pt>
                <c:pt idx="7">
                  <c:v>Ç4 16</c:v>
                </c:pt>
                <c:pt idx="8">
                  <c:v>Ç1 17</c:v>
                </c:pt>
                <c:pt idx="9">
                  <c:v>Ç2 17</c:v>
                </c:pt>
                <c:pt idx="10">
                  <c:v>Ç3 17</c:v>
                </c:pt>
                <c:pt idx="11">
                  <c:v>Ç4 17</c:v>
                </c:pt>
                <c:pt idx="12">
                  <c:v>Ç1 18</c:v>
                </c:pt>
                <c:pt idx="13">
                  <c:v>Ç2 18</c:v>
                </c:pt>
                <c:pt idx="14">
                  <c:v>Ç3 18</c:v>
                </c:pt>
                <c:pt idx="15">
                  <c:v>Ç4 18</c:v>
                </c:pt>
                <c:pt idx="16">
                  <c:v>Ç1 19</c:v>
                </c:pt>
                <c:pt idx="17">
                  <c:v>Ç2 19</c:v>
                </c:pt>
                <c:pt idx="18">
                  <c:v>Ç3 19</c:v>
                </c:pt>
                <c:pt idx="19">
                  <c:v>Ç4 19</c:v>
                </c:pt>
                <c:pt idx="20">
                  <c:v>Ç1 20</c:v>
                </c:pt>
                <c:pt idx="21">
                  <c:v>Ç2 20</c:v>
                </c:pt>
                <c:pt idx="22">
                  <c:v>Ç3 20</c:v>
                </c:pt>
                <c:pt idx="23">
                  <c:v>Ç4 20</c:v>
                </c:pt>
                <c:pt idx="24">
                  <c:v>Ç1 21</c:v>
                </c:pt>
                <c:pt idx="25">
                  <c:v>Ç2 21</c:v>
                </c:pt>
                <c:pt idx="26">
                  <c:v>Ç3 21</c:v>
                </c:pt>
                <c:pt idx="27">
                  <c:v>Ç4 21</c:v>
                </c:pt>
                <c:pt idx="28">
                  <c:v>Ç1 22</c:v>
                </c:pt>
                <c:pt idx="29">
                  <c:v>Ç2 22</c:v>
                </c:pt>
                <c:pt idx="30">
                  <c:v>Ç3 22</c:v>
                </c:pt>
                <c:pt idx="31">
                  <c:v>Ç4 22</c:v>
                </c:pt>
                <c:pt idx="32">
                  <c:v>Ç1 23</c:v>
                </c:pt>
                <c:pt idx="33">
                  <c:v>Ç2 23</c:v>
                </c:pt>
                <c:pt idx="34">
                  <c:v>Ç3 23</c:v>
                </c:pt>
                <c:pt idx="35">
                  <c:v>Ç4 23</c:v>
                </c:pt>
                <c:pt idx="36">
                  <c:v>Ç1 24</c:v>
                </c:pt>
                <c:pt idx="37">
                  <c:v>Ç2 24</c:v>
                </c:pt>
                <c:pt idx="38">
                  <c:v>Ç3 24</c:v>
                </c:pt>
                <c:pt idx="39">
                  <c:v>Ç4 24</c:v>
                </c:pt>
                <c:pt idx="40">
                  <c:v>Ç1 25</c:v>
                </c:pt>
                <c:pt idx="41">
                  <c:v>Ç2 25</c:v>
                </c:pt>
                <c:pt idx="42">
                  <c:v>Ç3 25</c:v>
                </c:pt>
                <c:pt idx="43">
                  <c:v>Ç4 25</c:v>
                </c:pt>
                <c:pt idx="44">
                  <c:v>Ç1 26</c:v>
                </c:pt>
              </c:strCache>
            </c:strRef>
          </c:cat>
          <c:val>
            <c:numRef>
              <c:f>'Slayt 4'!$D$27:$D$71</c:f>
              <c:numCache>
                <c:formatCode>0.00</c:formatCode>
                <c:ptCount val="45"/>
                <c:pt idx="0">
                  <c:v>90.298207705999999</c:v>
                </c:pt>
                <c:pt idx="1">
                  <c:v>93.460817129999995</c:v>
                </c:pt>
                <c:pt idx="2">
                  <c:v>97.167909481999999</c:v>
                </c:pt>
                <c:pt idx="3">
                  <c:v>96.810842020999999</c:v>
                </c:pt>
                <c:pt idx="4">
                  <c:v>95.233888698000001</c:v>
                </c:pt>
                <c:pt idx="5">
                  <c:v>93.100834688000006</c:v>
                </c:pt>
                <c:pt idx="6">
                  <c:v>94.070765274999999</c:v>
                </c:pt>
                <c:pt idx="7">
                  <c:v>97.803587406999995</c:v>
                </c:pt>
                <c:pt idx="8">
                  <c:v>100.642228668</c:v>
                </c:pt>
                <c:pt idx="9">
                  <c:v>97.971657010000001</c:v>
                </c:pt>
                <c:pt idx="10">
                  <c:v>99.027968052999995</c:v>
                </c:pt>
                <c:pt idx="11">
                  <c:v>102.358146268</c:v>
                </c:pt>
                <c:pt idx="12">
                  <c:v>101.0806439</c:v>
                </c:pt>
                <c:pt idx="13">
                  <c:v>106.309379307</c:v>
                </c:pt>
                <c:pt idx="14">
                  <c:v>116.173394821</c:v>
                </c:pt>
                <c:pt idx="15">
                  <c:v>105.82600196200001</c:v>
                </c:pt>
                <c:pt idx="16">
                  <c:v>104.03790396799999</c:v>
                </c:pt>
                <c:pt idx="17">
                  <c:v>105.980948459</c:v>
                </c:pt>
                <c:pt idx="18">
                  <c:v>102.746915026</c:v>
                </c:pt>
                <c:pt idx="19">
                  <c:v>105.27931127700001</c:v>
                </c:pt>
                <c:pt idx="20">
                  <c:v>106.236596671</c:v>
                </c:pt>
                <c:pt idx="21">
                  <c:v>113.557976121</c:v>
                </c:pt>
                <c:pt idx="22">
                  <c:v>118.381980942</c:v>
                </c:pt>
                <c:pt idx="23">
                  <c:v>120.229312845</c:v>
                </c:pt>
                <c:pt idx="24">
                  <c:v>109.474799606</c:v>
                </c:pt>
                <c:pt idx="25">
                  <c:v>112.11207021</c:v>
                </c:pt>
                <c:pt idx="26">
                  <c:v>106.16334547300001</c:v>
                </c:pt>
                <c:pt idx="27">
                  <c:v>117.104145522</c:v>
                </c:pt>
                <c:pt idx="28">
                  <c:v>111.485417566</c:v>
                </c:pt>
                <c:pt idx="29">
                  <c:v>103.177099062</c:v>
                </c:pt>
                <c:pt idx="30">
                  <c:v>100.94757769100001</c:v>
                </c:pt>
                <c:pt idx="31">
                  <c:v>95.754689022999997</c:v>
                </c:pt>
                <c:pt idx="32">
                  <c:v>94.060413416000003</c:v>
                </c:pt>
                <c:pt idx="33">
                  <c:v>97.785253969999999</c:v>
                </c:pt>
                <c:pt idx="34">
                  <c:v>102.379441449</c:v>
                </c:pt>
                <c:pt idx="35">
                  <c:v>99.129643040999994</c:v>
                </c:pt>
                <c:pt idx="36">
                  <c:v>94.596223346000002</c:v>
                </c:pt>
                <c:pt idx="37">
                  <c:v>89.997143707999996</c:v>
                </c:pt>
                <c:pt idx="38">
                  <c:v>90.295968930000001</c:v>
                </c:pt>
                <c:pt idx="39">
                  <c:v>86.268513695999999</c:v>
                </c:pt>
                <c:pt idx="40">
                  <c:v>86.146057983000006</c:v>
                </c:pt>
                <c:pt idx="41">
                  <c:v>88.69896311429207</c:v>
                </c:pt>
                <c:pt idx="42">
                  <c:v>90.069303385537097</c:v>
                </c:pt>
                <c:pt idx="43">
                  <c:v>88.762004990679145</c:v>
                </c:pt>
                <c:pt idx="44">
                  <c:v>87.252806311735981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CF0-4509-B999-63543F7D22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38472831"/>
        <c:axId val="1525911487"/>
      </c:lineChart>
      <c:catAx>
        <c:axId val="15384728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000F9F"/>
                </a:solidFill>
                <a:latin typeface="Aptos" panose="020B0004020202020204" pitchFamily="34" charset="0"/>
                <a:ea typeface="+mn-ea"/>
                <a:cs typeface="+mn-cs"/>
              </a:defRPr>
            </a:pPr>
            <a:endParaRPr lang="en-TR"/>
          </a:p>
        </c:txPr>
        <c:crossAx val="1525911487"/>
        <c:crosses val="autoZero"/>
        <c:auto val="1"/>
        <c:lblAlgn val="ctr"/>
        <c:lblOffset val="100"/>
        <c:noMultiLvlLbl val="0"/>
      </c:catAx>
      <c:valAx>
        <c:axId val="1525911487"/>
        <c:scaling>
          <c:orientation val="minMax"/>
          <c:min val="70"/>
        </c:scaling>
        <c:delete val="0"/>
        <c:axPos val="l"/>
        <c:majorGridlines>
          <c:spPr>
            <a:ln>
              <a:solidFill>
                <a:sysClr val="windowText" lastClr="000000">
                  <a:lumMod val="50000"/>
                  <a:lumOff val="50000"/>
                  <a:alpha val="30000"/>
                </a:sysClr>
              </a:solidFill>
            </a:ln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000F9F"/>
                </a:solidFill>
                <a:latin typeface="Aptos" panose="020B0004020202020204" pitchFamily="34" charset="0"/>
                <a:ea typeface="+mn-ea"/>
                <a:cs typeface="+mn-cs"/>
              </a:defRPr>
            </a:pPr>
            <a:endParaRPr lang="en-TR"/>
          </a:p>
        </c:txPr>
        <c:crossAx val="1538472831"/>
        <c:crosses val="autoZero"/>
        <c:crossBetween val="between"/>
      </c:valAx>
      <c:spPr>
        <a:solidFill>
          <a:srgbClr val="E1E7E8"/>
        </a:solidFill>
      </c:spPr>
    </c:plotArea>
    <c:legend>
      <c:legendPos val="t"/>
      <c:legendEntry>
        <c:idx val="0"/>
        <c:delete val="1"/>
      </c:legendEntry>
      <c:layout>
        <c:manualLayout>
          <c:xMode val="edge"/>
          <c:yMode val="edge"/>
          <c:x val="0.49885946947188936"/>
          <c:y val="6.5318931969239574E-2"/>
          <c:w val="0.49356007657995926"/>
          <c:h val="0.15378368381716145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800" b="0" i="0" u="none" strike="noStrike" kern="1200" baseline="0">
              <a:solidFill>
                <a:srgbClr val="000F9F"/>
              </a:solidFill>
              <a:latin typeface="Aptos" panose="020B0004020202020204" pitchFamily="34" charset="0"/>
              <a:ea typeface="+mn-ea"/>
              <a:cs typeface="+mn-cs"/>
            </a:defRPr>
          </a:pPr>
          <a:endParaRPr lang="en-TR"/>
        </a:p>
      </c:txPr>
    </c:legend>
    <c:plotVisOnly val="1"/>
    <c:dispBlanksAs val="gap"/>
    <c:showDLblsOverMax val="0"/>
    <c:extLst/>
  </c:chart>
  <c:spPr>
    <a:solidFill>
      <a:srgbClr val="E1E7E8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TR"/>
    </a:p>
  </c:txPr>
  <c:externalData r:id="rId2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rgbClr val="000F9F"/>
                </a:solidFill>
                <a:latin typeface="Aptos" panose="020B0004020202020204" pitchFamily="34" charset="0"/>
                <a:ea typeface="+mn-ea"/>
                <a:cs typeface="+mn-cs"/>
              </a:defRPr>
            </a:pPr>
            <a:r>
              <a:rPr lang="tr-TR"/>
              <a:t>Fabrikasyon Metal-RGE</a:t>
            </a:r>
          </a:p>
        </c:rich>
      </c:tx>
      <c:layout>
        <c:manualLayout>
          <c:xMode val="edge"/>
          <c:yMode val="edge"/>
          <c:x val="0.16716149802869137"/>
          <c:y val="1.1460521661288343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1276486608868152"/>
          <c:y val="0.15271145113666715"/>
          <c:w val="0.82062542813970496"/>
          <c:h val="0.68051900822269873"/>
        </c:manualLayout>
      </c:layout>
      <c:lineChart>
        <c:grouping val="standard"/>
        <c:varyColors val="0"/>
        <c:ser>
          <c:idx val="0"/>
          <c:order val="0"/>
          <c:spPr>
            <a:ln w="19050" cap="rnd">
              <a:solidFill>
                <a:srgbClr val="C00000"/>
              </a:solidFill>
              <a:prstDash val="sysDot"/>
              <a:round/>
            </a:ln>
            <a:effectLst/>
          </c:spPr>
          <c:marker>
            <c:symbol val="none"/>
          </c:marker>
          <c:cat>
            <c:strRef>
              <c:f>'Slayt 4'!$B$27:$B$71</c:f>
              <c:strCache>
                <c:ptCount val="45"/>
                <c:pt idx="0">
                  <c:v>Ç1 15</c:v>
                </c:pt>
                <c:pt idx="1">
                  <c:v>Ç2 15</c:v>
                </c:pt>
                <c:pt idx="2">
                  <c:v>Ç3 15</c:v>
                </c:pt>
                <c:pt idx="3">
                  <c:v>Ç4 15</c:v>
                </c:pt>
                <c:pt idx="4">
                  <c:v>Ç1 16</c:v>
                </c:pt>
                <c:pt idx="5">
                  <c:v>Ç2 16</c:v>
                </c:pt>
                <c:pt idx="6">
                  <c:v>Ç3 16</c:v>
                </c:pt>
                <c:pt idx="7">
                  <c:v>Ç4 16</c:v>
                </c:pt>
                <c:pt idx="8">
                  <c:v>Ç1 17</c:v>
                </c:pt>
                <c:pt idx="9">
                  <c:v>Ç2 17</c:v>
                </c:pt>
                <c:pt idx="10">
                  <c:v>Ç3 17</c:v>
                </c:pt>
                <c:pt idx="11">
                  <c:v>Ç4 17</c:v>
                </c:pt>
                <c:pt idx="12">
                  <c:v>Ç1 18</c:v>
                </c:pt>
                <c:pt idx="13">
                  <c:v>Ç2 18</c:v>
                </c:pt>
                <c:pt idx="14">
                  <c:v>Ç3 18</c:v>
                </c:pt>
                <c:pt idx="15">
                  <c:v>Ç4 18</c:v>
                </c:pt>
                <c:pt idx="16">
                  <c:v>Ç1 19</c:v>
                </c:pt>
                <c:pt idx="17">
                  <c:v>Ç2 19</c:v>
                </c:pt>
                <c:pt idx="18">
                  <c:v>Ç3 19</c:v>
                </c:pt>
                <c:pt idx="19">
                  <c:v>Ç4 19</c:v>
                </c:pt>
                <c:pt idx="20">
                  <c:v>Ç1 20</c:v>
                </c:pt>
                <c:pt idx="21">
                  <c:v>Ç2 20</c:v>
                </c:pt>
                <c:pt idx="22">
                  <c:v>Ç3 20</c:v>
                </c:pt>
                <c:pt idx="23">
                  <c:v>Ç4 20</c:v>
                </c:pt>
                <c:pt idx="24">
                  <c:v>Ç1 21</c:v>
                </c:pt>
                <c:pt idx="25">
                  <c:v>Ç2 21</c:v>
                </c:pt>
                <c:pt idx="26">
                  <c:v>Ç3 21</c:v>
                </c:pt>
                <c:pt idx="27">
                  <c:v>Ç4 21</c:v>
                </c:pt>
                <c:pt idx="28">
                  <c:v>Ç1 22</c:v>
                </c:pt>
                <c:pt idx="29">
                  <c:v>Ç2 22</c:v>
                </c:pt>
                <c:pt idx="30">
                  <c:v>Ç3 22</c:v>
                </c:pt>
                <c:pt idx="31">
                  <c:v>Ç4 22</c:v>
                </c:pt>
                <c:pt idx="32">
                  <c:v>Ç1 23</c:v>
                </c:pt>
                <c:pt idx="33">
                  <c:v>Ç2 23</c:v>
                </c:pt>
                <c:pt idx="34">
                  <c:v>Ç3 23</c:v>
                </c:pt>
                <c:pt idx="35">
                  <c:v>Ç4 23</c:v>
                </c:pt>
                <c:pt idx="36">
                  <c:v>Ç1 24</c:v>
                </c:pt>
                <c:pt idx="37">
                  <c:v>Ç2 24</c:v>
                </c:pt>
                <c:pt idx="38">
                  <c:v>Ç3 24</c:v>
                </c:pt>
                <c:pt idx="39">
                  <c:v>Ç4 24</c:v>
                </c:pt>
                <c:pt idx="40">
                  <c:v>Ç1 25</c:v>
                </c:pt>
                <c:pt idx="41">
                  <c:v>Ç2 25</c:v>
                </c:pt>
                <c:pt idx="42">
                  <c:v>Ç3 25</c:v>
                </c:pt>
                <c:pt idx="43">
                  <c:v>Ç4 25</c:v>
                </c:pt>
                <c:pt idx="44">
                  <c:v>Ç1 26</c:v>
                </c:pt>
              </c:strCache>
            </c:strRef>
          </c:cat>
          <c:val>
            <c:numRef>
              <c:f>'Slayt 4'!$C$27:$C$71</c:f>
              <c:numCache>
                <c:formatCode>General</c:formatCode>
                <c:ptCount val="45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100</c:v>
                </c:pt>
                <c:pt idx="5">
                  <c:v>100</c:v>
                </c:pt>
                <c:pt idx="6">
                  <c:v>100</c:v>
                </c:pt>
                <c:pt idx="7">
                  <c:v>100</c:v>
                </c:pt>
                <c:pt idx="8">
                  <c:v>100</c:v>
                </c:pt>
                <c:pt idx="9">
                  <c:v>100</c:v>
                </c:pt>
                <c:pt idx="10">
                  <c:v>100</c:v>
                </c:pt>
                <c:pt idx="11">
                  <c:v>100</c:v>
                </c:pt>
                <c:pt idx="12">
                  <c:v>100</c:v>
                </c:pt>
                <c:pt idx="13">
                  <c:v>100</c:v>
                </c:pt>
                <c:pt idx="14">
                  <c:v>100</c:v>
                </c:pt>
                <c:pt idx="15">
                  <c:v>100</c:v>
                </c:pt>
                <c:pt idx="16">
                  <c:v>100</c:v>
                </c:pt>
                <c:pt idx="17">
                  <c:v>100</c:v>
                </c:pt>
                <c:pt idx="18">
                  <c:v>100</c:v>
                </c:pt>
                <c:pt idx="19">
                  <c:v>100</c:v>
                </c:pt>
                <c:pt idx="20">
                  <c:v>100</c:v>
                </c:pt>
                <c:pt idx="21">
                  <c:v>100</c:v>
                </c:pt>
                <c:pt idx="22">
                  <c:v>100</c:v>
                </c:pt>
                <c:pt idx="23">
                  <c:v>100</c:v>
                </c:pt>
                <c:pt idx="24">
                  <c:v>100</c:v>
                </c:pt>
                <c:pt idx="25">
                  <c:v>100</c:v>
                </c:pt>
                <c:pt idx="26">
                  <c:v>100</c:v>
                </c:pt>
                <c:pt idx="27">
                  <c:v>100</c:v>
                </c:pt>
                <c:pt idx="28">
                  <c:v>100</c:v>
                </c:pt>
                <c:pt idx="29">
                  <c:v>100</c:v>
                </c:pt>
                <c:pt idx="30">
                  <c:v>100</c:v>
                </c:pt>
                <c:pt idx="31">
                  <c:v>100</c:v>
                </c:pt>
                <c:pt idx="32">
                  <c:v>100</c:v>
                </c:pt>
                <c:pt idx="33">
                  <c:v>100</c:v>
                </c:pt>
                <c:pt idx="34">
                  <c:v>100</c:v>
                </c:pt>
                <c:pt idx="35">
                  <c:v>100</c:v>
                </c:pt>
                <c:pt idx="36">
                  <c:v>100</c:v>
                </c:pt>
                <c:pt idx="37">
                  <c:v>100</c:v>
                </c:pt>
                <c:pt idx="38">
                  <c:v>100</c:v>
                </c:pt>
                <c:pt idx="39">
                  <c:v>100</c:v>
                </c:pt>
                <c:pt idx="40">
                  <c:v>100</c:v>
                </c:pt>
                <c:pt idx="41">
                  <c:v>100</c:v>
                </c:pt>
                <c:pt idx="42">
                  <c:v>100</c:v>
                </c:pt>
                <c:pt idx="43">
                  <c:v>100</c:v>
                </c:pt>
                <c:pt idx="44">
                  <c:v>100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486-453A-9AA6-7A2D98DEB36B}"/>
            </c:ext>
          </c:extLst>
        </c:ser>
        <c:ser>
          <c:idx val="1"/>
          <c:order val="1"/>
          <c:tx>
            <c:strRef>
              <c:f>'Slayt 4'!$K$26</c:f>
              <c:strCache>
                <c:ptCount val="1"/>
                <c:pt idx="0">
                  <c:v>RGE Fabrikasyon Metal</c:v>
                </c:pt>
              </c:strCache>
            </c:strRef>
          </c:tx>
          <c:spPr>
            <a:ln w="28575" cap="rnd">
              <a:solidFill>
                <a:srgbClr val="282E75"/>
              </a:solidFill>
              <a:round/>
            </a:ln>
            <a:effectLst/>
          </c:spPr>
          <c:marker>
            <c:symbol val="none"/>
          </c:marker>
          <c:cat>
            <c:strRef>
              <c:f>'Slayt 4'!$B$27:$B$71</c:f>
              <c:strCache>
                <c:ptCount val="45"/>
                <c:pt idx="0">
                  <c:v>Ç1 15</c:v>
                </c:pt>
                <c:pt idx="1">
                  <c:v>Ç2 15</c:v>
                </c:pt>
                <c:pt idx="2">
                  <c:v>Ç3 15</c:v>
                </c:pt>
                <c:pt idx="3">
                  <c:v>Ç4 15</c:v>
                </c:pt>
                <c:pt idx="4">
                  <c:v>Ç1 16</c:v>
                </c:pt>
                <c:pt idx="5">
                  <c:v>Ç2 16</c:v>
                </c:pt>
                <c:pt idx="6">
                  <c:v>Ç3 16</c:v>
                </c:pt>
                <c:pt idx="7">
                  <c:v>Ç4 16</c:v>
                </c:pt>
                <c:pt idx="8">
                  <c:v>Ç1 17</c:v>
                </c:pt>
                <c:pt idx="9">
                  <c:v>Ç2 17</c:v>
                </c:pt>
                <c:pt idx="10">
                  <c:v>Ç3 17</c:v>
                </c:pt>
                <c:pt idx="11">
                  <c:v>Ç4 17</c:v>
                </c:pt>
                <c:pt idx="12">
                  <c:v>Ç1 18</c:v>
                </c:pt>
                <c:pt idx="13">
                  <c:v>Ç2 18</c:v>
                </c:pt>
                <c:pt idx="14">
                  <c:v>Ç3 18</c:v>
                </c:pt>
                <c:pt idx="15">
                  <c:v>Ç4 18</c:v>
                </c:pt>
                <c:pt idx="16">
                  <c:v>Ç1 19</c:v>
                </c:pt>
                <c:pt idx="17">
                  <c:v>Ç2 19</c:v>
                </c:pt>
                <c:pt idx="18">
                  <c:v>Ç3 19</c:v>
                </c:pt>
                <c:pt idx="19">
                  <c:v>Ç4 19</c:v>
                </c:pt>
                <c:pt idx="20">
                  <c:v>Ç1 20</c:v>
                </c:pt>
                <c:pt idx="21">
                  <c:v>Ç2 20</c:v>
                </c:pt>
                <c:pt idx="22">
                  <c:v>Ç3 20</c:v>
                </c:pt>
                <c:pt idx="23">
                  <c:v>Ç4 20</c:v>
                </c:pt>
                <c:pt idx="24">
                  <c:v>Ç1 21</c:v>
                </c:pt>
                <c:pt idx="25">
                  <c:v>Ç2 21</c:v>
                </c:pt>
                <c:pt idx="26">
                  <c:v>Ç3 21</c:v>
                </c:pt>
                <c:pt idx="27">
                  <c:v>Ç4 21</c:v>
                </c:pt>
                <c:pt idx="28">
                  <c:v>Ç1 22</c:v>
                </c:pt>
                <c:pt idx="29">
                  <c:v>Ç2 22</c:v>
                </c:pt>
                <c:pt idx="30">
                  <c:v>Ç3 22</c:v>
                </c:pt>
                <c:pt idx="31">
                  <c:v>Ç4 22</c:v>
                </c:pt>
                <c:pt idx="32">
                  <c:v>Ç1 23</c:v>
                </c:pt>
                <c:pt idx="33">
                  <c:v>Ç2 23</c:v>
                </c:pt>
                <c:pt idx="34">
                  <c:v>Ç3 23</c:v>
                </c:pt>
                <c:pt idx="35">
                  <c:v>Ç4 23</c:v>
                </c:pt>
                <c:pt idx="36">
                  <c:v>Ç1 24</c:v>
                </c:pt>
                <c:pt idx="37">
                  <c:v>Ç2 24</c:v>
                </c:pt>
                <c:pt idx="38">
                  <c:v>Ç3 24</c:v>
                </c:pt>
                <c:pt idx="39">
                  <c:v>Ç4 24</c:v>
                </c:pt>
                <c:pt idx="40">
                  <c:v>Ç1 25</c:v>
                </c:pt>
                <c:pt idx="41">
                  <c:v>Ç2 25</c:v>
                </c:pt>
                <c:pt idx="42">
                  <c:v>Ç3 25</c:v>
                </c:pt>
                <c:pt idx="43">
                  <c:v>Ç4 25</c:v>
                </c:pt>
                <c:pt idx="44">
                  <c:v>Ç1 26</c:v>
                </c:pt>
              </c:strCache>
            </c:strRef>
          </c:cat>
          <c:val>
            <c:numRef>
              <c:f>'Slayt 4'!$K$27:$K$71</c:f>
              <c:numCache>
                <c:formatCode>0.00</c:formatCode>
                <c:ptCount val="45"/>
                <c:pt idx="0">
                  <c:v>95.073552789999994</c:v>
                </c:pt>
                <c:pt idx="1">
                  <c:v>98.789389900000003</c:v>
                </c:pt>
                <c:pt idx="2">
                  <c:v>103.02817911</c:v>
                </c:pt>
                <c:pt idx="3">
                  <c:v>103.9815626</c:v>
                </c:pt>
                <c:pt idx="4">
                  <c:v>102.55681236</c:v>
                </c:pt>
                <c:pt idx="5">
                  <c:v>97.566937379999999</c:v>
                </c:pt>
                <c:pt idx="6">
                  <c:v>98.693392939999995</c:v>
                </c:pt>
                <c:pt idx="7">
                  <c:v>100.09549140999999</c:v>
                </c:pt>
                <c:pt idx="8">
                  <c:v>101.46287583</c:v>
                </c:pt>
                <c:pt idx="9">
                  <c:v>98.981694340000004</c:v>
                </c:pt>
                <c:pt idx="10">
                  <c:v>98.998169070000003</c:v>
                </c:pt>
                <c:pt idx="11">
                  <c:v>100.55726076000001</c:v>
                </c:pt>
                <c:pt idx="12">
                  <c:v>99.510269649999998</c:v>
                </c:pt>
                <c:pt idx="13">
                  <c:v>102.90265968999999</c:v>
                </c:pt>
                <c:pt idx="14">
                  <c:v>109.70300926</c:v>
                </c:pt>
                <c:pt idx="15">
                  <c:v>102.53919352</c:v>
                </c:pt>
                <c:pt idx="16">
                  <c:v>103.81690233</c:v>
                </c:pt>
                <c:pt idx="17">
                  <c:v>104.36743706</c:v>
                </c:pt>
                <c:pt idx="18">
                  <c:v>101.89359632</c:v>
                </c:pt>
                <c:pt idx="19">
                  <c:v>105.53328943</c:v>
                </c:pt>
                <c:pt idx="20">
                  <c:v>106.49806973</c:v>
                </c:pt>
                <c:pt idx="21">
                  <c:v>113.22644808</c:v>
                </c:pt>
                <c:pt idx="22">
                  <c:v>117.04234515</c:v>
                </c:pt>
                <c:pt idx="23">
                  <c:v>115.82218062</c:v>
                </c:pt>
                <c:pt idx="24">
                  <c:v>102.75474653000001</c:v>
                </c:pt>
                <c:pt idx="25">
                  <c:v>101.18534903</c:v>
                </c:pt>
                <c:pt idx="26">
                  <c:v>92.971618329999998</c:v>
                </c:pt>
                <c:pt idx="27">
                  <c:v>101.70234421000001</c:v>
                </c:pt>
                <c:pt idx="28">
                  <c:v>97.804157779999997</c:v>
                </c:pt>
                <c:pt idx="29">
                  <c:v>91.134464710000003</c:v>
                </c:pt>
                <c:pt idx="30">
                  <c:v>93.366362839999994</c:v>
                </c:pt>
                <c:pt idx="31">
                  <c:v>90.906957640000002</c:v>
                </c:pt>
                <c:pt idx="32">
                  <c:v>89.997844229999998</c:v>
                </c:pt>
                <c:pt idx="33">
                  <c:v>92.633744250000007</c:v>
                </c:pt>
                <c:pt idx="34">
                  <c:v>97.416549590000002</c:v>
                </c:pt>
                <c:pt idx="35">
                  <c:v>94.636606670000006</c:v>
                </c:pt>
                <c:pt idx="36">
                  <c:v>89.675363369999999</c:v>
                </c:pt>
                <c:pt idx="37">
                  <c:v>86.208125420000002</c:v>
                </c:pt>
                <c:pt idx="38">
                  <c:v>87.138034649999994</c:v>
                </c:pt>
                <c:pt idx="39">
                  <c:v>82.483760930000003</c:v>
                </c:pt>
                <c:pt idx="40">
                  <c:v>84.032712750000002</c:v>
                </c:pt>
                <c:pt idx="41">
                  <c:v>86.673520186688691</c:v>
                </c:pt>
                <c:pt idx="42">
                  <c:v>88.807136622877721</c:v>
                </c:pt>
                <c:pt idx="43">
                  <c:v>86.828486454314245</c:v>
                </c:pt>
                <c:pt idx="44">
                  <c:v>86.424748729032174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486-453A-9AA6-7A2D98DEB36B}"/>
            </c:ext>
          </c:extLst>
        </c:ser>
        <c:ser>
          <c:idx val="2"/>
          <c:order val="2"/>
          <c:tx>
            <c:strRef>
              <c:f>'Slayt 4'!$D$26</c:f>
              <c:strCache>
                <c:ptCount val="1"/>
                <c:pt idx="0">
                  <c:v>TÜSİAD RGE</c:v>
                </c:pt>
              </c:strCache>
            </c:strRef>
          </c:tx>
          <c:spPr>
            <a:ln w="28575" cap="rnd">
              <a:solidFill>
                <a:srgbClr val="C00000"/>
              </a:solidFill>
              <a:round/>
            </a:ln>
            <a:effectLst/>
          </c:spPr>
          <c:marker>
            <c:symbol val="none"/>
          </c:marker>
          <c:cat>
            <c:strRef>
              <c:f>'Slayt 4'!$B$27:$B$71</c:f>
              <c:strCache>
                <c:ptCount val="45"/>
                <c:pt idx="0">
                  <c:v>Ç1 15</c:v>
                </c:pt>
                <c:pt idx="1">
                  <c:v>Ç2 15</c:v>
                </c:pt>
                <c:pt idx="2">
                  <c:v>Ç3 15</c:v>
                </c:pt>
                <c:pt idx="3">
                  <c:v>Ç4 15</c:v>
                </c:pt>
                <c:pt idx="4">
                  <c:v>Ç1 16</c:v>
                </c:pt>
                <c:pt idx="5">
                  <c:v>Ç2 16</c:v>
                </c:pt>
                <c:pt idx="6">
                  <c:v>Ç3 16</c:v>
                </c:pt>
                <c:pt idx="7">
                  <c:v>Ç4 16</c:v>
                </c:pt>
                <c:pt idx="8">
                  <c:v>Ç1 17</c:v>
                </c:pt>
                <c:pt idx="9">
                  <c:v>Ç2 17</c:v>
                </c:pt>
                <c:pt idx="10">
                  <c:v>Ç3 17</c:v>
                </c:pt>
                <c:pt idx="11">
                  <c:v>Ç4 17</c:v>
                </c:pt>
                <c:pt idx="12">
                  <c:v>Ç1 18</c:v>
                </c:pt>
                <c:pt idx="13">
                  <c:v>Ç2 18</c:v>
                </c:pt>
                <c:pt idx="14">
                  <c:v>Ç3 18</c:v>
                </c:pt>
                <c:pt idx="15">
                  <c:v>Ç4 18</c:v>
                </c:pt>
                <c:pt idx="16">
                  <c:v>Ç1 19</c:v>
                </c:pt>
                <c:pt idx="17">
                  <c:v>Ç2 19</c:v>
                </c:pt>
                <c:pt idx="18">
                  <c:v>Ç3 19</c:v>
                </c:pt>
                <c:pt idx="19">
                  <c:v>Ç4 19</c:v>
                </c:pt>
                <c:pt idx="20">
                  <c:v>Ç1 20</c:v>
                </c:pt>
                <c:pt idx="21">
                  <c:v>Ç2 20</c:v>
                </c:pt>
                <c:pt idx="22">
                  <c:v>Ç3 20</c:v>
                </c:pt>
                <c:pt idx="23">
                  <c:v>Ç4 20</c:v>
                </c:pt>
                <c:pt idx="24">
                  <c:v>Ç1 21</c:v>
                </c:pt>
                <c:pt idx="25">
                  <c:v>Ç2 21</c:v>
                </c:pt>
                <c:pt idx="26">
                  <c:v>Ç3 21</c:v>
                </c:pt>
                <c:pt idx="27">
                  <c:v>Ç4 21</c:v>
                </c:pt>
                <c:pt idx="28">
                  <c:v>Ç1 22</c:v>
                </c:pt>
                <c:pt idx="29">
                  <c:v>Ç2 22</c:v>
                </c:pt>
                <c:pt idx="30">
                  <c:v>Ç3 22</c:v>
                </c:pt>
                <c:pt idx="31">
                  <c:v>Ç4 22</c:v>
                </c:pt>
                <c:pt idx="32">
                  <c:v>Ç1 23</c:v>
                </c:pt>
                <c:pt idx="33">
                  <c:v>Ç2 23</c:v>
                </c:pt>
                <c:pt idx="34">
                  <c:v>Ç3 23</c:v>
                </c:pt>
                <c:pt idx="35">
                  <c:v>Ç4 23</c:v>
                </c:pt>
                <c:pt idx="36">
                  <c:v>Ç1 24</c:v>
                </c:pt>
                <c:pt idx="37">
                  <c:v>Ç2 24</c:v>
                </c:pt>
                <c:pt idx="38">
                  <c:v>Ç3 24</c:v>
                </c:pt>
                <c:pt idx="39">
                  <c:v>Ç4 24</c:v>
                </c:pt>
                <c:pt idx="40">
                  <c:v>Ç1 25</c:v>
                </c:pt>
                <c:pt idx="41">
                  <c:v>Ç2 25</c:v>
                </c:pt>
                <c:pt idx="42">
                  <c:v>Ç3 25</c:v>
                </c:pt>
                <c:pt idx="43">
                  <c:v>Ç4 25</c:v>
                </c:pt>
                <c:pt idx="44">
                  <c:v>Ç1 26</c:v>
                </c:pt>
              </c:strCache>
            </c:strRef>
          </c:cat>
          <c:val>
            <c:numRef>
              <c:f>'Slayt 4'!$D$27:$D$71</c:f>
              <c:numCache>
                <c:formatCode>0.00</c:formatCode>
                <c:ptCount val="45"/>
                <c:pt idx="0">
                  <c:v>90.298207705999999</c:v>
                </c:pt>
                <c:pt idx="1">
                  <c:v>93.460817129999995</c:v>
                </c:pt>
                <c:pt idx="2">
                  <c:v>97.167909481999999</c:v>
                </c:pt>
                <c:pt idx="3">
                  <c:v>96.810842020999999</c:v>
                </c:pt>
                <c:pt idx="4">
                  <c:v>95.233888698000001</c:v>
                </c:pt>
                <c:pt idx="5">
                  <c:v>93.100834688000006</c:v>
                </c:pt>
                <c:pt idx="6">
                  <c:v>94.070765274999999</c:v>
                </c:pt>
                <c:pt idx="7">
                  <c:v>97.803587406999995</c:v>
                </c:pt>
                <c:pt idx="8">
                  <c:v>100.642228668</c:v>
                </c:pt>
                <c:pt idx="9">
                  <c:v>97.971657010000001</c:v>
                </c:pt>
                <c:pt idx="10">
                  <c:v>99.027968052999995</c:v>
                </c:pt>
                <c:pt idx="11">
                  <c:v>102.358146268</c:v>
                </c:pt>
                <c:pt idx="12">
                  <c:v>101.0806439</c:v>
                </c:pt>
                <c:pt idx="13">
                  <c:v>106.309379307</c:v>
                </c:pt>
                <c:pt idx="14">
                  <c:v>116.173394821</c:v>
                </c:pt>
                <c:pt idx="15">
                  <c:v>105.82600196200001</c:v>
                </c:pt>
                <c:pt idx="16">
                  <c:v>104.03790396799999</c:v>
                </c:pt>
                <c:pt idx="17">
                  <c:v>105.980948459</c:v>
                </c:pt>
                <c:pt idx="18">
                  <c:v>102.746915026</c:v>
                </c:pt>
                <c:pt idx="19">
                  <c:v>105.27931127700001</c:v>
                </c:pt>
                <c:pt idx="20">
                  <c:v>106.236596671</c:v>
                </c:pt>
                <c:pt idx="21">
                  <c:v>113.557976121</c:v>
                </c:pt>
                <c:pt idx="22">
                  <c:v>118.381980942</c:v>
                </c:pt>
                <c:pt idx="23">
                  <c:v>120.229312845</c:v>
                </c:pt>
                <c:pt idx="24">
                  <c:v>109.474799606</c:v>
                </c:pt>
                <c:pt idx="25">
                  <c:v>112.11207021</c:v>
                </c:pt>
                <c:pt idx="26">
                  <c:v>106.16334547300001</c:v>
                </c:pt>
                <c:pt idx="27">
                  <c:v>117.104145522</c:v>
                </c:pt>
                <c:pt idx="28">
                  <c:v>111.485417566</c:v>
                </c:pt>
                <c:pt idx="29">
                  <c:v>103.177099062</c:v>
                </c:pt>
                <c:pt idx="30">
                  <c:v>100.94757769100001</c:v>
                </c:pt>
                <c:pt idx="31">
                  <c:v>95.754689022999997</c:v>
                </c:pt>
                <c:pt idx="32">
                  <c:v>94.060413416000003</c:v>
                </c:pt>
                <c:pt idx="33">
                  <c:v>97.785253969999999</c:v>
                </c:pt>
                <c:pt idx="34">
                  <c:v>102.379441449</c:v>
                </c:pt>
                <c:pt idx="35">
                  <c:v>99.129643040999994</c:v>
                </c:pt>
                <c:pt idx="36">
                  <c:v>94.596223346000002</c:v>
                </c:pt>
                <c:pt idx="37">
                  <c:v>89.997143707999996</c:v>
                </c:pt>
                <c:pt idx="38">
                  <c:v>90.295968930000001</c:v>
                </c:pt>
                <c:pt idx="39">
                  <c:v>86.268513695999999</c:v>
                </c:pt>
                <c:pt idx="40">
                  <c:v>86.146057983000006</c:v>
                </c:pt>
                <c:pt idx="41">
                  <c:v>88.69896311429207</c:v>
                </c:pt>
                <c:pt idx="42">
                  <c:v>90.069303385537097</c:v>
                </c:pt>
                <c:pt idx="43">
                  <c:v>88.762004990679145</c:v>
                </c:pt>
                <c:pt idx="44">
                  <c:v>87.252806311735981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E486-453A-9AA6-7A2D98DEB36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38472831"/>
        <c:axId val="1525911487"/>
      </c:lineChart>
      <c:catAx>
        <c:axId val="15384728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000F9F"/>
                </a:solidFill>
                <a:latin typeface="Aptos" panose="020B0004020202020204" pitchFamily="34" charset="0"/>
                <a:ea typeface="+mn-ea"/>
                <a:cs typeface="+mn-cs"/>
              </a:defRPr>
            </a:pPr>
            <a:endParaRPr lang="en-TR"/>
          </a:p>
        </c:txPr>
        <c:crossAx val="1525911487"/>
        <c:crosses val="autoZero"/>
        <c:auto val="1"/>
        <c:lblAlgn val="ctr"/>
        <c:lblOffset val="100"/>
        <c:noMultiLvlLbl val="0"/>
      </c:catAx>
      <c:valAx>
        <c:axId val="1525911487"/>
        <c:scaling>
          <c:orientation val="minMax"/>
          <c:min val="70"/>
        </c:scaling>
        <c:delete val="0"/>
        <c:axPos val="l"/>
        <c:majorGridlines>
          <c:spPr>
            <a:ln>
              <a:solidFill>
                <a:sysClr val="windowText" lastClr="000000">
                  <a:lumMod val="50000"/>
                  <a:lumOff val="50000"/>
                  <a:alpha val="30000"/>
                </a:sysClr>
              </a:solidFill>
            </a:ln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000F9F"/>
                </a:solidFill>
                <a:latin typeface="Aptos" panose="020B0004020202020204" pitchFamily="34" charset="0"/>
                <a:ea typeface="+mn-ea"/>
                <a:cs typeface="+mn-cs"/>
              </a:defRPr>
            </a:pPr>
            <a:endParaRPr lang="en-TR"/>
          </a:p>
        </c:txPr>
        <c:crossAx val="1538472831"/>
        <c:crosses val="autoZero"/>
        <c:crossBetween val="between"/>
      </c:valAx>
      <c:spPr>
        <a:solidFill>
          <a:srgbClr val="E1E7E8"/>
        </a:solidFill>
      </c:spPr>
    </c:plotArea>
    <c:legend>
      <c:legendPos val="t"/>
      <c:legendEntry>
        <c:idx val="0"/>
        <c:delete val="1"/>
      </c:legendEntry>
      <c:layout>
        <c:manualLayout>
          <c:xMode val="edge"/>
          <c:yMode val="edge"/>
          <c:x val="0.4251325678098653"/>
          <c:y val="0.1051146413127441"/>
          <c:w val="0.56728720951634248"/>
          <c:h val="0.14236821678074943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800" b="0" i="0" u="none" strike="noStrike" kern="1200" baseline="0">
              <a:solidFill>
                <a:srgbClr val="000F9F"/>
              </a:solidFill>
              <a:latin typeface="Aptos" panose="020B0004020202020204" pitchFamily="34" charset="0"/>
              <a:ea typeface="+mn-ea"/>
              <a:cs typeface="+mn-cs"/>
            </a:defRPr>
          </a:pPr>
          <a:endParaRPr lang="en-TR"/>
        </a:p>
      </c:txPr>
    </c:legend>
    <c:plotVisOnly val="1"/>
    <c:dispBlanksAs val="gap"/>
    <c:showDLblsOverMax val="0"/>
    <c:extLst/>
  </c:chart>
  <c:spPr>
    <a:solidFill>
      <a:srgbClr val="E1E7E8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TR"/>
    </a:p>
  </c:txPr>
  <c:externalData r:id="rId2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rgbClr val="000F9F"/>
                </a:solidFill>
                <a:latin typeface="Aptos" panose="020B0004020202020204" pitchFamily="34" charset="0"/>
                <a:ea typeface="+mn-ea"/>
                <a:cs typeface="+mn-cs"/>
              </a:defRPr>
            </a:pPr>
            <a:r>
              <a:rPr lang="tr-TR"/>
              <a:t>Elektrikli Teçhizat-RGE</a:t>
            </a:r>
          </a:p>
        </c:rich>
      </c:tx>
      <c:layout>
        <c:manualLayout>
          <c:xMode val="edge"/>
          <c:yMode val="edge"/>
          <c:x val="0.1786035515980357"/>
          <c:y val="0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13889169068103555"/>
          <c:y val="0.13557095024920085"/>
          <c:w val="0.80866584585734436"/>
          <c:h val="0.69759763338181036"/>
        </c:manualLayout>
      </c:layout>
      <c:lineChart>
        <c:grouping val="standard"/>
        <c:varyColors val="0"/>
        <c:ser>
          <c:idx val="0"/>
          <c:order val="0"/>
          <c:spPr>
            <a:ln w="19050" cap="rnd">
              <a:solidFill>
                <a:srgbClr val="C00000"/>
              </a:solidFill>
              <a:prstDash val="sysDot"/>
              <a:round/>
            </a:ln>
            <a:effectLst/>
          </c:spPr>
          <c:marker>
            <c:symbol val="none"/>
          </c:marker>
          <c:cat>
            <c:strRef>
              <c:f>'Slayt 4'!$B$27:$B$71</c:f>
              <c:strCache>
                <c:ptCount val="45"/>
                <c:pt idx="0">
                  <c:v>Ç1 15</c:v>
                </c:pt>
                <c:pt idx="1">
                  <c:v>Ç2 15</c:v>
                </c:pt>
                <c:pt idx="2">
                  <c:v>Ç3 15</c:v>
                </c:pt>
                <c:pt idx="3">
                  <c:v>Ç4 15</c:v>
                </c:pt>
                <c:pt idx="4">
                  <c:v>Ç1 16</c:v>
                </c:pt>
                <c:pt idx="5">
                  <c:v>Ç2 16</c:v>
                </c:pt>
                <c:pt idx="6">
                  <c:v>Ç3 16</c:v>
                </c:pt>
                <c:pt idx="7">
                  <c:v>Ç4 16</c:v>
                </c:pt>
                <c:pt idx="8">
                  <c:v>Ç1 17</c:v>
                </c:pt>
                <c:pt idx="9">
                  <c:v>Ç2 17</c:v>
                </c:pt>
                <c:pt idx="10">
                  <c:v>Ç3 17</c:v>
                </c:pt>
                <c:pt idx="11">
                  <c:v>Ç4 17</c:v>
                </c:pt>
                <c:pt idx="12">
                  <c:v>Ç1 18</c:v>
                </c:pt>
                <c:pt idx="13">
                  <c:v>Ç2 18</c:v>
                </c:pt>
                <c:pt idx="14">
                  <c:v>Ç3 18</c:v>
                </c:pt>
                <c:pt idx="15">
                  <c:v>Ç4 18</c:v>
                </c:pt>
                <c:pt idx="16">
                  <c:v>Ç1 19</c:v>
                </c:pt>
                <c:pt idx="17">
                  <c:v>Ç2 19</c:v>
                </c:pt>
                <c:pt idx="18">
                  <c:v>Ç3 19</c:v>
                </c:pt>
                <c:pt idx="19">
                  <c:v>Ç4 19</c:v>
                </c:pt>
                <c:pt idx="20">
                  <c:v>Ç1 20</c:v>
                </c:pt>
                <c:pt idx="21">
                  <c:v>Ç2 20</c:v>
                </c:pt>
                <c:pt idx="22">
                  <c:v>Ç3 20</c:v>
                </c:pt>
                <c:pt idx="23">
                  <c:v>Ç4 20</c:v>
                </c:pt>
                <c:pt idx="24">
                  <c:v>Ç1 21</c:v>
                </c:pt>
                <c:pt idx="25">
                  <c:v>Ç2 21</c:v>
                </c:pt>
                <c:pt idx="26">
                  <c:v>Ç3 21</c:v>
                </c:pt>
                <c:pt idx="27">
                  <c:v>Ç4 21</c:v>
                </c:pt>
                <c:pt idx="28">
                  <c:v>Ç1 22</c:v>
                </c:pt>
                <c:pt idx="29">
                  <c:v>Ç2 22</c:v>
                </c:pt>
                <c:pt idx="30">
                  <c:v>Ç3 22</c:v>
                </c:pt>
                <c:pt idx="31">
                  <c:v>Ç4 22</c:v>
                </c:pt>
                <c:pt idx="32">
                  <c:v>Ç1 23</c:v>
                </c:pt>
                <c:pt idx="33">
                  <c:v>Ç2 23</c:v>
                </c:pt>
                <c:pt idx="34">
                  <c:v>Ç3 23</c:v>
                </c:pt>
                <c:pt idx="35">
                  <c:v>Ç4 23</c:v>
                </c:pt>
                <c:pt idx="36">
                  <c:v>Ç1 24</c:v>
                </c:pt>
                <c:pt idx="37">
                  <c:v>Ç2 24</c:v>
                </c:pt>
                <c:pt idx="38">
                  <c:v>Ç3 24</c:v>
                </c:pt>
                <c:pt idx="39">
                  <c:v>Ç4 24</c:v>
                </c:pt>
                <c:pt idx="40">
                  <c:v>Ç1 25</c:v>
                </c:pt>
                <c:pt idx="41">
                  <c:v>Ç2 25</c:v>
                </c:pt>
                <c:pt idx="42">
                  <c:v>Ç3 25</c:v>
                </c:pt>
                <c:pt idx="43">
                  <c:v>Ç4 25</c:v>
                </c:pt>
                <c:pt idx="44">
                  <c:v>Ç1 26</c:v>
                </c:pt>
              </c:strCache>
            </c:strRef>
          </c:cat>
          <c:val>
            <c:numRef>
              <c:f>'Slayt 4'!$C$27:$C$71</c:f>
              <c:numCache>
                <c:formatCode>General</c:formatCode>
                <c:ptCount val="45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100</c:v>
                </c:pt>
                <c:pt idx="5">
                  <c:v>100</c:v>
                </c:pt>
                <c:pt idx="6">
                  <c:v>100</c:v>
                </c:pt>
                <c:pt idx="7">
                  <c:v>100</c:v>
                </c:pt>
                <c:pt idx="8">
                  <c:v>100</c:v>
                </c:pt>
                <c:pt idx="9">
                  <c:v>100</c:v>
                </c:pt>
                <c:pt idx="10">
                  <c:v>100</c:v>
                </c:pt>
                <c:pt idx="11">
                  <c:v>100</c:v>
                </c:pt>
                <c:pt idx="12">
                  <c:v>100</c:v>
                </c:pt>
                <c:pt idx="13">
                  <c:v>100</c:v>
                </c:pt>
                <c:pt idx="14">
                  <c:v>100</c:v>
                </c:pt>
                <c:pt idx="15">
                  <c:v>100</c:v>
                </c:pt>
                <c:pt idx="16">
                  <c:v>100</c:v>
                </c:pt>
                <c:pt idx="17">
                  <c:v>100</c:v>
                </c:pt>
                <c:pt idx="18">
                  <c:v>100</c:v>
                </c:pt>
                <c:pt idx="19">
                  <c:v>100</c:v>
                </c:pt>
                <c:pt idx="20">
                  <c:v>100</c:v>
                </c:pt>
                <c:pt idx="21">
                  <c:v>100</c:v>
                </c:pt>
                <c:pt idx="22">
                  <c:v>100</c:v>
                </c:pt>
                <c:pt idx="23">
                  <c:v>100</c:v>
                </c:pt>
                <c:pt idx="24">
                  <c:v>100</c:v>
                </c:pt>
                <c:pt idx="25">
                  <c:v>100</c:v>
                </c:pt>
                <c:pt idx="26">
                  <c:v>100</c:v>
                </c:pt>
                <c:pt idx="27">
                  <c:v>100</c:v>
                </c:pt>
                <c:pt idx="28">
                  <c:v>100</c:v>
                </c:pt>
                <c:pt idx="29">
                  <c:v>100</c:v>
                </c:pt>
                <c:pt idx="30">
                  <c:v>100</c:v>
                </c:pt>
                <c:pt idx="31">
                  <c:v>100</c:v>
                </c:pt>
                <c:pt idx="32">
                  <c:v>100</c:v>
                </c:pt>
                <c:pt idx="33">
                  <c:v>100</c:v>
                </c:pt>
                <c:pt idx="34">
                  <c:v>100</c:v>
                </c:pt>
                <c:pt idx="35">
                  <c:v>100</c:v>
                </c:pt>
                <c:pt idx="36">
                  <c:v>100</c:v>
                </c:pt>
                <c:pt idx="37">
                  <c:v>100</c:v>
                </c:pt>
                <c:pt idx="38">
                  <c:v>100</c:v>
                </c:pt>
                <c:pt idx="39">
                  <c:v>100</c:v>
                </c:pt>
                <c:pt idx="40">
                  <c:v>100</c:v>
                </c:pt>
                <c:pt idx="41">
                  <c:v>100</c:v>
                </c:pt>
                <c:pt idx="42">
                  <c:v>100</c:v>
                </c:pt>
                <c:pt idx="43">
                  <c:v>100</c:v>
                </c:pt>
                <c:pt idx="44">
                  <c:v>100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19E-4144-9BDE-CB5ABFFDFC85}"/>
            </c:ext>
          </c:extLst>
        </c:ser>
        <c:ser>
          <c:idx val="1"/>
          <c:order val="1"/>
          <c:tx>
            <c:strRef>
              <c:f>'Slayt 4'!$L$26</c:f>
              <c:strCache>
                <c:ptCount val="1"/>
                <c:pt idx="0">
                  <c:v>RGE Elektrikli Teçhizat</c:v>
                </c:pt>
              </c:strCache>
            </c:strRef>
          </c:tx>
          <c:spPr>
            <a:ln w="28575" cap="rnd">
              <a:solidFill>
                <a:srgbClr val="282E75"/>
              </a:solidFill>
              <a:round/>
            </a:ln>
            <a:effectLst/>
          </c:spPr>
          <c:marker>
            <c:symbol val="none"/>
          </c:marker>
          <c:cat>
            <c:strRef>
              <c:f>'Slayt 4'!$B$27:$B$71</c:f>
              <c:strCache>
                <c:ptCount val="45"/>
                <c:pt idx="0">
                  <c:v>Ç1 15</c:v>
                </c:pt>
                <c:pt idx="1">
                  <c:v>Ç2 15</c:v>
                </c:pt>
                <c:pt idx="2">
                  <c:v>Ç3 15</c:v>
                </c:pt>
                <c:pt idx="3">
                  <c:v>Ç4 15</c:v>
                </c:pt>
                <c:pt idx="4">
                  <c:v>Ç1 16</c:v>
                </c:pt>
                <c:pt idx="5">
                  <c:v>Ç2 16</c:v>
                </c:pt>
                <c:pt idx="6">
                  <c:v>Ç3 16</c:v>
                </c:pt>
                <c:pt idx="7">
                  <c:v>Ç4 16</c:v>
                </c:pt>
                <c:pt idx="8">
                  <c:v>Ç1 17</c:v>
                </c:pt>
                <c:pt idx="9">
                  <c:v>Ç2 17</c:v>
                </c:pt>
                <c:pt idx="10">
                  <c:v>Ç3 17</c:v>
                </c:pt>
                <c:pt idx="11">
                  <c:v>Ç4 17</c:v>
                </c:pt>
                <c:pt idx="12">
                  <c:v>Ç1 18</c:v>
                </c:pt>
                <c:pt idx="13">
                  <c:v>Ç2 18</c:v>
                </c:pt>
                <c:pt idx="14">
                  <c:v>Ç3 18</c:v>
                </c:pt>
                <c:pt idx="15">
                  <c:v>Ç4 18</c:v>
                </c:pt>
                <c:pt idx="16">
                  <c:v>Ç1 19</c:v>
                </c:pt>
                <c:pt idx="17">
                  <c:v>Ç2 19</c:v>
                </c:pt>
                <c:pt idx="18">
                  <c:v>Ç3 19</c:v>
                </c:pt>
                <c:pt idx="19">
                  <c:v>Ç4 19</c:v>
                </c:pt>
                <c:pt idx="20">
                  <c:v>Ç1 20</c:v>
                </c:pt>
                <c:pt idx="21">
                  <c:v>Ç2 20</c:v>
                </c:pt>
                <c:pt idx="22">
                  <c:v>Ç3 20</c:v>
                </c:pt>
                <c:pt idx="23">
                  <c:v>Ç4 20</c:v>
                </c:pt>
                <c:pt idx="24">
                  <c:v>Ç1 21</c:v>
                </c:pt>
                <c:pt idx="25">
                  <c:v>Ç2 21</c:v>
                </c:pt>
                <c:pt idx="26">
                  <c:v>Ç3 21</c:v>
                </c:pt>
                <c:pt idx="27">
                  <c:v>Ç4 21</c:v>
                </c:pt>
                <c:pt idx="28">
                  <c:v>Ç1 22</c:v>
                </c:pt>
                <c:pt idx="29">
                  <c:v>Ç2 22</c:v>
                </c:pt>
                <c:pt idx="30">
                  <c:v>Ç3 22</c:v>
                </c:pt>
                <c:pt idx="31">
                  <c:v>Ç4 22</c:v>
                </c:pt>
                <c:pt idx="32">
                  <c:v>Ç1 23</c:v>
                </c:pt>
                <c:pt idx="33">
                  <c:v>Ç2 23</c:v>
                </c:pt>
                <c:pt idx="34">
                  <c:v>Ç3 23</c:v>
                </c:pt>
                <c:pt idx="35">
                  <c:v>Ç4 23</c:v>
                </c:pt>
                <c:pt idx="36">
                  <c:v>Ç1 24</c:v>
                </c:pt>
                <c:pt idx="37">
                  <c:v>Ç2 24</c:v>
                </c:pt>
                <c:pt idx="38">
                  <c:v>Ç3 24</c:v>
                </c:pt>
                <c:pt idx="39">
                  <c:v>Ç4 24</c:v>
                </c:pt>
                <c:pt idx="40">
                  <c:v>Ç1 25</c:v>
                </c:pt>
                <c:pt idx="41">
                  <c:v>Ç2 25</c:v>
                </c:pt>
                <c:pt idx="42">
                  <c:v>Ç3 25</c:v>
                </c:pt>
                <c:pt idx="43">
                  <c:v>Ç4 25</c:v>
                </c:pt>
                <c:pt idx="44">
                  <c:v>Ç1 26</c:v>
                </c:pt>
              </c:strCache>
            </c:strRef>
          </c:cat>
          <c:val>
            <c:numRef>
              <c:f>'Slayt 4'!$L$27:$L$71</c:f>
              <c:numCache>
                <c:formatCode>0.00</c:formatCode>
                <c:ptCount val="45"/>
                <c:pt idx="0">
                  <c:v>94.083357739999997</c:v>
                </c:pt>
                <c:pt idx="1">
                  <c:v>97.642947079999999</c:v>
                </c:pt>
                <c:pt idx="2">
                  <c:v>101.42178302000001</c:v>
                </c:pt>
                <c:pt idx="3">
                  <c:v>102.11168481999999</c:v>
                </c:pt>
                <c:pt idx="4">
                  <c:v>101.35260674</c:v>
                </c:pt>
                <c:pt idx="5">
                  <c:v>96.928015979999998</c:v>
                </c:pt>
                <c:pt idx="6">
                  <c:v>97.815431040000007</c:v>
                </c:pt>
                <c:pt idx="7">
                  <c:v>99.55209911</c:v>
                </c:pt>
                <c:pt idx="8">
                  <c:v>101.41007073</c:v>
                </c:pt>
                <c:pt idx="9">
                  <c:v>98.449157490000005</c:v>
                </c:pt>
                <c:pt idx="10">
                  <c:v>98.966771890000004</c:v>
                </c:pt>
                <c:pt idx="11">
                  <c:v>101.17399988</c:v>
                </c:pt>
                <c:pt idx="12">
                  <c:v>99.772257330000002</c:v>
                </c:pt>
                <c:pt idx="13">
                  <c:v>104.42024558</c:v>
                </c:pt>
                <c:pt idx="14">
                  <c:v>111.18504903</c:v>
                </c:pt>
                <c:pt idx="15">
                  <c:v>102.68634835</c:v>
                </c:pt>
                <c:pt idx="16">
                  <c:v>103.10315490000001</c:v>
                </c:pt>
                <c:pt idx="17">
                  <c:v>104.41965505</c:v>
                </c:pt>
                <c:pt idx="18">
                  <c:v>101.51645705999999</c:v>
                </c:pt>
                <c:pt idx="19">
                  <c:v>104.96344566</c:v>
                </c:pt>
                <c:pt idx="20">
                  <c:v>106.96855245</c:v>
                </c:pt>
                <c:pt idx="21">
                  <c:v>114.30418388</c:v>
                </c:pt>
                <c:pt idx="22">
                  <c:v>117.74279792</c:v>
                </c:pt>
                <c:pt idx="23">
                  <c:v>117.30380758</c:v>
                </c:pt>
                <c:pt idx="24">
                  <c:v>104.13359745</c:v>
                </c:pt>
                <c:pt idx="25">
                  <c:v>103.49877143000001</c:v>
                </c:pt>
                <c:pt idx="26">
                  <c:v>95.078289299999994</c:v>
                </c:pt>
                <c:pt idx="27">
                  <c:v>104.14711207000001</c:v>
                </c:pt>
                <c:pt idx="28">
                  <c:v>99.517280110000002</c:v>
                </c:pt>
                <c:pt idx="29">
                  <c:v>92.892283199999994</c:v>
                </c:pt>
                <c:pt idx="30">
                  <c:v>94.297463120000003</c:v>
                </c:pt>
                <c:pt idx="31">
                  <c:v>91.606158870000002</c:v>
                </c:pt>
                <c:pt idx="32">
                  <c:v>90.025440829999994</c:v>
                </c:pt>
                <c:pt idx="33">
                  <c:v>93.892263889999995</c:v>
                </c:pt>
                <c:pt idx="34">
                  <c:v>98.506101839999999</c:v>
                </c:pt>
                <c:pt idx="35">
                  <c:v>95.209881519999996</c:v>
                </c:pt>
                <c:pt idx="36">
                  <c:v>89.191592630000002</c:v>
                </c:pt>
                <c:pt idx="37">
                  <c:v>86.529618760000005</c:v>
                </c:pt>
                <c:pt idx="38">
                  <c:v>86.768715830000005</c:v>
                </c:pt>
                <c:pt idx="39">
                  <c:v>82.777971570000005</c:v>
                </c:pt>
                <c:pt idx="40">
                  <c:v>83.436376640000006</c:v>
                </c:pt>
                <c:pt idx="41">
                  <c:v>86.500561787991927</c:v>
                </c:pt>
                <c:pt idx="42">
                  <c:v>88.40283482909301</c:v>
                </c:pt>
                <c:pt idx="43">
                  <c:v>87.474877675273731</c:v>
                </c:pt>
                <c:pt idx="44">
                  <c:v>85.493381496593784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19E-4144-9BDE-CB5ABFFDFC85}"/>
            </c:ext>
          </c:extLst>
        </c:ser>
        <c:ser>
          <c:idx val="2"/>
          <c:order val="2"/>
          <c:tx>
            <c:strRef>
              <c:f>'Slayt 4'!$D$26</c:f>
              <c:strCache>
                <c:ptCount val="1"/>
                <c:pt idx="0">
                  <c:v>TÜSİAD RGE</c:v>
                </c:pt>
              </c:strCache>
            </c:strRef>
          </c:tx>
          <c:spPr>
            <a:ln w="28575" cap="rnd">
              <a:solidFill>
                <a:srgbClr val="C00000"/>
              </a:solidFill>
              <a:round/>
            </a:ln>
            <a:effectLst/>
          </c:spPr>
          <c:marker>
            <c:symbol val="none"/>
          </c:marker>
          <c:cat>
            <c:strRef>
              <c:f>'Slayt 4'!$B$27:$B$71</c:f>
              <c:strCache>
                <c:ptCount val="45"/>
                <c:pt idx="0">
                  <c:v>Ç1 15</c:v>
                </c:pt>
                <c:pt idx="1">
                  <c:v>Ç2 15</c:v>
                </c:pt>
                <c:pt idx="2">
                  <c:v>Ç3 15</c:v>
                </c:pt>
                <c:pt idx="3">
                  <c:v>Ç4 15</c:v>
                </c:pt>
                <c:pt idx="4">
                  <c:v>Ç1 16</c:v>
                </c:pt>
                <c:pt idx="5">
                  <c:v>Ç2 16</c:v>
                </c:pt>
                <c:pt idx="6">
                  <c:v>Ç3 16</c:v>
                </c:pt>
                <c:pt idx="7">
                  <c:v>Ç4 16</c:v>
                </c:pt>
                <c:pt idx="8">
                  <c:v>Ç1 17</c:v>
                </c:pt>
                <c:pt idx="9">
                  <c:v>Ç2 17</c:v>
                </c:pt>
                <c:pt idx="10">
                  <c:v>Ç3 17</c:v>
                </c:pt>
                <c:pt idx="11">
                  <c:v>Ç4 17</c:v>
                </c:pt>
                <c:pt idx="12">
                  <c:v>Ç1 18</c:v>
                </c:pt>
                <c:pt idx="13">
                  <c:v>Ç2 18</c:v>
                </c:pt>
                <c:pt idx="14">
                  <c:v>Ç3 18</c:v>
                </c:pt>
                <c:pt idx="15">
                  <c:v>Ç4 18</c:v>
                </c:pt>
                <c:pt idx="16">
                  <c:v>Ç1 19</c:v>
                </c:pt>
                <c:pt idx="17">
                  <c:v>Ç2 19</c:v>
                </c:pt>
                <c:pt idx="18">
                  <c:v>Ç3 19</c:v>
                </c:pt>
                <c:pt idx="19">
                  <c:v>Ç4 19</c:v>
                </c:pt>
                <c:pt idx="20">
                  <c:v>Ç1 20</c:v>
                </c:pt>
                <c:pt idx="21">
                  <c:v>Ç2 20</c:v>
                </c:pt>
                <c:pt idx="22">
                  <c:v>Ç3 20</c:v>
                </c:pt>
                <c:pt idx="23">
                  <c:v>Ç4 20</c:v>
                </c:pt>
                <c:pt idx="24">
                  <c:v>Ç1 21</c:v>
                </c:pt>
                <c:pt idx="25">
                  <c:v>Ç2 21</c:v>
                </c:pt>
                <c:pt idx="26">
                  <c:v>Ç3 21</c:v>
                </c:pt>
                <c:pt idx="27">
                  <c:v>Ç4 21</c:v>
                </c:pt>
                <c:pt idx="28">
                  <c:v>Ç1 22</c:v>
                </c:pt>
                <c:pt idx="29">
                  <c:v>Ç2 22</c:v>
                </c:pt>
                <c:pt idx="30">
                  <c:v>Ç3 22</c:v>
                </c:pt>
                <c:pt idx="31">
                  <c:v>Ç4 22</c:v>
                </c:pt>
                <c:pt idx="32">
                  <c:v>Ç1 23</c:v>
                </c:pt>
                <c:pt idx="33">
                  <c:v>Ç2 23</c:v>
                </c:pt>
                <c:pt idx="34">
                  <c:v>Ç3 23</c:v>
                </c:pt>
                <c:pt idx="35">
                  <c:v>Ç4 23</c:v>
                </c:pt>
                <c:pt idx="36">
                  <c:v>Ç1 24</c:v>
                </c:pt>
                <c:pt idx="37">
                  <c:v>Ç2 24</c:v>
                </c:pt>
                <c:pt idx="38">
                  <c:v>Ç3 24</c:v>
                </c:pt>
                <c:pt idx="39">
                  <c:v>Ç4 24</c:v>
                </c:pt>
                <c:pt idx="40">
                  <c:v>Ç1 25</c:v>
                </c:pt>
                <c:pt idx="41">
                  <c:v>Ç2 25</c:v>
                </c:pt>
                <c:pt idx="42">
                  <c:v>Ç3 25</c:v>
                </c:pt>
                <c:pt idx="43">
                  <c:v>Ç4 25</c:v>
                </c:pt>
                <c:pt idx="44">
                  <c:v>Ç1 26</c:v>
                </c:pt>
              </c:strCache>
            </c:strRef>
          </c:cat>
          <c:val>
            <c:numRef>
              <c:f>'Slayt 4'!$D$27:$D$71</c:f>
              <c:numCache>
                <c:formatCode>0.00</c:formatCode>
                <c:ptCount val="45"/>
                <c:pt idx="0">
                  <c:v>90.298207705999999</c:v>
                </c:pt>
                <c:pt idx="1">
                  <c:v>93.460817129999995</c:v>
                </c:pt>
                <c:pt idx="2">
                  <c:v>97.167909481999999</c:v>
                </c:pt>
                <c:pt idx="3">
                  <c:v>96.810842020999999</c:v>
                </c:pt>
                <c:pt idx="4">
                  <c:v>95.233888698000001</c:v>
                </c:pt>
                <c:pt idx="5">
                  <c:v>93.100834688000006</c:v>
                </c:pt>
                <c:pt idx="6">
                  <c:v>94.070765274999999</c:v>
                </c:pt>
                <c:pt idx="7">
                  <c:v>97.803587406999995</c:v>
                </c:pt>
                <c:pt idx="8">
                  <c:v>100.642228668</c:v>
                </c:pt>
                <c:pt idx="9">
                  <c:v>97.971657010000001</c:v>
                </c:pt>
                <c:pt idx="10">
                  <c:v>99.027968052999995</c:v>
                </c:pt>
                <c:pt idx="11">
                  <c:v>102.358146268</c:v>
                </c:pt>
                <c:pt idx="12">
                  <c:v>101.0806439</c:v>
                </c:pt>
                <c:pt idx="13">
                  <c:v>106.309379307</c:v>
                </c:pt>
                <c:pt idx="14">
                  <c:v>116.173394821</c:v>
                </c:pt>
                <c:pt idx="15">
                  <c:v>105.82600196200001</c:v>
                </c:pt>
                <c:pt idx="16">
                  <c:v>104.03790396799999</c:v>
                </c:pt>
                <c:pt idx="17">
                  <c:v>105.980948459</c:v>
                </c:pt>
                <c:pt idx="18">
                  <c:v>102.746915026</c:v>
                </c:pt>
                <c:pt idx="19">
                  <c:v>105.27931127700001</c:v>
                </c:pt>
                <c:pt idx="20">
                  <c:v>106.236596671</c:v>
                </c:pt>
                <c:pt idx="21">
                  <c:v>113.557976121</c:v>
                </c:pt>
                <c:pt idx="22">
                  <c:v>118.381980942</c:v>
                </c:pt>
                <c:pt idx="23">
                  <c:v>120.229312845</c:v>
                </c:pt>
                <c:pt idx="24">
                  <c:v>109.474799606</c:v>
                </c:pt>
                <c:pt idx="25">
                  <c:v>112.11207021</c:v>
                </c:pt>
                <c:pt idx="26">
                  <c:v>106.16334547300001</c:v>
                </c:pt>
                <c:pt idx="27">
                  <c:v>117.104145522</c:v>
                </c:pt>
                <c:pt idx="28">
                  <c:v>111.485417566</c:v>
                </c:pt>
                <c:pt idx="29">
                  <c:v>103.177099062</c:v>
                </c:pt>
                <c:pt idx="30">
                  <c:v>100.94757769100001</c:v>
                </c:pt>
                <c:pt idx="31">
                  <c:v>95.754689022999997</c:v>
                </c:pt>
                <c:pt idx="32">
                  <c:v>94.060413416000003</c:v>
                </c:pt>
                <c:pt idx="33">
                  <c:v>97.785253969999999</c:v>
                </c:pt>
                <c:pt idx="34">
                  <c:v>102.379441449</c:v>
                </c:pt>
                <c:pt idx="35">
                  <c:v>99.129643040999994</c:v>
                </c:pt>
                <c:pt idx="36">
                  <c:v>94.596223346000002</c:v>
                </c:pt>
                <c:pt idx="37">
                  <c:v>89.997143707999996</c:v>
                </c:pt>
                <c:pt idx="38">
                  <c:v>90.295968930000001</c:v>
                </c:pt>
                <c:pt idx="39">
                  <c:v>86.268513695999999</c:v>
                </c:pt>
                <c:pt idx="40">
                  <c:v>86.146057983000006</c:v>
                </c:pt>
                <c:pt idx="41">
                  <c:v>88.69896311429207</c:v>
                </c:pt>
                <c:pt idx="42">
                  <c:v>90.069303385537097</c:v>
                </c:pt>
                <c:pt idx="43">
                  <c:v>88.762004990679145</c:v>
                </c:pt>
                <c:pt idx="44">
                  <c:v>87.252806311735981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19E-4144-9BDE-CB5ABFFDFC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38472831"/>
        <c:axId val="1525911487"/>
      </c:lineChart>
      <c:catAx>
        <c:axId val="15384728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000F9F"/>
                </a:solidFill>
                <a:latin typeface="Aptos" panose="020B0004020202020204" pitchFamily="34" charset="0"/>
                <a:ea typeface="+mn-ea"/>
                <a:cs typeface="+mn-cs"/>
              </a:defRPr>
            </a:pPr>
            <a:endParaRPr lang="en-TR"/>
          </a:p>
        </c:txPr>
        <c:crossAx val="1525911487"/>
        <c:crosses val="autoZero"/>
        <c:auto val="1"/>
        <c:lblAlgn val="ctr"/>
        <c:lblOffset val="100"/>
        <c:noMultiLvlLbl val="0"/>
      </c:catAx>
      <c:valAx>
        <c:axId val="1525911487"/>
        <c:scaling>
          <c:orientation val="minMax"/>
          <c:min val="70"/>
        </c:scaling>
        <c:delete val="0"/>
        <c:axPos val="l"/>
        <c:majorGridlines>
          <c:spPr>
            <a:ln>
              <a:solidFill>
                <a:sysClr val="windowText" lastClr="000000">
                  <a:lumMod val="50000"/>
                  <a:lumOff val="50000"/>
                  <a:alpha val="30000"/>
                </a:sysClr>
              </a:solidFill>
            </a:ln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000F9F"/>
                </a:solidFill>
                <a:latin typeface="Aptos" panose="020B0004020202020204" pitchFamily="34" charset="0"/>
                <a:ea typeface="+mn-ea"/>
                <a:cs typeface="+mn-cs"/>
              </a:defRPr>
            </a:pPr>
            <a:endParaRPr lang="en-TR"/>
          </a:p>
        </c:txPr>
        <c:crossAx val="1538472831"/>
        <c:crosses val="autoZero"/>
        <c:crossBetween val="between"/>
      </c:valAx>
      <c:spPr>
        <a:solidFill>
          <a:srgbClr val="E1E7E8"/>
        </a:solidFill>
      </c:spPr>
    </c:plotArea>
    <c:legend>
      <c:legendPos val="t"/>
      <c:legendEntry>
        <c:idx val="0"/>
        <c:delete val="1"/>
      </c:legendEntry>
      <c:layout>
        <c:manualLayout>
          <c:xMode val="edge"/>
          <c:yMode val="edge"/>
          <c:x val="0.42513268685568623"/>
          <c:y val="8.790276788527282E-2"/>
          <c:w val="0.56728720951634248"/>
          <c:h val="0.14236821678074943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800" b="0" i="0" u="none" strike="noStrike" kern="1200" baseline="0">
              <a:solidFill>
                <a:srgbClr val="000F9F"/>
              </a:solidFill>
              <a:latin typeface="Aptos" panose="020B0004020202020204" pitchFamily="34" charset="0"/>
              <a:ea typeface="+mn-ea"/>
              <a:cs typeface="+mn-cs"/>
            </a:defRPr>
          </a:pPr>
          <a:endParaRPr lang="en-TR"/>
        </a:p>
      </c:txPr>
    </c:legend>
    <c:plotVisOnly val="1"/>
    <c:dispBlanksAs val="gap"/>
    <c:showDLblsOverMax val="0"/>
    <c:extLst/>
  </c:chart>
  <c:spPr>
    <a:solidFill>
      <a:srgbClr val="E1E7E8"/>
    </a:solidFill>
    <a:ln w="9525" cap="flat" cmpd="sng" algn="ctr">
      <a:noFill/>
      <a:round/>
    </a:ln>
    <a:effectLst/>
  </c:spPr>
  <c:txPr>
    <a:bodyPr rot="-5400000" vert="horz"/>
    <a:lstStyle/>
    <a:p>
      <a:pPr>
        <a:defRPr/>
      </a:pPr>
      <a:endParaRPr lang="en-TR"/>
    </a:p>
  </c:txPr>
  <c:externalData r:id="rId2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rgbClr val="000F9F"/>
                </a:solidFill>
                <a:latin typeface="Aptos" panose="020B0004020202020204" pitchFamily="34" charset="0"/>
                <a:ea typeface="+mn-ea"/>
                <a:cs typeface="+mn-cs"/>
              </a:defRPr>
            </a:pPr>
            <a:r>
              <a:rPr lang="tr-TR"/>
              <a:t>Makine ve Teçhizat-RGE</a:t>
            </a:r>
          </a:p>
        </c:rich>
      </c:tx>
      <c:layout>
        <c:manualLayout>
          <c:xMode val="edge"/>
          <c:yMode val="edge"/>
          <c:x val="0.16157895500695599"/>
          <c:y val="0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14344738648073163"/>
          <c:y val="0.12410623246148353"/>
          <c:w val="0.80455300330279333"/>
          <c:h val="0.70906227586695625"/>
        </c:manualLayout>
      </c:layout>
      <c:lineChart>
        <c:grouping val="standard"/>
        <c:varyColors val="0"/>
        <c:ser>
          <c:idx val="0"/>
          <c:order val="0"/>
          <c:spPr>
            <a:ln w="19050" cap="rnd">
              <a:solidFill>
                <a:srgbClr val="C00000"/>
              </a:solidFill>
              <a:prstDash val="sysDot"/>
              <a:round/>
            </a:ln>
            <a:effectLst/>
          </c:spPr>
          <c:marker>
            <c:symbol val="none"/>
          </c:marker>
          <c:cat>
            <c:strRef>
              <c:f>'Slayt 4'!$B$27:$B$71</c:f>
              <c:strCache>
                <c:ptCount val="45"/>
                <c:pt idx="0">
                  <c:v>Ç1 15</c:v>
                </c:pt>
                <c:pt idx="1">
                  <c:v>Ç2 15</c:v>
                </c:pt>
                <c:pt idx="2">
                  <c:v>Ç3 15</c:v>
                </c:pt>
                <c:pt idx="3">
                  <c:v>Ç4 15</c:v>
                </c:pt>
                <c:pt idx="4">
                  <c:v>Ç1 16</c:v>
                </c:pt>
                <c:pt idx="5">
                  <c:v>Ç2 16</c:v>
                </c:pt>
                <c:pt idx="6">
                  <c:v>Ç3 16</c:v>
                </c:pt>
                <c:pt idx="7">
                  <c:v>Ç4 16</c:v>
                </c:pt>
                <c:pt idx="8">
                  <c:v>Ç1 17</c:v>
                </c:pt>
                <c:pt idx="9">
                  <c:v>Ç2 17</c:v>
                </c:pt>
                <c:pt idx="10">
                  <c:v>Ç3 17</c:v>
                </c:pt>
                <c:pt idx="11">
                  <c:v>Ç4 17</c:v>
                </c:pt>
                <c:pt idx="12">
                  <c:v>Ç1 18</c:v>
                </c:pt>
                <c:pt idx="13">
                  <c:v>Ç2 18</c:v>
                </c:pt>
                <c:pt idx="14">
                  <c:v>Ç3 18</c:v>
                </c:pt>
                <c:pt idx="15">
                  <c:v>Ç4 18</c:v>
                </c:pt>
                <c:pt idx="16">
                  <c:v>Ç1 19</c:v>
                </c:pt>
                <c:pt idx="17">
                  <c:v>Ç2 19</c:v>
                </c:pt>
                <c:pt idx="18">
                  <c:v>Ç3 19</c:v>
                </c:pt>
                <c:pt idx="19">
                  <c:v>Ç4 19</c:v>
                </c:pt>
                <c:pt idx="20">
                  <c:v>Ç1 20</c:v>
                </c:pt>
                <c:pt idx="21">
                  <c:v>Ç2 20</c:v>
                </c:pt>
                <c:pt idx="22">
                  <c:v>Ç3 20</c:v>
                </c:pt>
                <c:pt idx="23">
                  <c:v>Ç4 20</c:v>
                </c:pt>
                <c:pt idx="24">
                  <c:v>Ç1 21</c:v>
                </c:pt>
                <c:pt idx="25">
                  <c:v>Ç2 21</c:v>
                </c:pt>
                <c:pt idx="26">
                  <c:v>Ç3 21</c:v>
                </c:pt>
                <c:pt idx="27">
                  <c:v>Ç4 21</c:v>
                </c:pt>
                <c:pt idx="28">
                  <c:v>Ç1 22</c:v>
                </c:pt>
                <c:pt idx="29">
                  <c:v>Ç2 22</c:v>
                </c:pt>
                <c:pt idx="30">
                  <c:v>Ç3 22</c:v>
                </c:pt>
                <c:pt idx="31">
                  <c:v>Ç4 22</c:v>
                </c:pt>
                <c:pt idx="32">
                  <c:v>Ç1 23</c:v>
                </c:pt>
                <c:pt idx="33">
                  <c:v>Ç2 23</c:v>
                </c:pt>
                <c:pt idx="34">
                  <c:v>Ç3 23</c:v>
                </c:pt>
                <c:pt idx="35">
                  <c:v>Ç4 23</c:v>
                </c:pt>
                <c:pt idx="36">
                  <c:v>Ç1 24</c:v>
                </c:pt>
                <c:pt idx="37">
                  <c:v>Ç2 24</c:v>
                </c:pt>
                <c:pt idx="38">
                  <c:v>Ç3 24</c:v>
                </c:pt>
                <c:pt idx="39">
                  <c:v>Ç4 24</c:v>
                </c:pt>
                <c:pt idx="40">
                  <c:v>Ç1 25</c:v>
                </c:pt>
                <c:pt idx="41">
                  <c:v>Ç2 25</c:v>
                </c:pt>
                <c:pt idx="42">
                  <c:v>Ç3 25</c:v>
                </c:pt>
                <c:pt idx="43">
                  <c:v>Ç4 25</c:v>
                </c:pt>
                <c:pt idx="44">
                  <c:v>Ç1 26</c:v>
                </c:pt>
              </c:strCache>
            </c:strRef>
          </c:cat>
          <c:val>
            <c:numRef>
              <c:f>'Slayt 4'!$C$27:$C$71</c:f>
              <c:numCache>
                <c:formatCode>General</c:formatCode>
                <c:ptCount val="45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100</c:v>
                </c:pt>
                <c:pt idx="5">
                  <c:v>100</c:v>
                </c:pt>
                <c:pt idx="6">
                  <c:v>100</c:v>
                </c:pt>
                <c:pt idx="7">
                  <c:v>100</c:v>
                </c:pt>
                <c:pt idx="8">
                  <c:v>100</c:v>
                </c:pt>
                <c:pt idx="9">
                  <c:v>100</c:v>
                </c:pt>
                <c:pt idx="10">
                  <c:v>100</c:v>
                </c:pt>
                <c:pt idx="11">
                  <c:v>100</c:v>
                </c:pt>
                <c:pt idx="12">
                  <c:v>100</c:v>
                </c:pt>
                <c:pt idx="13">
                  <c:v>100</c:v>
                </c:pt>
                <c:pt idx="14">
                  <c:v>100</c:v>
                </c:pt>
                <c:pt idx="15">
                  <c:v>100</c:v>
                </c:pt>
                <c:pt idx="16">
                  <c:v>100</c:v>
                </c:pt>
                <c:pt idx="17">
                  <c:v>100</c:v>
                </c:pt>
                <c:pt idx="18">
                  <c:v>100</c:v>
                </c:pt>
                <c:pt idx="19">
                  <c:v>100</c:v>
                </c:pt>
                <c:pt idx="20">
                  <c:v>100</c:v>
                </c:pt>
                <c:pt idx="21">
                  <c:v>100</c:v>
                </c:pt>
                <c:pt idx="22">
                  <c:v>100</c:v>
                </c:pt>
                <c:pt idx="23">
                  <c:v>100</c:v>
                </c:pt>
                <c:pt idx="24">
                  <c:v>100</c:v>
                </c:pt>
                <c:pt idx="25">
                  <c:v>100</c:v>
                </c:pt>
                <c:pt idx="26">
                  <c:v>100</c:v>
                </c:pt>
                <c:pt idx="27">
                  <c:v>100</c:v>
                </c:pt>
                <c:pt idx="28">
                  <c:v>100</c:v>
                </c:pt>
                <c:pt idx="29">
                  <c:v>100</c:v>
                </c:pt>
                <c:pt idx="30">
                  <c:v>100</c:v>
                </c:pt>
                <c:pt idx="31">
                  <c:v>100</c:v>
                </c:pt>
                <c:pt idx="32">
                  <c:v>100</c:v>
                </c:pt>
                <c:pt idx="33">
                  <c:v>100</c:v>
                </c:pt>
                <c:pt idx="34">
                  <c:v>100</c:v>
                </c:pt>
                <c:pt idx="35">
                  <c:v>100</c:v>
                </c:pt>
                <c:pt idx="36">
                  <c:v>100</c:v>
                </c:pt>
                <c:pt idx="37">
                  <c:v>100</c:v>
                </c:pt>
                <c:pt idx="38">
                  <c:v>100</c:v>
                </c:pt>
                <c:pt idx="39">
                  <c:v>100</c:v>
                </c:pt>
                <c:pt idx="40">
                  <c:v>100</c:v>
                </c:pt>
                <c:pt idx="41">
                  <c:v>100</c:v>
                </c:pt>
                <c:pt idx="42">
                  <c:v>100</c:v>
                </c:pt>
                <c:pt idx="43">
                  <c:v>100</c:v>
                </c:pt>
                <c:pt idx="44">
                  <c:v>100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A22-4402-8531-CDA341834C3B}"/>
            </c:ext>
          </c:extLst>
        </c:ser>
        <c:ser>
          <c:idx val="1"/>
          <c:order val="1"/>
          <c:tx>
            <c:strRef>
              <c:f>'Slayt 4'!$M$26</c:f>
              <c:strCache>
                <c:ptCount val="1"/>
                <c:pt idx="0">
                  <c:v>RGE Makine Teçhizat</c:v>
                </c:pt>
              </c:strCache>
            </c:strRef>
          </c:tx>
          <c:spPr>
            <a:ln w="28575" cap="rnd">
              <a:solidFill>
                <a:srgbClr val="282E75"/>
              </a:solidFill>
              <a:round/>
            </a:ln>
            <a:effectLst/>
          </c:spPr>
          <c:marker>
            <c:symbol val="none"/>
          </c:marker>
          <c:cat>
            <c:strRef>
              <c:f>'Slayt 4'!$B$27:$B$71</c:f>
              <c:strCache>
                <c:ptCount val="45"/>
                <c:pt idx="0">
                  <c:v>Ç1 15</c:v>
                </c:pt>
                <c:pt idx="1">
                  <c:v>Ç2 15</c:v>
                </c:pt>
                <c:pt idx="2">
                  <c:v>Ç3 15</c:v>
                </c:pt>
                <c:pt idx="3">
                  <c:v>Ç4 15</c:v>
                </c:pt>
                <c:pt idx="4">
                  <c:v>Ç1 16</c:v>
                </c:pt>
                <c:pt idx="5">
                  <c:v>Ç2 16</c:v>
                </c:pt>
                <c:pt idx="6">
                  <c:v>Ç3 16</c:v>
                </c:pt>
                <c:pt idx="7">
                  <c:v>Ç4 16</c:v>
                </c:pt>
                <c:pt idx="8">
                  <c:v>Ç1 17</c:v>
                </c:pt>
                <c:pt idx="9">
                  <c:v>Ç2 17</c:v>
                </c:pt>
                <c:pt idx="10">
                  <c:v>Ç3 17</c:v>
                </c:pt>
                <c:pt idx="11">
                  <c:v>Ç4 17</c:v>
                </c:pt>
                <c:pt idx="12">
                  <c:v>Ç1 18</c:v>
                </c:pt>
                <c:pt idx="13">
                  <c:v>Ç2 18</c:v>
                </c:pt>
                <c:pt idx="14">
                  <c:v>Ç3 18</c:v>
                </c:pt>
                <c:pt idx="15">
                  <c:v>Ç4 18</c:v>
                </c:pt>
                <c:pt idx="16">
                  <c:v>Ç1 19</c:v>
                </c:pt>
                <c:pt idx="17">
                  <c:v>Ç2 19</c:v>
                </c:pt>
                <c:pt idx="18">
                  <c:v>Ç3 19</c:v>
                </c:pt>
                <c:pt idx="19">
                  <c:v>Ç4 19</c:v>
                </c:pt>
                <c:pt idx="20">
                  <c:v>Ç1 20</c:v>
                </c:pt>
                <c:pt idx="21">
                  <c:v>Ç2 20</c:v>
                </c:pt>
                <c:pt idx="22">
                  <c:v>Ç3 20</c:v>
                </c:pt>
                <c:pt idx="23">
                  <c:v>Ç4 20</c:v>
                </c:pt>
                <c:pt idx="24">
                  <c:v>Ç1 21</c:v>
                </c:pt>
                <c:pt idx="25">
                  <c:v>Ç2 21</c:v>
                </c:pt>
                <c:pt idx="26">
                  <c:v>Ç3 21</c:v>
                </c:pt>
                <c:pt idx="27">
                  <c:v>Ç4 21</c:v>
                </c:pt>
                <c:pt idx="28">
                  <c:v>Ç1 22</c:v>
                </c:pt>
                <c:pt idx="29">
                  <c:v>Ç2 22</c:v>
                </c:pt>
                <c:pt idx="30">
                  <c:v>Ç3 22</c:v>
                </c:pt>
                <c:pt idx="31">
                  <c:v>Ç4 22</c:v>
                </c:pt>
                <c:pt idx="32">
                  <c:v>Ç1 23</c:v>
                </c:pt>
                <c:pt idx="33">
                  <c:v>Ç2 23</c:v>
                </c:pt>
                <c:pt idx="34">
                  <c:v>Ç3 23</c:v>
                </c:pt>
                <c:pt idx="35">
                  <c:v>Ç4 23</c:v>
                </c:pt>
                <c:pt idx="36">
                  <c:v>Ç1 24</c:v>
                </c:pt>
                <c:pt idx="37">
                  <c:v>Ç2 24</c:v>
                </c:pt>
                <c:pt idx="38">
                  <c:v>Ç3 24</c:v>
                </c:pt>
                <c:pt idx="39">
                  <c:v>Ç4 24</c:v>
                </c:pt>
                <c:pt idx="40">
                  <c:v>Ç1 25</c:v>
                </c:pt>
                <c:pt idx="41">
                  <c:v>Ç2 25</c:v>
                </c:pt>
                <c:pt idx="42">
                  <c:v>Ç3 25</c:v>
                </c:pt>
                <c:pt idx="43">
                  <c:v>Ç4 25</c:v>
                </c:pt>
                <c:pt idx="44">
                  <c:v>Ç1 26</c:v>
                </c:pt>
              </c:strCache>
            </c:strRef>
          </c:cat>
          <c:val>
            <c:numRef>
              <c:f>'Slayt 4'!$M$27:$M$71</c:f>
              <c:numCache>
                <c:formatCode>0.00</c:formatCode>
                <c:ptCount val="45"/>
                <c:pt idx="0">
                  <c:v>93.289963369999995</c:v>
                </c:pt>
                <c:pt idx="1">
                  <c:v>96.558410449999997</c:v>
                </c:pt>
                <c:pt idx="2">
                  <c:v>99.814618569999993</c:v>
                </c:pt>
                <c:pt idx="3">
                  <c:v>99.930826159999995</c:v>
                </c:pt>
                <c:pt idx="4">
                  <c:v>98.71637072</c:v>
                </c:pt>
                <c:pt idx="5">
                  <c:v>96.006403210000002</c:v>
                </c:pt>
                <c:pt idx="6">
                  <c:v>96.45121159</c:v>
                </c:pt>
                <c:pt idx="7">
                  <c:v>98.839543930000005</c:v>
                </c:pt>
                <c:pt idx="8">
                  <c:v>101.82237816</c:v>
                </c:pt>
                <c:pt idx="9">
                  <c:v>98.658544289999995</c:v>
                </c:pt>
                <c:pt idx="10">
                  <c:v>98.396841339999995</c:v>
                </c:pt>
                <c:pt idx="11">
                  <c:v>101.12223621</c:v>
                </c:pt>
                <c:pt idx="12">
                  <c:v>99.605749930000002</c:v>
                </c:pt>
                <c:pt idx="13">
                  <c:v>104.79799045</c:v>
                </c:pt>
                <c:pt idx="14">
                  <c:v>114.21128781</c:v>
                </c:pt>
                <c:pt idx="15">
                  <c:v>105.42933413999999</c:v>
                </c:pt>
                <c:pt idx="16">
                  <c:v>104.06725862</c:v>
                </c:pt>
                <c:pt idx="17">
                  <c:v>106.1927476</c:v>
                </c:pt>
                <c:pt idx="18">
                  <c:v>102.55633650999999</c:v>
                </c:pt>
                <c:pt idx="19">
                  <c:v>105.32723608000001</c:v>
                </c:pt>
                <c:pt idx="20">
                  <c:v>106.78256795999999</c:v>
                </c:pt>
                <c:pt idx="21">
                  <c:v>115.42107396</c:v>
                </c:pt>
                <c:pt idx="22">
                  <c:v>118.72578519</c:v>
                </c:pt>
                <c:pt idx="23">
                  <c:v>119.22334529</c:v>
                </c:pt>
                <c:pt idx="24">
                  <c:v>106.54879776999999</c:v>
                </c:pt>
                <c:pt idx="25">
                  <c:v>107.36955734999999</c:v>
                </c:pt>
                <c:pt idx="26">
                  <c:v>99.887380089999994</c:v>
                </c:pt>
                <c:pt idx="27">
                  <c:v>110.40066894</c:v>
                </c:pt>
                <c:pt idx="28">
                  <c:v>107.11842887</c:v>
                </c:pt>
                <c:pt idx="29">
                  <c:v>99.884625799999995</c:v>
                </c:pt>
                <c:pt idx="30">
                  <c:v>100.04739768</c:v>
                </c:pt>
                <c:pt idx="31">
                  <c:v>96.546177439999994</c:v>
                </c:pt>
                <c:pt idx="32">
                  <c:v>94.843363210000007</c:v>
                </c:pt>
                <c:pt idx="33">
                  <c:v>98.04885874</c:v>
                </c:pt>
                <c:pt idx="34">
                  <c:v>102.5308273</c:v>
                </c:pt>
                <c:pt idx="35">
                  <c:v>98.363438360000004</c:v>
                </c:pt>
                <c:pt idx="36">
                  <c:v>92.668058950000002</c:v>
                </c:pt>
                <c:pt idx="37">
                  <c:v>88.370098139999996</c:v>
                </c:pt>
                <c:pt idx="38">
                  <c:v>88.543787760000001</c:v>
                </c:pt>
                <c:pt idx="39">
                  <c:v>83.753081030000004</c:v>
                </c:pt>
                <c:pt idx="40">
                  <c:v>84.159156339999996</c:v>
                </c:pt>
                <c:pt idx="41">
                  <c:v>86.90913063254709</c:v>
                </c:pt>
                <c:pt idx="42">
                  <c:v>88.674635681250322</c:v>
                </c:pt>
                <c:pt idx="43">
                  <c:v>86.541726147107155</c:v>
                </c:pt>
                <c:pt idx="44">
                  <c:v>85.209208185488421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A22-4402-8531-CDA341834C3B}"/>
            </c:ext>
          </c:extLst>
        </c:ser>
        <c:ser>
          <c:idx val="2"/>
          <c:order val="2"/>
          <c:tx>
            <c:strRef>
              <c:f>'Slayt 4'!$D$26</c:f>
              <c:strCache>
                <c:ptCount val="1"/>
                <c:pt idx="0">
                  <c:v>TÜSİAD RGE</c:v>
                </c:pt>
              </c:strCache>
            </c:strRef>
          </c:tx>
          <c:spPr>
            <a:ln w="28575" cap="rnd">
              <a:solidFill>
                <a:srgbClr val="C00000"/>
              </a:solidFill>
              <a:round/>
            </a:ln>
            <a:effectLst/>
          </c:spPr>
          <c:marker>
            <c:symbol val="none"/>
          </c:marker>
          <c:cat>
            <c:strRef>
              <c:f>'Slayt 4'!$B$27:$B$71</c:f>
              <c:strCache>
                <c:ptCount val="45"/>
                <c:pt idx="0">
                  <c:v>Ç1 15</c:v>
                </c:pt>
                <c:pt idx="1">
                  <c:v>Ç2 15</c:v>
                </c:pt>
                <c:pt idx="2">
                  <c:v>Ç3 15</c:v>
                </c:pt>
                <c:pt idx="3">
                  <c:v>Ç4 15</c:v>
                </c:pt>
                <c:pt idx="4">
                  <c:v>Ç1 16</c:v>
                </c:pt>
                <c:pt idx="5">
                  <c:v>Ç2 16</c:v>
                </c:pt>
                <c:pt idx="6">
                  <c:v>Ç3 16</c:v>
                </c:pt>
                <c:pt idx="7">
                  <c:v>Ç4 16</c:v>
                </c:pt>
                <c:pt idx="8">
                  <c:v>Ç1 17</c:v>
                </c:pt>
                <c:pt idx="9">
                  <c:v>Ç2 17</c:v>
                </c:pt>
                <c:pt idx="10">
                  <c:v>Ç3 17</c:v>
                </c:pt>
                <c:pt idx="11">
                  <c:v>Ç4 17</c:v>
                </c:pt>
                <c:pt idx="12">
                  <c:v>Ç1 18</c:v>
                </c:pt>
                <c:pt idx="13">
                  <c:v>Ç2 18</c:v>
                </c:pt>
                <c:pt idx="14">
                  <c:v>Ç3 18</c:v>
                </c:pt>
                <c:pt idx="15">
                  <c:v>Ç4 18</c:v>
                </c:pt>
                <c:pt idx="16">
                  <c:v>Ç1 19</c:v>
                </c:pt>
                <c:pt idx="17">
                  <c:v>Ç2 19</c:v>
                </c:pt>
                <c:pt idx="18">
                  <c:v>Ç3 19</c:v>
                </c:pt>
                <c:pt idx="19">
                  <c:v>Ç4 19</c:v>
                </c:pt>
                <c:pt idx="20">
                  <c:v>Ç1 20</c:v>
                </c:pt>
                <c:pt idx="21">
                  <c:v>Ç2 20</c:v>
                </c:pt>
                <c:pt idx="22">
                  <c:v>Ç3 20</c:v>
                </c:pt>
                <c:pt idx="23">
                  <c:v>Ç4 20</c:v>
                </c:pt>
                <c:pt idx="24">
                  <c:v>Ç1 21</c:v>
                </c:pt>
                <c:pt idx="25">
                  <c:v>Ç2 21</c:v>
                </c:pt>
                <c:pt idx="26">
                  <c:v>Ç3 21</c:v>
                </c:pt>
                <c:pt idx="27">
                  <c:v>Ç4 21</c:v>
                </c:pt>
                <c:pt idx="28">
                  <c:v>Ç1 22</c:v>
                </c:pt>
                <c:pt idx="29">
                  <c:v>Ç2 22</c:v>
                </c:pt>
                <c:pt idx="30">
                  <c:v>Ç3 22</c:v>
                </c:pt>
                <c:pt idx="31">
                  <c:v>Ç4 22</c:v>
                </c:pt>
                <c:pt idx="32">
                  <c:v>Ç1 23</c:v>
                </c:pt>
                <c:pt idx="33">
                  <c:v>Ç2 23</c:v>
                </c:pt>
                <c:pt idx="34">
                  <c:v>Ç3 23</c:v>
                </c:pt>
                <c:pt idx="35">
                  <c:v>Ç4 23</c:v>
                </c:pt>
                <c:pt idx="36">
                  <c:v>Ç1 24</c:v>
                </c:pt>
                <c:pt idx="37">
                  <c:v>Ç2 24</c:v>
                </c:pt>
                <c:pt idx="38">
                  <c:v>Ç3 24</c:v>
                </c:pt>
                <c:pt idx="39">
                  <c:v>Ç4 24</c:v>
                </c:pt>
                <c:pt idx="40">
                  <c:v>Ç1 25</c:v>
                </c:pt>
                <c:pt idx="41">
                  <c:v>Ç2 25</c:v>
                </c:pt>
                <c:pt idx="42">
                  <c:v>Ç3 25</c:v>
                </c:pt>
                <c:pt idx="43">
                  <c:v>Ç4 25</c:v>
                </c:pt>
                <c:pt idx="44">
                  <c:v>Ç1 26</c:v>
                </c:pt>
              </c:strCache>
            </c:strRef>
          </c:cat>
          <c:val>
            <c:numRef>
              <c:f>'Slayt 4'!$D$27:$D$71</c:f>
              <c:numCache>
                <c:formatCode>0.00</c:formatCode>
                <c:ptCount val="45"/>
                <c:pt idx="0">
                  <c:v>90.298207705999999</c:v>
                </c:pt>
                <c:pt idx="1">
                  <c:v>93.460817129999995</c:v>
                </c:pt>
                <c:pt idx="2">
                  <c:v>97.167909481999999</c:v>
                </c:pt>
                <c:pt idx="3">
                  <c:v>96.810842020999999</c:v>
                </c:pt>
                <c:pt idx="4">
                  <c:v>95.233888698000001</c:v>
                </c:pt>
                <c:pt idx="5">
                  <c:v>93.100834688000006</c:v>
                </c:pt>
                <c:pt idx="6">
                  <c:v>94.070765274999999</c:v>
                </c:pt>
                <c:pt idx="7">
                  <c:v>97.803587406999995</c:v>
                </c:pt>
                <c:pt idx="8">
                  <c:v>100.642228668</c:v>
                </c:pt>
                <c:pt idx="9">
                  <c:v>97.971657010000001</c:v>
                </c:pt>
                <c:pt idx="10">
                  <c:v>99.027968052999995</c:v>
                </c:pt>
                <c:pt idx="11">
                  <c:v>102.358146268</c:v>
                </c:pt>
                <c:pt idx="12">
                  <c:v>101.0806439</c:v>
                </c:pt>
                <c:pt idx="13">
                  <c:v>106.309379307</c:v>
                </c:pt>
                <c:pt idx="14">
                  <c:v>116.173394821</c:v>
                </c:pt>
                <c:pt idx="15">
                  <c:v>105.82600196200001</c:v>
                </c:pt>
                <c:pt idx="16">
                  <c:v>104.03790396799999</c:v>
                </c:pt>
                <c:pt idx="17">
                  <c:v>105.980948459</c:v>
                </c:pt>
                <c:pt idx="18">
                  <c:v>102.746915026</c:v>
                </c:pt>
                <c:pt idx="19">
                  <c:v>105.27931127700001</c:v>
                </c:pt>
                <c:pt idx="20">
                  <c:v>106.236596671</c:v>
                </c:pt>
                <c:pt idx="21">
                  <c:v>113.557976121</c:v>
                </c:pt>
                <c:pt idx="22">
                  <c:v>118.381980942</c:v>
                </c:pt>
                <c:pt idx="23">
                  <c:v>120.229312845</c:v>
                </c:pt>
                <c:pt idx="24">
                  <c:v>109.474799606</c:v>
                </c:pt>
                <c:pt idx="25">
                  <c:v>112.11207021</c:v>
                </c:pt>
                <c:pt idx="26">
                  <c:v>106.16334547300001</c:v>
                </c:pt>
                <c:pt idx="27">
                  <c:v>117.104145522</c:v>
                </c:pt>
                <c:pt idx="28">
                  <c:v>111.485417566</c:v>
                </c:pt>
                <c:pt idx="29">
                  <c:v>103.177099062</c:v>
                </c:pt>
                <c:pt idx="30">
                  <c:v>100.94757769100001</c:v>
                </c:pt>
                <c:pt idx="31">
                  <c:v>95.754689022999997</c:v>
                </c:pt>
                <c:pt idx="32">
                  <c:v>94.060413416000003</c:v>
                </c:pt>
                <c:pt idx="33">
                  <c:v>97.785253969999999</c:v>
                </c:pt>
                <c:pt idx="34">
                  <c:v>102.379441449</c:v>
                </c:pt>
                <c:pt idx="35">
                  <c:v>99.129643040999994</c:v>
                </c:pt>
                <c:pt idx="36">
                  <c:v>94.596223346000002</c:v>
                </c:pt>
                <c:pt idx="37">
                  <c:v>89.997143707999996</c:v>
                </c:pt>
                <c:pt idx="38">
                  <c:v>90.295968930000001</c:v>
                </c:pt>
                <c:pt idx="39">
                  <c:v>86.268513695999999</c:v>
                </c:pt>
                <c:pt idx="40">
                  <c:v>86.146057983000006</c:v>
                </c:pt>
                <c:pt idx="41">
                  <c:v>88.69896311429207</c:v>
                </c:pt>
                <c:pt idx="42">
                  <c:v>90.069303385537097</c:v>
                </c:pt>
                <c:pt idx="43">
                  <c:v>88.762004990679145</c:v>
                </c:pt>
                <c:pt idx="44">
                  <c:v>87.252806311735981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4A22-4402-8531-CDA341834C3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38472831"/>
        <c:axId val="1525911487"/>
      </c:lineChart>
      <c:catAx>
        <c:axId val="15384728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000F9F"/>
                </a:solidFill>
                <a:latin typeface="Aptos" panose="020B0004020202020204" pitchFamily="34" charset="0"/>
                <a:ea typeface="+mn-ea"/>
                <a:cs typeface="+mn-cs"/>
              </a:defRPr>
            </a:pPr>
            <a:endParaRPr lang="en-TR"/>
          </a:p>
        </c:txPr>
        <c:crossAx val="1525911487"/>
        <c:crosses val="autoZero"/>
        <c:auto val="1"/>
        <c:lblAlgn val="ctr"/>
        <c:lblOffset val="100"/>
        <c:noMultiLvlLbl val="0"/>
      </c:catAx>
      <c:valAx>
        <c:axId val="1525911487"/>
        <c:scaling>
          <c:orientation val="minMax"/>
          <c:min val="70"/>
        </c:scaling>
        <c:delete val="0"/>
        <c:axPos val="l"/>
        <c:majorGridlines>
          <c:spPr>
            <a:ln>
              <a:solidFill>
                <a:sysClr val="windowText" lastClr="000000">
                  <a:lumMod val="50000"/>
                  <a:lumOff val="50000"/>
                  <a:alpha val="30000"/>
                </a:sysClr>
              </a:solidFill>
            </a:ln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000F9F"/>
                </a:solidFill>
                <a:latin typeface="Aptos" panose="020B0004020202020204" pitchFamily="34" charset="0"/>
                <a:ea typeface="+mn-ea"/>
                <a:cs typeface="+mn-cs"/>
              </a:defRPr>
            </a:pPr>
            <a:endParaRPr lang="en-TR"/>
          </a:p>
        </c:txPr>
        <c:crossAx val="1538472831"/>
        <c:crosses val="autoZero"/>
        <c:crossBetween val="between"/>
      </c:valAx>
      <c:spPr>
        <a:solidFill>
          <a:srgbClr val="E1E7E8"/>
        </a:solidFill>
      </c:spPr>
    </c:plotArea>
    <c:legend>
      <c:legendPos val="t"/>
      <c:legendEntry>
        <c:idx val="0"/>
        <c:delete val="1"/>
      </c:legendEntry>
      <c:layout>
        <c:manualLayout>
          <c:xMode val="edge"/>
          <c:yMode val="edge"/>
          <c:x val="0.43039855365432422"/>
          <c:y val="8.7902807561879334E-2"/>
          <c:w val="0.56728720951634248"/>
          <c:h val="0.14236821678074943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800" b="0" i="0" u="none" strike="noStrike" kern="1200" baseline="0">
              <a:solidFill>
                <a:srgbClr val="000F9F"/>
              </a:solidFill>
              <a:latin typeface="Aptos" panose="020B0004020202020204" pitchFamily="34" charset="0"/>
              <a:ea typeface="+mn-ea"/>
              <a:cs typeface="+mn-cs"/>
            </a:defRPr>
          </a:pPr>
          <a:endParaRPr lang="en-TR"/>
        </a:p>
      </c:txPr>
    </c:legend>
    <c:plotVisOnly val="1"/>
    <c:dispBlanksAs val="gap"/>
    <c:showDLblsOverMax val="0"/>
    <c:extLst/>
  </c:chart>
  <c:spPr>
    <a:solidFill>
      <a:srgbClr val="E1E7E8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TR"/>
    </a:p>
  </c:txPr>
  <c:externalData r:id="rId2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rgbClr val="000F9F"/>
                </a:solidFill>
                <a:latin typeface="Aptos" panose="020B0004020202020204" pitchFamily="34" charset="0"/>
                <a:ea typeface="+mn-ea"/>
                <a:cs typeface="+mn-cs"/>
              </a:defRPr>
            </a:pPr>
            <a:r>
              <a:rPr lang="tr-TR"/>
              <a:t>Ana Metal-RGE</a:t>
            </a:r>
          </a:p>
        </c:rich>
      </c:tx>
      <c:layout>
        <c:manualLayout>
          <c:xMode val="edge"/>
          <c:yMode val="edge"/>
          <c:x val="0.28344400053091029"/>
          <c:y val="0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14344726751608997"/>
          <c:y val="0.11547953218835352"/>
          <c:w val="0.83422354564216172"/>
          <c:h val="0.71796630712449039"/>
        </c:manualLayout>
      </c:layout>
      <c:lineChart>
        <c:grouping val="standard"/>
        <c:varyColors val="0"/>
        <c:ser>
          <c:idx val="0"/>
          <c:order val="0"/>
          <c:spPr>
            <a:ln w="19050" cap="rnd">
              <a:solidFill>
                <a:srgbClr val="C00000"/>
              </a:solidFill>
              <a:prstDash val="sysDot"/>
              <a:round/>
            </a:ln>
            <a:effectLst/>
          </c:spPr>
          <c:marker>
            <c:symbol val="none"/>
          </c:marker>
          <c:cat>
            <c:strRef>
              <c:f>'Slayt 4'!$B$27:$B$71</c:f>
              <c:strCache>
                <c:ptCount val="45"/>
                <c:pt idx="0">
                  <c:v>Ç1 15</c:v>
                </c:pt>
                <c:pt idx="1">
                  <c:v>Ç2 15</c:v>
                </c:pt>
                <c:pt idx="2">
                  <c:v>Ç3 15</c:v>
                </c:pt>
                <c:pt idx="3">
                  <c:v>Ç4 15</c:v>
                </c:pt>
                <c:pt idx="4">
                  <c:v>Ç1 16</c:v>
                </c:pt>
                <c:pt idx="5">
                  <c:v>Ç2 16</c:v>
                </c:pt>
                <c:pt idx="6">
                  <c:v>Ç3 16</c:v>
                </c:pt>
                <c:pt idx="7">
                  <c:v>Ç4 16</c:v>
                </c:pt>
                <c:pt idx="8">
                  <c:v>Ç1 17</c:v>
                </c:pt>
                <c:pt idx="9">
                  <c:v>Ç2 17</c:v>
                </c:pt>
                <c:pt idx="10">
                  <c:v>Ç3 17</c:v>
                </c:pt>
                <c:pt idx="11">
                  <c:v>Ç4 17</c:v>
                </c:pt>
                <c:pt idx="12">
                  <c:v>Ç1 18</c:v>
                </c:pt>
                <c:pt idx="13">
                  <c:v>Ç2 18</c:v>
                </c:pt>
                <c:pt idx="14">
                  <c:v>Ç3 18</c:v>
                </c:pt>
                <c:pt idx="15">
                  <c:v>Ç4 18</c:v>
                </c:pt>
                <c:pt idx="16">
                  <c:v>Ç1 19</c:v>
                </c:pt>
                <c:pt idx="17">
                  <c:v>Ç2 19</c:v>
                </c:pt>
                <c:pt idx="18">
                  <c:v>Ç3 19</c:v>
                </c:pt>
                <c:pt idx="19">
                  <c:v>Ç4 19</c:v>
                </c:pt>
                <c:pt idx="20">
                  <c:v>Ç1 20</c:v>
                </c:pt>
                <c:pt idx="21">
                  <c:v>Ç2 20</c:v>
                </c:pt>
                <c:pt idx="22">
                  <c:v>Ç3 20</c:v>
                </c:pt>
                <c:pt idx="23">
                  <c:v>Ç4 20</c:v>
                </c:pt>
                <c:pt idx="24">
                  <c:v>Ç1 21</c:v>
                </c:pt>
                <c:pt idx="25">
                  <c:v>Ç2 21</c:v>
                </c:pt>
                <c:pt idx="26">
                  <c:v>Ç3 21</c:v>
                </c:pt>
                <c:pt idx="27">
                  <c:v>Ç4 21</c:v>
                </c:pt>
                <c:pt idx="28">
                  <c:v>Ç1 22</c:v>
                </c:pt>
                <c:pt idx="29">
                  <c:v>Ç2 22</c:v>
                </c:pt>
                <c:pt idx="30">
                  <c:v>Ç3 22</c:v>
                </c:pt>
                <c:pt idx="31">
                  <c:v>Ç4 22</c:v>
                </c:pt>
                <c:pt idx="32">
                  <c:v>Ç1 23</c:v>
                </c:pt>
                <c:pt idx="33">
                  <c:v>Ç2 23</c:v>
                </c:pt>
                <c:pt idx="34">
                  <c:v>Ç3 23</c:v>
                </c:pt>
                <c:pt idx="35">
                  <c:v>Ç4 23</c:v>
                </c:pt>
                <c:pt idx="36">
                  <c:v>Ç1 24</c:v>
                </c:pt>
                <c:pt idx="37">
                  <c:v>Ç2 24</c:v>
                </c:pt>
                <c:pt idx="38">
                  <c:v>Ç3 24</c:v>
                </c:pt>
                <c:pt idx="39">
                  <c:v>Ç4 24</c:v>
                </c:pt>
                <c:pt idx="40">
                  <c:v>Ç1 25</c:v>
                </c:pt>
                <c:pt idx="41">
                  <c:v>Ç2 25</c:v>
                </c:pt>
                <c:pt idx="42">
                  <c:v>Ç3 25</c:v>
                </c:pt>
                <c:pt idx="43">
                  <c:v>Ç4 25</c:v>
                </c:pt>
                <c:pt idx="44">
                  <c:v>Ç1 26</c:v>
                </c:pt>
              </c:strCache>
            </c:strRef>
          </c:cat>
          <c:val>
            <c:numRef>
              <c:f>'Slayt 4'!$C$27:$C$71</c:f>
              <c:numCache>
                <c:formatCode>General</c:formatCode>
                <c:ptCount val="45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100</c:v>
                </c:pt>
                <c:pt idx="5">
                  <c:v>100</c:v>
                </c:pt>
                <c:pt idx="6">
                  <c:v>100</c:v>
                </c:pt>
                <c:pt idx="7">
                  <c:v>100</c:v>
                </c:pt>
                <c:pt idx="8">
                  <c:v>100</c:v>
                </c:pt>
                <c:pt idx="9">
                  <c:v>100</c:v>
                </c:pt>
                <c:pt idx="10">
                  <c:v>100</c:v>
                </c:pt>
                <c:pt idx="11">
                  <c:v>100</c:v>
                </c:pt>
                <c:pt idx="12">
                  <c:v>100</c:v>
                </c:pt>
                <c:pt idx="13">
                  <c:v>100</c:v>
                </c:pt>
                <c:pt idx="14">
                  <c:v>100</c:v>
                </c:pt>
                <c:pt idx="15">
                  <c:v>100</c:v>
                </c:pt>
                <c:pt idx="16">
                  <c:v>100</c:v>
                </c:pt>
                <c:pt idx="17">
                  <c:v>100</c:v>
                </c:pt>
                <c:pt idx="18">
                  <c:v>100</c:v>
                </c:pt>
                <c:pt idx="19">
                  <c:v>100</c:v>
                </c:pt>
                <c:pt idx="20">
                  <c:v>100</c:v>
                </c:pt>
                <c:pt idx="21">
                  <c:v>100</c:v>
                </c:pt>
                <c:pt idx="22">
                  <c:v>100</c:v>
                </c:pt>
                <c:pt idx="23">
                  <c:v>100</c:v>
                </c:pt>
                <c:pt idx="24">
                  <c:v>100</c:v>
                </c:pt>
                <c:pt idx="25">
                  <c:v>100</c:v>
                </c:pt>
                <c:pt idx="26">
                  <c:v>100</c:v>
                </c:pt>
                <c:pt idx="27">
                  <c:v>100</c:v>
                </c:pt>
                <c:pt idx="28">
                  <c:v>100</c:v>
                </c:pt>
                <c:pt idx="29">
                  <c:v>100</c:v>
                </c:pt>
                <c:pt idx="30">
                  <c:v>100</c:v>
                </c:pt>
                <c:pt idx="31">
                  <c:v>100</c:v>
                </c:pt>
                <c:pt idx="32">
                  <c:v>100</c:v>
                </c:pt>
                <c:pt idx="33">
                  <c:v>100</c:v>
                </c:pt>
                <c:pt idx="34">
                  <c:v>100</c:v>
                </c:pt>
                <c:pt idx="35">
                  <c:v>100</c:v>
                </c:pt>
                <c:pt idx="36">
                  <c:v>100</c:v>
                </c:pt>
                <c:pt idx="37">
                  <c:v>100</c:v>
                </c:pt>
                <c:pt idx="38">
                  <c:v>100</c:v>
                </c:pt>
                <c:pt idx="39">
                  <c:v>100</c:v>
                </c:pt>
                <c:pt idx="40">
                  <c:v>100</c:v>
                </c:pt>
                <c:pt idx="41">
                  <c:v>100</c:v>
                </c:pt>
                <c:pt idx="42">
                  <c:v>100</c:v>
                </c:pt>
                <c:pt idx="43">
                  <c:v>100</c:v>
                </c:pt>
                <c:pt idx="44">
                  <c:v>100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554-4B1B-BEC9-80FEF9D29779}"/>
            </c:ext>
          </c:extLst>
        </c:ser>
        <c:ser>
          <c:idx val="1"/>
          <c:order val="1"/>
          <c:tx>
            <c:strRef>
              <c:f>'Slayt 4'!$J$26</c:f>
              <c:strCache>
                <c:ptCount val="1"/>
                <c:pt idx="0">
                  <c:v>RGE Ana Metal</c:v>
                </c:pt>
              </c:strCache>
            </c:strRef>
          </c:tx>
          <c:spPr>
            <a:ln w="28575" cap="rnd">
              <a:solidFill>
                <a:srgbClr val="282E75"/>
              </a:solidFill>
              <a:round/>
            </a:ln>
            <a:effectLst/>
          </c:spPr>
          <c:marker>
            <c:symbol val="none"/>
          </c:marker>
          <c:cat>
            <c:strRef>
              <c:f>'Slayt 4'!$B$27:$B$71</c:f>
              <c:strCache>
                <c:ptCount val="45"/>
                <c:pt idx="0">
                  <c:v>Ç1 15</c:v>
                </c:pt>
                <c:pt idx="1">
                  <c:v>Ç2 15</c:v>
                </c:pt>
                <c:pt idx="2">
                  <c:v>Ç3 15</c:v>
                </c:pt>
                <c:pt idx="3">
                  <c:v>Ç4 15</c:v>
                </c:pt>
                <c:pt idx="4">
                  <c:v>Ç1 16</c:v>
                </c:pt>
                <c:pt idx="5">
                  <c:v>Ç2 16</c:v>
                </c:pt>
                <c:pt idx="6">
                  <c:v>Ç3 16</c:v>
                </c:pt>
                <c:pt idx="7">
                  <c:v>Ç4 16</c:v>
                </c:pt>
                <c:pt idx="8">
                  <c:v>Ç1 17</c:v>
                </c:pt>
                <c:pt idx="9">
                  <c:v>Ç2 17</c:v>
                </c:pt>
                <c:pt idx="10">
                  <c:v>Ç3 17</c:v>
                </c:pt>
                <c:pt idx="11">
                  <c:v>Ç4 17</c:v>
                </c:pt>
                <c:pt idx="12">
                  <c:v>Ç1 18</c:v>
                </c:pt>
                <c:pt idx="13">
                  <c:v>Ç2 18</c:v>
                </c:pt>
                <c:pt idx="14">
                  <c:v>Ç3 18</c:v>
                </c:pt>
                <c:pt idx="15">
                  <c:v>Ç4 18</c:v>
                </c:pt>
                <c:pt idx="16">
                  <c:v>Ç1 19</c:v>
                </c:pt>
                <c:pt idx="17">
                  <c:v>Ç2 19</c:v>
                </c:pt>
                <c:pt idx="18">
                  <c:v>Ç3 19</c:v>
                </c:pt>
                <c:pt idx="19">
                  <c:v>Ç4 19</c:v>
                </c:pt>
                <c:pt idx="20">
                  <c:v>Ç1 20</c:v>
                </c:pt>
                <c:pt idx="21">
                  <c:v>Ç2 20</c:v>
                </c:pt>
                <c:pt idx="22">
                  <c:v>Ç3 20</c:v>
                </c:pt>
                <c:pt idx="23">
                  <c:v>Ç4 20</c:v>
                </c:pt>
                <c:pt idx="24">
                  <c:v>Ç1 21</c:v>
                </c:pt>
                <c:pt idx="25">
                  <c:v>Ç2 21</c:v>
                </c:pt>
                <c:pt idx="26">
                  <c:v>Ç3 21</c:v>
                </c:pt>
                <c:pt idx="27">
                  <c:v>Ç4 21</c:v>
                </c:pt>
                <c:pt idx="28">
                  <c:v>Ç1 22</c:v>
                </c:pt>
                <c:pt idx="29">
                  <c:v>Ç2 22</c:v>
                </c:pt>
                <c:pt idx="30">
                  <c:v>Ç3 22</c:v>
                </c:pt>
                <c:pt idx="31">
                  <c:v>Ç4 22</c:v>
                </c:pt>
                <c:pt idx="32">
                  <c:v>Ç1 23</c:v>
                </c:pt>
                <c:pt idx="33">
                  <c:v>Ç2 23</c:v>
                </c:pt>
                <c:pt idx="34">
                  <c:v>Ç3 23</c:v>
                </c:pt>
                <c:pt idx="35">
                  <c:v>Ç4 23</c:v>
                </c:pt>
                <c:pt idx="36">
                  <c:v>Ç1 24</c:v>
                </c:pt>
                <c:pt idx="37">
                  <c:v>Ç2 24</c:v>
                </c:pt>
                <c:pt idx="38">
                  <c:v>Ç3 24</c:v>
                </c:pt>
                <c:pt idx="39">
                  <c:v>Ç4 24</c:v>
                </c:pt>
                <c:pt idx="40">
                  <c:v>Ç1 25</c:v>
                </c:pt>
                <c:pt idx="41">
                  <c:v>Ç2 25</c:v>
                </c:pt>
                <c:pt idx="42">
                  <c:v>Ç3 25</c:v>
                </c:pt>
                <c:pt idx="43">
                  <c:v>Ç4 25</c:v>
                </c:pt>
                <c:pt idx="44">
                  <c:v>Ç1 26</c:v>
                </c:pt>
              </c:strCache>
            </c:strRef>
          </c:cat>
          <c:val>
            <c:numRef>
              <c:f>'Slayt 4'!$J$27:$J$71</c:f>
              <c:numCache>
                <c:formatCode>0.00</c:formatCode>
                <c:ptCount val="45"/>
                <c:pt idx="0">
                  <c:v>92.290311880000004</c:v>
                </c:pt>
                <c:pt idx="1">
                  <c:v>95.004029919999994</c:v>
                </c:pt>
                <c:pt idx="2">
                  <c:v>99.639992849999999</c:v>
                </c:pt>
                <c:pt idx="3">
                  <c:v>100.27873228</c:v>
                </c:pt>
                <c:pt idx="4">
                  <c:v>99.481284149999993</c:v>
                </c:pt>
                <c:pt idx="5">
                  <c:v>95.415322349999997</c:v>
                </c:pt>
                <c:pt idx="6">
                  <c:v>97.952954570000003</c:v>
                </c:pt>
                <c:pt idx="7">
                  <c:v>100.19939099</c:v>
                </c:pt>
                <c:pt idx="8">
                  <c:v>100.44362176</c:v>
                </c:pt>
                <c:pt idx="9">
                  <c:v>99.131120670000001</c:v>
                </c:pt>
                <c:pt idx="10">
                  <c:v>99.592892840000005</c:v>
                </c:pt>
                <c:pt idx="11">
                  <c:v>100.83236474</c:v>
                </c:pt>
                <c:pt idx="12">
                  <c:v>98.437980060000001</c:v>
                </c:pt>
                <c:pt idx="13">
                  <c:v>102.48000911</c:v>
                </c:pt>
                <c:pt idx="14">
                  <c:v>109.53405751</c:v>
                </c:pt>
                <c:pt idx="15">
                  <c:v>101.64150761000001</c:v>
                </c:pt>
                <c:pt idx="16">
                  <c:v>104.09927777999999</c:v>
                </c:pt>
                <c:pt idx="17">
                  <c:v>103.90666090000001</c:v>
                </c:pt>
                <c:pt idx="18">
                  <c:v>102.70439810000001</c:v>
                </c:pt>
                <c:pt idx="19">
                  <c:v>106.96654626999999</c:v>
                </c:pt>
                <c:pt idx="20">
                  <c:v>105.90444993</c:v>
                </c:pt>
                <c:pt idx="21">
                  <c:v>109.35167952</c:v>
                </c:pt>
                <c:pt idx="22">
                  <c:v>113.89307271</c:v>
                </c:pt>
                <c:pt idx="23">
                  <c:v>113.09405013</c:v>
                </c:pt>
                <c:pt idx="24">
                  <c:v>105.90172063999999</c:v>
                </c:pt>
                <c:pt idx="25">
                  <c:v>106.08667045999999</c:v>
                </c:pt>
                <c:pt idx="26">
                  <c:v>100.43345137</c:v>
                </c:pt>
                <c:pt idx="27">
                  <c:v>111.43181623</c:v>
                </c:pt>
                <c:pt idx="28">
                  <c:v>104.78214407</c:v>
                </c:pt>
                <c:pt idx="29">
                  <c:v>96.280517489999994</c:v>
                </c:pt>
                <c:pt idx="30">
                  <c:v>96.079163589999993</c:v>
                </c:pt>
                <c:pt idx="31">
                  <c:v>90.629221900000005</c:v>
                </c:pt>
                <c:pt idx="32">
                  <c:v>90.587000900000007</c:v>
                </c:pt>
                <c:pt idx="33">
                  <c:v>94.154798420000006</c:v>
                </c:pt>
                <c:pt idx="34">
                  <c:v>99.315094680000001</c:v>
                </c:pt>
                <c:pt idx="35">
                  <c:v>97.116717129999998</c:v>
                </c:pt>
                <c:pt idx="36">
                  <c:v>93.255471130000004</c:v>
                </c:pt>
                <c:pt idx="37">
                  <c:v>89.186452529999997</c:v>
                </c:pt>
                <c:pt idx="38">
                  <c:v>89.838407950000004</c:v>
                </c:pt>
                <c:pt idx="39">
                  <c:v>86.88312698</c:v>
                </c:pt>
                <c:pt idx="40">
                  <c:v>88.515930609999998</c:v>
                </c:pt>
                <c:pt idx="41">
                  <c:v>91.446285304495717</c:v>
                </c:pt>
                <c:pt idx="42">
                  <c:v>92.25032498681783</c:v>
                </c:pt>
                <c:pt idx="43">
                  <c:v>91.46303326293517</c:v>
                </c:pt>
                <c:pt idx="44">
                  <c:v>93.007901908587868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554-4B1B-BEC9-80FEF9D29779}"/>
            </c:ext>
          </c:extLst>
        </c:ser>
        <c:ser>
          <c:idx val="2"/>
          <c:order val="2"/>
          <c:tx>
            <c:strRef>
              <c:f>'Slayt 4'!$D$26</c:f>
              <c:strCache>
                <c:ptCount val="1"/>
                <c:pt idx="0">
                  <c:v>TÜSİAD RGE</c:v>
                </c:pt>
              </c:strCache>
            </c:strRef>
          </c:tx>
          <c:spPr>
            <a:ln w="28575" cap="rnd">
              <a:solidFill>
                <a:srgbClr val="C00000"/>
              </a:solidFill>
              <a:round/>
            </a:ln>
            <a:effectLst/>
          </c:spPr>
          <c:marker>
            <c:symbol val="none"/>
          </c:marker>
          <c:cat>
            <c:strRef>
              <c:f>'Slayt 4'!$B$27:$B$71</c:f>
              <c:strCache>
                <c:ptCount val="45"/>
                <c:pt idx="0">
                  <c:v>Ç1 15</c:v>
                </c:pt>
                <c:pt idx="1">
                  <c:v>Ç2 15</c:v>
                </c:pt>
                <c:pt idx="2">
                  <c:v>Ç3 15</c:v>
                </c:pt>
                <c:pt idx="3">
                  <c:v>Ç4 15</c:v>
                </c:pt>
                <c:pt idx="4">
                  <c:v>Ç1 16</c:v>
                </c:pt>
                <c:pt idx="5">
                  <c:v>Ç2 16</c:v>
                </c:pt>
                <c:pt idx="6">
                  <c:v>Ç3 16</c:v>
                </c:pt>
                <c:pt idx="7">
                  <c:v>Ç4 16</c:v>
                </c:pt>
                <c:pt idx="8">
                  <c:v>Ç1 17</c:v>
                </c:pt>
                <c:pt idx="9">
                  <c:v>Ç2 17</c:v>
                </c:pt>
                <c:pt idx="10">
                  <c:v>Ç3 17</c:v>
                </c:pt>
                <c:pt idx="11">
                  <c:v>Ç4 17</c:v>
                </c:pt>
                <c:pt idx="12">
                  <c:v>Ç1 18</c:v>
                </c:pt>
                <c:pt idx="13">
                  <c:v>Ç2 18</c:v>
                </c:pt>
                <c:pt idx="14">
                  <c:v>Ç3 18</c:v>
                </c:pt>
                <c:pt idx="15">
                  <c:v>Ç4 18</c:v>
                </c:pt>
                <c:pt idx="16">
                  <c:v>Ç1 19</c:v>
                </c:pt>
                <c:pt idx="17">
                  <c:v>Ç2 19</c:v>
                </c:pt>
                <c:pt idx="18">
                  <c:v>Ç3 19</c:v>
                </c:pt>
                <c:pt idx="19">
                  <c:v>Ç4 19</c:v>
                </c:pt>
                <c:pt idx="20">
                  <c:v>Ç1 20</c:v>
                </c:pt>
                <c:pt idx="21">
                  <c:v>Ç2 20</c:v>
                </c:pt>
                <c:pt idx="22">
                  <c:v>Ç3 20</c:v>
                </c:pt>
                <c:pt idx="23">
                  <c:v>Ç4 20</c:v>
                </c:pt>
                <c:pt idx="24">
                  <c:v>Ç1 21</c:v>
                </c:pt>
                <c:pt idx="25">
                  <c:v>Ç2 21</c:v>
                </c:pt>
                <c:pt idx="26">
                  <c:v>Ç3 21</c:v>
                </c:pt>
                <c:pt idx="27">
                  <c:v>Ç4 21</c:v>
                </c:pt>
                <c:pt idx="28">
                  <c:v>Ç1 22</c:v>
                </c:pt>
                <c:pt idx="29">
                  <c:v>Ç2 22</c:v>
                </c:pt>
                <c:pt idx="30">
                  <c:v>Ç3 22</c:v>
                </c:pt>
                <c:pt idx="31">
                  <c:v>Ç4 22</c:v>
                </c:pt>
                <c:pt idx="32">
                  <c:v>Ç1 23</c:v>
                </c:pt>
                <c:pt idx="33">
                  <c:v>Ç2 23</c:v>
                </c:pt>
                <c:pt idx="34">
                  <c:v>Ç3 23</c:v>
                </c:pt>
                <c:pt idx="35">
                  <c:v>Ç4 23</c:v>
                </c:pt>
                <c:pt idx="36">
                  <c:v>Ç1 24</c:v>
                </c:pt>
                <c:pt idx="37">
                  <c:v>Ç2 24</c:v>
                </c:pt>
                <c:pt idx="38">
                  <c:v>Ç3 24</c:v>
                </c:pt>
                <c:pt idx="39">
                  <c:v>Ç4 24</c:v>
                </c:pt>
                <c:pt idx="40">
                  <c:v>Ç1 25</c:v>
                </c:pt>
                <c:pt idx="41">
                  <c:v>Ç2 25</c:v>
                </c:pt>
                <c:pt idx="42">
                  <c:v>Ç3 25</c:v>
                </c:pt>
                <c:pt idx="43">
                  <c:v>Ç4 25</c:v>
                </c:pt>
                <c:pt idx="44">
                  <c:v>Ç1 26</c:v>
                </c:pt>
              </c:strCache>
            </c:strRef>
          </c:cat>
          <c:val>
            <c:numRef>
              <c:f>'Slayt 4'!$D$27:$D$71</c:f>
              <c:numCache>
                <c:formatCode>0.00</c:formatCode>
                <c:ptCount val="45"/>
                <c:pt idx="0">
                  <c:v>90.298207705999999</c:v>
                </c:pt>
                <c:pt idx="1">
                  <c:v>93.460817129999995</c:v>
                </c:pt>
                <c:pt idx="2">
                  <c:v>97.167909481999999</c:v>
                </c:pt>
                <c:pt idx="3">
                  <c:v>96.810842020999999</c:v>
                </c:pt>
                <c:pt idx="4">
                  <c:v>95.233888698000001</c:v>
                </c:pt>
                <c:pt idx="5">
                  <c:v>93.100834688000006</c:v>
                </c:pt>
                <c:pt idx="6">
                  <c:v>94.070765274999999</c:v>
                </c:pt>
                <c:pt idx="7">
                  <c:v>97.803587406999995</c:v>
                </c:pt>
                <c:pt idx="8">
                  <c:v>100.642228668</c:v>
                </c:pt>
                <c:pt idx="9">
                  <c:v>97.971657010000001</c:v>
                </c:pt>
                <c:pt idx="10">
                  <c:v>99.027968052999995</c:v>
                </c:pt>
                <c:pt idx="11">
                  <c:v>102.358146268</c:v>
                </c:pt>
                <c:pt idx="12">
                  <c:v>101.0806439</c:v>
                </c:pt>
                <c:pt idx="13">
                  <c:v>106.309379307</c:v>
                </c:pt>
                <c:pt idx="14">
                  <c:v>116.173394821</c:v>
                </c:pt>
                <c:pt idx="15">
                  <c:v>105.82600196200001</c:v>
                </c:pt>
                <c:pt idx="16">
                  <c:v>104.03790396799999</c:v>
                </c:pt>
                <c:pt idx="17">
                  <c:v>105.980948459</c:v>
                </c:pt>
                <c:pt idx="18">
                  <c:v>102.746915026</c:v>
                </c:pt>
                <c:pt idx="19">
                  <c:v>105.27931127700001</c:v>
                </c:pt>
                <c:pt idx="20">
                  <c:v>106.236596671</c:v>
                </c:pt>
                <c:pt idx="21">
                  <c:v>113.557976121</c:v>
                </c:pt>
                <c:pt idx="22">
                  <c:v>118.381980942</c:v>
                </c:pt>
                <c:pt idx="23">
                  <c:v>120.229312845</c:v>
                </c:pt>
                <c:pt idx="24">
                  <c:v>109.474799606</c:v>
                </c:pt>
                <c:pt idx="25">
                  <c:v>112.11207021</c:v>
                </c:pt>
                <c:pt idx="26">
                  <c:v>106.16334547300001</c:v>
                </c:pt>
                <c:pt idx="27">
                  <c:v>117.104145522</c:v>
                </c:pt>
                <c:pt idx="28">
                  <c:v>111.485417566</c:v>
                </c:pt>
                <c:pt idx="29">
                  <c:v>103.177099062</c:v>
                </c:pt>
                <c:pt idx="30">
                  <c:v>100.94757769100001</c:v>
                </c:pt>
                <c:pt idx="31">
                  <c:v>95.754689022999997</c:v>
                </c:pt>
                <c:pt idx="32">
                  <c:v>94.060413416000003</c:v>
                </c:pt>
                <c:pt idx="33">
                  <c:v>97.785253969999999</c:v>
                </c:pt>
                <c:pt idx="34">
                  <c:v>102.379441449</c:v>
                </c:pt>
                <c:pt idx="35">
                  <c:v>99.129643040999994</c:v>
                </c:pt>
                <c:pt idx="36">
                  <c:v>94.596223346000002</c:v>
                </c:pt>
                <c:pt idx="37">
                  <c:v>89.997143707999996</c:v>
                </c:pt>
                <c:pt idx="38">
                  <c:v>90.295968930000001</c:v>
                </c:pt>
                <c:pt idx="39">
                  <c:v>86.268513695999999</c:v>
                </c:pt>
                <c:pt idx="40">
                  <c:v>86.146057983000006</c:v>
                </c:pt>
                <c:pt idx="41">
                  <c:v>88.69896311429207</c:v>
                </c:pt>
                <c:pt idx="42">
                  <c:v>90.069303385537097</c:v>
                </c:pt>
                <c:pt idx="43">
                  <c:v>88.762004990679145</c:v>
                </c:pt>
                <c:pt idx="44">
                  <c:v>87.252806311735981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554-4B1B-BEC9-80FEF9D2977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38472831"/>
        <c:axId val="1525911487"/>
      </c:lineChart>
      <c:catAx>
        <c:axId val="15384728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000F9F"/>
                </a:solidFill>
                <a:latin typeface="Aptos" panose="020B0004020202020204" pitchFamily="34" charset="0"/>
                <a:ea typeface="+mn-ea"/>
                <a:cs typeface="+mn-cs"/>
              </a:defRPr>
            </a:pPr>
            <a:endParaRPr lang="en-TR"/>
          </a:p>
        </c:txPr>
        <c:crossAx val="1525911487"/>
        <c:crosses val="autoZero"/>
        <c:auto val="1"/>
        <c:lblAlgn val="ctr"/>
        <c:lblOffset val="100"/>
        <c:noMultiLvlLbl val="0"/>
      </c:catAx>
      <c:valAx>
        <c:axId val="1525911487"/>
        <c:scaling>
          <c:orientation val="minMax"/>
          <c:min val="70"/>
        </c:scaling>
        <c:delete val="0"/>
        <c:axPos val="l"/>
        <c:majorGridlines>
          <c:spPr>
            <a:ln>
              <a:solidFill>
                <a:sysClr val="windowText" lastClr="000000">
                  <a:lumMod val="50000"/>
                  <a:lumOff val="50000"/>
                  <a:alpha val="30000"/>
                </a:sysClr>
              </a:solidFill>
            </a:ln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000F9F"/>
                </a:solidFill>
                <a:latin typeface="Aptos" panose="020B0004020202020204" pitchFamily="34" charset="0"/>
                <a:ea typeface="+mn-ea"/>
                <a:cs typeface="+mn-cs"/>
              </a:defRPr>
            </a:pPr>
            <a:endParaRPr lang="en-TR"/>
          </a:p>
        </c:txPr>
        <c:crossAx val="1538472831"/>
        <c:crosses val="autoZero"/>
        <c:crossBetween val="between"/>
      </c:valAx>
      <c:spPr>
        <a:solidFill>
          <a:srgbClr val="E1E7E8"/>
        </a:solidFill>
      </c:spPr>
    </c:plotArea>
    <c:legend>
      <c:legendPos val="t"/>
      <c:legendEntry>
        <c:idx val="0"/>
        <c:delete val="1"/>
      </c:legendEntry>
      <c:layout>
        <c:manualLayout>
          <c:xMode val="edge"/>
          <c:yMode val="edge"/>
          <c:x val="0.41997765143627885"/>
          <c:y val="8.7997883890667081E-2"/>
          <c:w val="0.56728720951634248"/>
          <c:h val="0.14236821678074943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800" b="0" i="0" u="none" strike="noStrike" kern="1200" baseline="0">
              <a:solidFill>
                <a:srgbClr val="000F9F"/>
              </a:solidFill>
              <a:latin typeface="Aptos" panose="020B0004020202020204" pitchFamily="34" charset="0"/>
              <a:ea typeface="+mn-ea"/>
              <a:cs typeface="+mn-cs"/>
            </a:defRPr>
          </a:pPr>
          <a:endParaRPr lang="en-TR"/>
        </a:p>
      </c:txPr>
    </c:legend>
    <c:plotVisOnly val="1"/>
    <c:dispBlanksAs val="gap"/>
    <c:showDLblsOverMax val="0"/>
    <c:extLst/>
  </c:chart>
  <c:spPr>
    <a:solidFill>
      <a:srgbClr val="E1E7E8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TR"/>
    </a:p>
  </c:txPr>
  <c:externalData r:id="rId2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320" b="0" i="0" u="none" strike="noStrike" kern="1200" spc="0" baseline="0">
                <a:solidFill>
                  <a:srgbClr val="000F9F"/>
                </a:solidFill>
                <a:latin typeface="Aptos" panose="020B0004020202020204" pitchFamily="34" charset="0"/>
                <a:ea typeface="+mn-ea"/>
                <a:cs typeface="+mn-cs"/>
              </a:defRPr>
            </a:pPr>
            <a:r>
              <a:rPr lang="en-US">
                <a:solidFill>
                  <a:srgbClr val="000F9F"/>
                </a:solidFill>
              </a:rPr>
              <a:t>Sektörel RGE, 2026 Ç1 Çeyreklik Değişim (Yüzde)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20" b="0" i="0" u="none" strike="noStrike" kern="1200" spc="0" baseline="0">
              <a:solidFill>
                <a:srgbClr val="000F9F"/>
              </a:solidFill>
              <a:latin typeface="Aptos" panose="020B0004020202020204" pitchFamily="34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3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C910-408B-8D05-DB5DFDA2B365}"/>
              </c:ext>
            </c:extLst>
          </c:dPt>
          <c:dPt>
            <c:idx val="4"/>
            <c:invertIfNegative val="0"/>
            <c:bubble3D val="0"/>
            <c:spPr>
              <a:solidFill>
                <a:srgbClr val="4F81BD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05A0-D747-822B-3568F8FA2090}"/>
              </c:ext>
            </c:extLst>
          </c:dPt>
          <c:dPt>
            <c:idx val="6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C910-408B-8D05-DB5DFDA2B365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C910-408B-8D05-DB5DFDA2B365}"/>
              </c:ext>
            </c:extLst>
          </c:dPt>
          <c:cat>
            <c:strRef>
              <c:f>'Slayt 5'!$H$4:$H$14</c:f>
              <c:strCache>
                <c:ptCount val="11"/>
                <c:pt idx="0">
                  <c:v>RGE Gıda</c:v>
                </c:pt>
                <c:pt idx="1">
                  <c:v>RGE Kimyasal</c:v>
                </c:pt>
                <c:pt idx="2">
                  <c:v>RGE Kauçuk ve Plastik</c:v>
                </c:pt>
                <c:pt idx="3">
                  <c:v>RGE Elektrikli Teçhizat</c:v>
                </c:pt>
                <c:pt idx="4">
                  <c:v>RGE Motorlu Kara Taşıtları</c:v>
                </c:pt>
                <c:pt idx="5">
                  <c:v>RGE Tekstil, Giyim, Deri</c:v>
                </c:pt>
                <c:pt idx="6">
                  <c:v>TÜSİAD RGE </c:v>
                </c:pt>
                <c:pt idx="7">
                  <c:v>RGE Makine İmalat</c:v>
                </c:pt>
                <c:pt idx="8">
                  <c:v>RGE DMOM</c:v>
                </c:pt>
                <c:pt idx="9">
                  <c:v>RGE Fabrikasyon Metal</c:v>
                </c:pt>
                <c:pt idx="10">
                  <c:v>RGE Ana Metal</c:v>
                </c:pt>
              </c:strCache>
            </c:strRef>
          </c:cat>
          <c:val>
            <c:numRef>
              <c:f>'Slayt 5'!$I$4:$I$14</c:f>
              <c:numCache>
                <c:formatCode>0.0</c:formatCode>
                <c:ptCount val="11"/>
                <c:pt idx="0">
                  <c:v>-4.2091671220104132</c:v>
                </c:pt>
                <c:pt idx="1">
                  <c:v>-3.6400165403045293</c:v>
                </c:pt>
                <c:pt idx="2">
                  <c:v>-2.564005790475349</c:v>
                </c:pt>
                <c:pt idx="3">
                  <c:v>-2.2652174330962822</c:v>
                </c:pt>
                <c:pt idx="4">
                  <c:v>-2.25411606816796</c:v>
                </c:pt>
                <c:pt idx="5">
                  <c:v>-1.7649938178247737</c:v>
                </c:pt>
                <c:pt idx="6">
                  <c:v>-1.7002755617131982</c:v>
                </c:pt>
                <c:pt idx="7">
                  <c:v>-1.5397404476930205</c:v>
                </c:pt>
                <c:pt idx="8">
                  <c:v>-0.87225405845691739</c:v>
                </c:pt>
                <c:pt idx="9">
                  <c:v>-0.46498302776993228</c:v>
                </c:pt>
                <c:pt idx="10">
                  <c:v>1.6890634287314299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5A0-D747-822B-3568F8FA20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378251903"/>
        <c:axId val="1259680895"/>
      </c:barChart>
      <c:catAx>
        <c:axId val="1378251903"/>
        <c:scaling>
          <c:orientation val="minMax"/>
        </c:scaling>
        <c:delete val="0"/>
        <c:axPos val="l"/>
        <c:numFmt formatCode="General" sourceLinked="1"/>
        <c:majorTickMark val="out"/>
        <c:minorTickMark val="out"/>
        <c:tickLblPos val="high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rgbClr val="000F9F"/>
                </a:solidFill>
                <a:latin typeface="Aptos" panose="020B0004020202020204" pitchFamily="34" charset="0"/>
                <a:ea typeface="+mn-ea"/>
                <a:cs typeface="+mn-cs"/>
              </a:defRPr>
            </a:pPr>
            <a:endParaRPr lang="en-TR"/>
          </a:p>
        </c:txPr>
        <c:crossAx val="1259680895"/>
        <c:crosses val="autoZero"/>
        <c:auto val="0"/>
        <c:lblAlgn val="ctr"/>
        <c:lblOffset val="100"/>
        <c:tickLblSkip val="1"/>
        <c:noMultiLvlLbl val="0"/>
      </c:catAx>
      <c:valAx>
        <c:axId val="1259680895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rgbClr val="000F9F"/>
                </a:solidFill>
                <a:latin typeface="Aptos" panose="020B0004020202020204" pitchFamily="34" charset="0"/>
                <a:ea typeface="+mn-ea"/>
                <a:cs typeface="+mn-cs"/>
              </a:defRPr>
            </a:pPr>
            <a:endParaRPr lang="en-TR"/>
          </a:p>
        </c:txPr>
        <c:crossAx val="137825190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rgbClr val="E1E7E8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100">
          <a:solidFill>
            <a:srgbClr val="002060"/>
          </a:solidFill>
          <a:latin typeface="Aptos" panose="020B0004020202020204" pitchFamily="34" charset="0"/>
        </a:defRPr>
      </a:pPr>
      <a:endParaRPr lang="en-TR"/>
    </a:p>
  </c:txPr>
  <c:externalData r:id="rId3">
    <c:autoUpdate val="1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en-US" sz="1320" b="0" i="0" u="none" strike="noStrike" kern="1200" spc="0" baseline="0">
                <a:solidFill>
                  <a:srgbClr val="000F9F"/>
                </a:solidFill>
                <a:latin typeface="Aptos" panose="020B0004020202020204" pitchFamily="34" charset="0"/>
                <a:ea typeface="+mn-ea"/>
                <a:cs typeface="+mn-cs"/>
              </a:defRPr>
            </a:pPr>
            <a:r>
              <a:rPr lang="en-US">
                <a:solidFill>
                  <a:srgbClr val="000F9F"/>
                </a:solidFill>
              </a:rPr>
              <a:t>Sektörel RGE, Son Bir Yıl Değişim (Yüzde)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n-US" sz="1320" b="0" i="0" u="none" strike="noStrike" kern="1200" spc="0" baseline="0">
              <a:solidFill>
                <a:srgbClr val="000F9F"/>
              </a:solidFill>
              <a:latin typeface="Aptos" panose="020B0004020202020204" pitchFamily="34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5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4791-0E4F-85DE-1C8F32E76941}"/>
              </c:ext>
            </c:extLst>
          </c:dPt>
          <c:cat>
            <c:strRef>
              <c:f>'Slayt 5'!$H$21:$H$31</c:f>
              <c:strCache>
                <c:ptCount val="11"/>
                <c:pt idx="0">
                  <c:v>RGE Gıda</c:v>
                </c:pt>
                <c:pt idx="1">
                  <c:v>RGE Kimyasal</c:v>
                </c:pt>
                <c:pt idx="2">
                  <c:v>RGE Kauçuk ve Plastik</c:v>
                </c:pt>
                <c:pt idx="3">
                  <c:v>RGE Tekstil, Giyim, Deri</c:v>
                </c:pt>
                <c:pt idx="4">
                  <c:v>RGE Makine Teçhizat</c:v>
                </c:pt>
                <c:pt idx="5">
                  <c:v>TÜSİAD RGE</c:v>
                </c:pt>
                <c:pt idx="6">
                  <c:v>RGE DMOM</c:v>
                </c:pt>
                <c:pt idx="7">
                  <c:v>RGE Elektrikli Teçhizat</c:v>
                </c:pt>
                <c:pt idx="8">
                  <c:v>RGE Fabrikasyon Metal</c:v>
                </c:pt>
                <c:pt idx="9">
                  <c:v>RGE Motorlu Kara Taşıtları</c:v>
                </c:pt>
                <c:pt idx="10">
                  <c:v>RGE Ana Metal</c:v>
                </c:pt>
              </c:strCache>
            </c:strRef>
          </c:cat>
          <c:val>
            <c:numRef>
              <c:f>'Slayt 5'!$I$21:$I$31</c:f>
              <c:numCache>
                <c:formatCode>0.0</c:formatCode>
                <c:ptCount val="11"/>
                <c:pt idx="0">
                  <c:v>-5.2154783343460309</c:v>
                </c:pt>
                <c:pt idx="1">
                  <c:v>-2.0459902887196648</c:v>
                </c:pt>
                <c:pt idx="2">
                  <c:v>-0.24456416793039182</c:v>
                </c:pt>
                <c:pt idx="3">
                  <c:v>0.65820234738880856</c:v>
                </c:pt>
                <c:pt idx="4">
                  <c:v>1.2476976851410626</c:v>
                </c:pt>
                <c:pt idx="5">
                  <c:v>1.2847347338335311</c:v>
                </c:pt>
                <c:pt idx="6">
                  <c:v>2.2118719508719096</c:v>
                </c:pt>
                <c:pt idx="7">
                  <c:v>2.4653573650124514</c:v>
                </c:pt>
                <c:pt idx="8">
                  <c:v>2.8465533251896176</c:v>
                </c:pt>
                <c:pt idx="9">
                  <c:v>3.5578448881038724</c:v>
                </c:pt>
                <c:pt idx="10">
                  <c:v>5.0747602918839902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791-0E4F-85DE-1C8F32E7694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378251903"/>
        <c:axId val="1259680895"/>
      </c:barChart>
      <c:catAx>
        <c:axId val="1378251903"/>
        <c:scaling>
          <c:orientation val="minMax"/>
        </c:scaling>
        <c:delete val="0"/>
        <c:axPos val="l"/>
        <c:numFmt formatCode="General" sourceLinked="1"/>
        <c:majorTickMark val="out"/>
        <c:minorTickMark val="out"/>
        <c:tickLblPos val="high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100" b="0" i="0" u="none" strike="noStrike" kern="1200" baseline="0">
                <a:solidFill>
                  <a:srgbClr val="000F9F"/>
                </a:solidFill>
                <a:latin typeface="Aptos" panose="020B0004020202020204" pitchFamily="34" charset="0"/>
                <a:ea typeface="+mn-ea"/>
                <a:cs typeface="+mn-cs"/>
              </a:defRPr>
            </a:pPr>
            <a:endParaRPr lang="en-TR"/>
          </a:p>
        </c:txPr>
        <c:crossAx val="1259680895"/>
        <c:crosses val="autoZero"/>
        <c:auto val="0"/>
        <c:lblAlgn val="ctr"/>
        <c:lblOffset val="100"/>
        <c:tickLblSkip val="1"/>
        <c:noMultiLvlLbl val="0"/>
      </c:catAx>
      <c:valAx>
        <c:axId val="1259680895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100" b="0" i="0" u="none" strike="noStrike" kern="1200" baseline="0">
                <a:solidFill>
                  <a:srgbClr val="000F9F"/>
                </a:solidFill>
                <a:latin typeface="Aptos" panose="020B0004020202020204" pitchFamily="34" charset="0"/>
                <a:ea typeface="+mn-ea"/>
                <a:cs typeface="+mn-cs"/>
              </a:defRPr>
            </a:pPr>
            <a:endParaRPr lang="en-TR"/>
          </a:p>
        </c:txPr>
        <c:crossAx val="137825190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rgbClr val="E1E7E8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lang="en-US" sz="1100" b="0" i="0" u="none" strike="noStrike" kern="1200" baseline="0">
          <a:solidFill>
            <a:srgbClr val="002060"/>
          </a:solidFill>
          <a:latin typeface="Aptos" panose="020B0004020202020204" pitchFamily="34" charset="0"/>
          <a:ea typeface="+mn-ea"/>
          <a:cs typeface="+mn-cs"/>
        </a:defRPr>
      </a:pPr>
      <a:endParaRPr lang="en-TR"/>
    </a:p>
  </c:txPr>
  <c:externalData r:id="rId3">
    <c:autoUpdate val="1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en-US" sz="1320" b="0" i="0" u="none" strike="noStrike" kern="1200" spc="0" baseline="0">
                <a:solidFill>
                  <a:srgbClr val="000F9F"/>
                </a:solidFill>
                <a:latin typeface="Aptos" panose="020B0004020202020204" pitchFamily="34" charset="0"/>
                <a:ea typeface="+mn-ea"/>
                <a:cs typeface="+mn-cs"/>
              </a:defRPr>
            </a:pPr>
            <a:r>
              <a:rPr lang="en-US">
                <a:solidFill>
                  <a:srgbClr val="000F9F"/>
                </a:solidFill>
              </a:rPr>
              <a:t>Sektörel RGE, Son Beş Yıl Değişim (Yüzde)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n-US" sz="1320" b="0" i="0" u="none" strike="noStrike" kern="1200" spc="0" baseline="0">
              <a:solidFill>
                <a:srgbClr val="000F9F"/>
              </a:solidFill>
              <a:latin typeface="Aptos" panose="020B0004020202020204" pitchFamily="34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5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C7A1-E542-A194-22B5FC3A43FD}"/>
              </c:ext>
            </c:extLst>
          </c:dPt>
          <c:cat>
            <c:strRef>
              <c:f>'Slayt 5'!$H$38:$H$48</c:f>
              <c:strCache>
                <c:ptCount val="11"/>
                <c:pt idx="0">
                  <c:v>RGE DMOM</c:v>
                </c:pt>
                <c:pt idx="1">
                  <c:v>RGE Gıda</c:v>
                </c:pt>
                <c:pt idx="2">
                  <c:v>RGE Tekstil, Giyim, Deri</c:v>
                </c:pt>
                <c:pt idx="3">
                  <c:v>RGE Kauçuk ve Plastik</c:v>
                </c:pt>
                <c:pt idx="4">
                  <c:v>RGE Kimyasal</c:v>
                </c:pt>
                <c:pt idx="5">
                  <c:v>TÜSİAD RGE</c:v>
                </c:pt>
                <c:pt idx="6">
                  <c:v>RGE Makine Teçhizat</c:v>
                </c:pt>
                <c:pt idx="7">
                  <c:v>RGE Elektrikli Teçhizat</c:v>
                </c:pt>
                <c:pt idx="8">
                  <c:v>RGE Fabrikasyon Metal</c:v>
                </c:pt>
                <c:pt idx="9">
                  <c:v>RGE Motorlu Kara Taşıtları</c:v>
                </c:pt>
                <c:pt idx="10">
                  <c:v>RGE Ana Metal</c:v>
                </c:pt>
              </c:strCache>
            </c:strRef>
          </c:cat>
          <c:val>
            <c:numRef>
              <c:f>'Slayt 5'!$I$38:$I$48</c:f>
              <c:numCache>
                <c:formatCode>0.0</c:formatCode>
                <c:ptCount val="11"/>
                <c:pt idx="0">
                  <c:v>-33.254229191402658</c:v>
                </c:pt>
                <c:pt idx="1">
                  <c:v>-29.308908883146742</c:v>
                </c:pt>
                <c:pt idx="2">
                  <c:v>-25.023875085502368</c:v>
                </c:pt>
                <c:pt idx="3">
                  <c:v>-23.714609873157116</c:v>
                </c:pt>
                <c:pt idx="4">
                  <c:v>-21.014824593359862</c:v>
                </c:pt>
                <c:pt idx="5">
                  <c:v>-20.298729364420865</c:v>
                </c:pt>
                <c:pt idx="6">
                  <c:v>-20.027996590422319</c:v>
                </c:pt>
                <c:pt idx="7">
                  <c:v>-17.900290021533507</c:v>
                </c:pt>
                <c:pt idx="8">
                  <c:v>-15.892207759181389</c:v>
                </c:pt>
                <c:pt idx="9">
                  <c:v>-13.364620235624429</c:v>
                </c:pt>
                <c:pt idx="10">
                  <c:v>-12.175268403091479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7A1-E542-A194-22B5FC3A43F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378251903"/>
        <c:axId val="1259680895"/>
      </c:barChart>
      <c:catAx>
        <c:axId val="1378251903"/>
        <c:scaling>
          <c:orientation val="minMax"/>
        </c:scaling>
        <c:delete val="0"/>
        <c:axPos val="l"/>
        <c:numFmt formatCode="General" sourceLinked="1"/>
        <c:majorTickMark val="out"/>
        <c:minorTickMark val="out"/>
        <c:tickLblPos val="high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100" b="0" i="0" u="none" strike="noStrike" kern="1200" baseline="0">
                <a:solidFill>
                  <a:srgbClr val="000F9F"/>
                </a:solidFill>
                <a:latin typeface="Aptos" panose="020B0004020202020204" pitchFamily="34" charset="0"/>
                <a:ea typeface="+mn-ea"/>
                <a:cs typeface="+mn-cs"/>
              </a:defRPr>
            </a:pPr>
            <a:endParaRPr lang="en-TR"/>
          </a:p>
        </c:txPr>
        <c:crossAx val="1259680895"/>
        <c:crosses val="autoZero"/>
        <c:auto val="0"/>
        <c:lblAlgn val="ctr"/>
        <c:lblOffset val="100"/>
        <c:tickLblSkip val="1"/>
        <c:noMultiLvlLbl val="0"/>
      </c:catAx>
      <c:valAx>
        <c:axId val="1259680895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100" b="0" i="0" u="none" strike="noStrike" kern="1200" baseline="0">
                <a:solidFill>
                  <a:srgbClr val="000F9F"/>
                </a:solidFill>
                <a:latin typeface="Aptos" panose="020B0004020202020204" pitchFamily="34" charset="0"/>
                <a:ea typeface="+mn-ea"/>
                <a:cs typeface="+mn-cs"/>
              </a:defRPr>
            </a:pPr>
            <a:endParaRPr lang="en-TR"/>
          </a:p>
        </c:txPr>
        <c:crossAx val="137825190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rgbClr val="E1E7E8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lang="en-US" sz="1100" b="0" i="0" u="none" strike="noStrike" kern="1200" baseline="0">
          <a:solidFill>
            <a:srgbClr val="002060"/>
          </a:solidFill>
          <a:latin typeface="Aptos" panose="020B0004020202020204" pitchFamily="34" charset="0"/>
          <a:ea typeface="+mn-ea"/>
          <a:cs typeface="+mn-cs"/>
        </a:defRPr>
      </a:pPr>
      <a:endParaRPr lang="en-TR"/>
    </a:p>
  </c:txPr>
  <c:externalData r:id="rId3">
    <c:autoUpdate val="1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>
                <a:solidFill>
                  <a:srgbClr val="000F9F"/>
                </a:solidFill>
                <a:latin typeface="Aptos" panose="020B0004020202020204" pitchFamily="34" charset="0"/>
              </a:defRPr>
            </a:pPr>
            <a:r>
              <a:rPr lang="tr-TR" sz="1400">
                <a:solidFill>
                  <a:srgbClr val="000F9F"/>
                </a:solidFill>
                <a:latin typeface="Aptos" panose="020B0004020202020204" pitchFamily="34" charset="0"/>
              </a:rPr>
              <a:t>Türkiye ve Rakip Ülkelerde Ara Malı Maliyeti</a:t>
            </a:r>
          </a:p>
        </c:rich>
      </c:tx>
      <c:layout>
        <c:manualLayout>
          <c:xMode val="edge"/>
          <c:yMode val="edge"/>
          <c:x val="0.18735820639242526"/>
          <c:y val="6.3291139240506333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9.9218878014080011E-2"/>
          <c:y val="0.16086813515399184"/>
          <c:w val="0.87872033752790246"/>
          <c:h val="0.61913784511113323"/>
        </c:manualLayout>
      </c:layout>
      <c:lineChart>
        <c:grouping val="standard"/>
        <c:varyColors val="1"/>
        <c:ser>
          <c:idx val="0"/>
          <c:order val="0"/>
          <c:tx>
            <c:v>Türkiye Ara Malı</c:v>
          </c:tx>
          <c:spPr>
            <a:ln w="28575" cmpd="sng">
              <a:solidFill>
                <a:srgbClr val="C00000">
                  <a:alpha val="100000"/>
                </a:srgbClr>
              </a:solidFill>
            </a:ln>
          </c:spPr>
          <c:marker>
            <c:symbol val="none"/>
          </c:marker>
          <c:cat>
            <c:strRef>
              <c:f>'Slayt 1,2,3'!$N$12:$BF$12</c:f>
              <c:strCache>
                <c:ptCount val="45"/>
                <c:pt idx="0">
                  <c:v>Ç1 15</c:v>
                </c:pt>
                <c:pt idx="1">
                  <c:v>Ç2 15</c:v>
                </c:pt>
                <c:pt idx="2">
                  <c:v>Ç3 15</c:v>
                </c:pt>
                <c:pt idx="3">
                  <c:v>Ç4 15</c:v>
                </c:pt>
                <c:pt idx="4">
                  <c:v>Ç1 16</c:v>
                </c:pt>
                <c:pt idx="5">
                  <c:v>Ç2 16</c:v>
                </c:pt>
                <c:pt idx="6">
                  <c:v>Ç3 16</c:v>
                </c:pt>
                <c:pt idx="7">
                  <c:v>Ç4 16</c:v>
                </c:pt>
                <c:pt idx="8">
                  <c:v>Ç1 17</c:v>
                </c:pt>
                <c:pt idx="9">
                  <c:v>Ç2 17</c:v>
                </c:pt>
                <c:pt idx="10">
                  <c:v>Ç3 17</c:v>
                </c:pt>
                <c:pt idx="11">
                  <c:v>Ç4 17</c:v>
                </c:pt>
                <c:pt idx="12">
                  <c:v>Ç1 18</c:v>
                </c:pt>
                <c:pt idx="13">
                  <c:v>Ç2 18</c:v>
                </c:pt>
                <c:pt idx="14">
                  <c:v>Ç3 18</c:v>
                </c:pt>
                <c:pt idx="15">
                  <c:v>Ç4 18</c:v>
                </c:pt>
                <c:pt idx="16">
                  <c:v>Ç1 19</c:v>
                </c:pt>
                <c:pt idx="17">
                  <c:v>Ç2 19</c:v>
                </c:pt>
                <c:pt idx="18">
                  <c:v>Ç3 19</c:v>
                </c:pt>
                <c:pt idx="19">
                  <c:v>Ç4 19</c:v>
                </c:pt>
                <c:pt idx="20">
                  <c:v>Ç1 20</c:v>
                </c:pt>
                <c:pt idx="21">
                  <c:v>Ç2 20</c:v>
                </c:pt>
                <c:pt idx="22">
                  <c:v>Ç3 20</c:v>
                </c:pt>
                <c:pt idx="23">
                  <c:v>Ç4 20</c:v>
                </c:pt>
                <c:pt idx="24">
                  <c:v>Ç1 21</c:v>
                </c:pt>
                <c:pt idx="25">
                  <c:v>Ç2 21</c:v>
                </c:pt>
                <c:pt idx="26">
                  <c:v>Ç3 21</c:v>
                </c:pt>
                <c:pt idx="27">
                  <c:v>Ç4 21</c:v>
                </c:pt>
                <c:pt idx="28">
                  <c:v>Ç1 22</c:v>
                </c:pt>
                <c:pt idx="29">
                  <c:v>Ç2 22</c:v>
                </c:pt>
                <c:pt idx="30">
                  <c:v>Ç3 22</c:v>
                </c:pt>
                <c:pt idx="31">
                  <c:v>Ç4 22</c:v>
                </c:pt>
                <c:pt idx="32">
                  <c:v>Ç1 23</c:v>
                </c:pt>
                <c:pt idx="33">
                  <c:v>Ç2 23</c:v>
                </c:pt>
                <c:pt idx="34">
                  <c:v>Ç3 23</c:v>
                </c:pt>
                <c:pt idx="35">
                  <c:v>Ç4 23</c:v>
                </c:pt>
                <c:pt idx="36">
                  <c:v>Ç1 24</c:v>
                </c:pt>
                <c:pt idx="37">
                  <c:v>Ç2 24</c:v>
                </c:pt>
                <c:pt idx="38">
                  <c:v>Ç3 24</c:v>
                </c:pt>
                <c:pt idx="39">
                  <c:v>Ç4 24</c:v>
                </c:pt>
                <c:pt idx="40">
                  <c:v>Ç1 25</c:v>
                </c:pt>
                <c:pt idx="41">
                  <c:v>Ç2 25</c:v>
                </c:pt>
                <c:pt idx="42">
                  <c:v>Ç3 25</c:v>
                </c:pt>
                <c:pt idx="43">
                  <c:v>Ç4 25</c:v>
                </c:pt>
                <c:pt idx="44">
                  <c:v>Ç1 26</c:v>
                </c:pt>
              </c:strCache>
            </c:strRef>
          </c:cat>
          <c:val>
            <c:numRef>
              <c:f>'Slayt 1,2,3'!$N$15:$BF$15</c:f>
              <c:numCache>
                <c:formatCode>General</c:formatCode>
                <c:ptCount val="45"/>
                <c:pt idx="0">
                  <c:v>111.2</c:v>
                </c:pt>
                <c:pt idx="1">
                  <c:v>106</c:v>
                </c:pt>
                <c:pt idx="2">
                  <c:v>100.65</c:v>
                </c:pt>
                <c:pt idx="3">
                  <c:v>98.94</c:v>
                </c:pt>
                <c:pt idx="4">
                  <c:v>97.43</c:v>
                </c:pt>
                <c:pt idx="5">
                  <c:v>101.03</c:v>
                </c:pt>
                <c:pt idx="6">
                  <c:v>100.09</c:v>
                </c:pt>
                <c:pt idx="7">
                  <c:v>94.92</c:v>
                </c:pt>
                <c:pt idx="8">
                  <c:v>94.27</c:v>
                </c:pt>
                <c:pt idx="9">
                  <c:v>99.75</c:v>
                </c:pt>
                <c:pt idx="10">
                  <c:v>103.71</c:v>
                </c:pt>
                <c:pt idx="11">
                  <c:v>102.27</c:v>
                </c:pt>
                <c:pt idx="12">
                  <c:v>107.98</c:v>
                </c:pt>
                <c:pt idx="13">
                  <c:v>101.54</c:v>
                </c:pt>
                <c:pt idx="14">
                  <c:v>92.01</c:v>
                </c:pt>
                <c:pt idx="15">
                  <c:v>98.96</c:v>
                </c:pt>
                <c:pt idx="16">
                  <c:v>99.82</c:v>
                </c:pt>
                <c:pt idx="17">
                  <c:v>96.6</c:v>
                </c:pt>
                <c:pt idx="18">
                  <c:v>97.82</c:v>
                </c:pt>
                <c:pt idx="19">
                  <c:v>94.94</c:v>
                </c:pt>
                <c:pt idx="20">
                  <c:v>93.79</c:v>
                </c:pt>
                <c:pt idx="21">
                  <c:v>88.2</c:v>
                </c:pt>
                <c:pt idx="22">
                  <c:v>88.1</c:v>
                </c:pt>
                <c:pt idx="23">
                  <c:v>91.23</c:v>
                </c:pt>
                <c:pt idx="24">
                  <c:v>104.94</c:v>
                </c:pt>
                <c:pt idx="25">
                  <c:v>107.78</c:v>
                </c:pt>
                <c:pt idx="26">
                  <c:v>115.91</c:v>
                </c:pt>
                <c:pt idx="27">
                  <c:v>108.36</c:v>
                </c:pt>
                <c:pt idx="28">
                  <c:v>117</c:v>
                </c:pt>
                <c:pt idx="29">
                  <c:v>123.52</c:v>
                </c:pt>
                <c:pt idx="30">
                  <c:v>117.39</c:v>
                </c:pt>
                <c:pt idx="31">
                  <c:v>119.24</c:v>
                </c:pt>
                <c:pt idx="32">
                  <c:v>127.14</c:v>
                </c:pt>
                <c:pt idx="33">
                  <c:v>123.29</c:v>
                </c:pt>
                <c:pt idx="34">
                  <c:v>115.24</c:v>
                </c:pt>
                <c:pt idx="35">
                  <c:v>116.16</c:v>
                </c:pt>
                <c:pt idx="36">
                  <c:v>120.14</c:v>
                </c:pt>
                <c:pt idx="37">
                  <c:v>122.85</c:v>
                </c:pt>
                <c:pt idx="38">
                  <c:v>122.11</c:v>
                </c:pt>
                <c:pt idx="39">
                  <c:v>123.42</c:v>
                </c:pt>
                <c:pt idx="40">
                  <c:v>123.2</c:v>
                </c:pt>
                <c:pt idx="41">
                  <c:v>124.08097610808353</c:v>
                </c:pt>
                <c:pt idx="42">
                  <c:v>124.19999446081756</c:v>
                </c:pt>
                <c:pt idx="43">
                  <c:v>125.67396021722847</c:v>
                </c:pt>
                <c:pt idx="44">
                  <c:v>129.92748408552134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978-4542-8403-F3762D5B3781}"/>
            </c:ext>
          </c:extLst>
        </c:ser>
        <c:ser>
          <c:idx val="1"/>
          <c:order val="1"/>
          <c:tx>
            <c:v>Rakipler Ara Malı</c:v>
          </c:tx>
          <c:spPr>
            <a:ln w="28575" cmpd="sng">
              <a:solidFill>
                <a:schemeClr val="accent1"/>
              </a:solidFill>
            </a:ln>
          </c:spPr>
          <c:marker>
            <c:symbol val="none"/>
          </c:marker>
          <c:cat>
            <c:strRef>
              <c:f>'Slayt 1,2,3'!$N$12:$BF$12</c:f>
              <c:strCache>
                <c:ptCount val="45"/>
                <c:pt idx="0">
                  <c:v>Ç1 15</c:v>
                </c:pt>
                <c:pt idx="1">
                  <c:v>Ç2 15</c:v>
                </c:pt>
                <c:pt idx="2">
                  <c:v>Ç3 15</c:v>
                </c:pt>
                <c:pt idx="3">
                  <c:v>Ç4 15</c:v>
                </c:pt>
                <c:pt idx="4">
                  <c:v>Ç1 16</c:v>
                </c:pt>
                <c:pt idx="5">
                  <c:v>Ç2 16</c:v>
                </c:pt>
                <c:pt idx="6">
                  <c:v>Ç3 16</c:v>
                </c:pt>
                <c:pt idx="7">
                  <c:v>Ç4 16</c:v>
                </c:pt>
                <c:pt idx="8">
                  <c:v>Ç1 17</c:v>
                </c:pt>
                <c:pt idx="9">
                  <c:v>Ç2 17</c:v>
                </c:pt>
                <c:pt idx="10">
                  <c:v>Ç3 17</c:v>
                </c:pt>
                <c:pt idx="11">
                  <c:v>Ç4 17</c:v>
                </c:pt>
                <c:pt idx="12">
                  <c:v>Ç1 18</c:v>
                </c:pt>
                <c:pt idx="13">
                  <c:v>Ç2 18</c:v>
                </c:pt>
                <c:pt idx="14">
                  <c:v>Ç3 18</c:v>
                </c:pt>
                <c:pt idx="15">
                  <c:v>Ç4 18</c:v>
                </c:pt>
                <c:pt idx="16">
                  <c:v>Ç1 19</c:v>
                </c:pt>
                <c:pt idx="17">
                  <c:v>Ç2 19</c:v>
                </c:pt>
                <c:pt idx="18">
                  <c:v>Ç3 19</c:v>
                </c:pt>
                <c:pt idx="19">
                  <c:v>Ç4 19</c:v>
                </c:pt>
                <c:pt idx="20">
                  <c:v>Ç1 20</c:v>
                </c:pt>
                <c:pt idx="21">
                  <c:v>Ç2 20</c:v>
                </c:pt>
                <c:pt idx="22">
                  <c:v>Ç3 20</c:v>
                </c:pt>
                <c:pt idx="23">
                  <c:v>Ç4 20</c:v>
                </c:pt>
                <c:pt idx="24">
                  <c:v>Ç1 21</c:v>
                </c:pt>
                <c:pt idx="25">
                  <c:v>Ç2 21</c:v>
                </c:pt>
                <c:pt idx="26">
                  <c:v>Ç3 21</c:v>
                </c:pt>
                <c:pt idx="27">
                  <c:v>Ç4 21</c:v>
                </c:pt>
                <c:pt idx="28">
                  <c:v>Ç1 22</c:v>
                </c:pt>
                <c:pt idx="29">
                  <c:v>Ç2 22</c:v>
                </c:pt>
                <c:pt idx="30">
                  <c:v>Ç3 22</c:v>
                </c:pt>
                <c:pt idx="31">
                  <c:v>Ç4 22</c:v>
                </c:pt>
                <c:pt idx="32">
                  <c:v>Ç1 23</c:v>
                </c:pt>
                <c:pt idx="33">
                  <c:v>Ç2 23</c:v>
                </c:pt>
                <c:pt idx="34">
                  <c:v>Ç3 23</c:v>
                </c:pt>
                <c:pt idx="35">
                  <c:v>Ç4 23</c:v>
                </c:pt>
                <c:pt idx="36">
                  <c:v>Ç1 24</c:v>
                </c:pt>
                <c:pt idx="37">
                  <c:v>Ç2 24</c:v>
                </c:pt>
                <c:pt idx="38">
                  <c:v>Ç3 24</c:v>
                </c:pt>
                <c:pt idx="39">
                  <c:v>Ç4 24</c:v>
                </c:pt>
                <c:pt idx="40">
                  <c:v>Ç1 25</c:v>
                </c:pt>
                <c:pt idx="41">
                  <c:v>Ç2 25</c:v>
                </c:pt>
                <c:pt idx="42">
                  <c:v>Ç3 25</c:v>
                </c:pt>
                <c:pt idx="43">
                  <c:v>Ç4 25</c:v>
                </c:pt>
                <c:pt idx="44">
                  <c:v>Ç1 26</c:v>
                </c:pt>
              </c:strCache>
            </c:strRef>
          </c:cat>
          <c:val>
            <c:numRef>
              <c:f>'Slayt 1,2,3'!$N$16:$BF$16</c:f>
              <c:numCache>
                <c:formatCode>General</c:formatCode>
                <c:ptCount val="45"/>
                <c:pt idx="0">
                  <c:v>101.58</c:v>
                </c:pt>
                <c:pt idx="1">
                  <c:v>100.28</c:v>
                </c:pt>
                <c:pt idx="2">
                  <c:v>99.34</c:v>
                </c:pt>
                <c:pt idx="3">
                  <c:v>97.13</c:v>
                </c:pt>
                <c:pt idx="4">
                  <c:v>95.11</c:v>
                </c:pt>
                <c:pt idx="5">
                  <c:v>96.72</c:v>
                </c:pt>
                <c:pt idx="6">
                  <c:v>96.81</c:v>
                </c:pt>
                <c:pt idx="7">
                  <c:v>94.74</c:v>
                </c:pt>
                <c:pt idx="8">
                  <c:v>95.14</c:v>
                </c:pt>
                <c:pt idx="9">
                  <c:v>98.1</c:v>
                </c:pt>
                <c:pt idx="10">
                  <c:v>102.83</c:v>
                </c:pt>
                <c:pt idx="11">
                  <c:v>103.93</c:v>
                </c:pt>
                <c:pt idx="12">
                  <c:v>108.5</c:v>
                </c:pt>
                <c:pt idx="13">
                  <c:v>106.87</c:v>
                </c:pt>
                <c:pt idx="14">
                  <c:v>104.04</c:v>
                </c:pt>
                <c:pt idx="15">
                  <c:v>102.84</c:v>
                </c:pt>
                <c:pt idx="16">
                  <c:v>103.28</c:v>
                </c:pt>
                <c:pt idx="17">
                  <c:v>101.99</c:v>
                </c:pt>
                <c:pt idx="18">
                  <c:v>100.7</c:v>
                </c:pt>
                <c:pt idx="19">
                  <c:v>100.52</c:v>
                </c:pt>
                <c:pt idx="20">
                  <c:v>99.68</c:v>
                </c:pt>
                <c:pt idx="21">
                  <c:v>97.25</c:v>
                </c:pt>
                <c:pt idx="22">
                  <c:v>101.44</c:v>
                </c:pt>
                <c:pt idx="23">
                  <c:v>105.12</c:v>
                </c:pt>
                <c:pt idx="24">
                  <c:v>110.39</c:v>
                </c:pt>
                <c:pt idx="25">
                  <c:v>115.37</c:v>
                </c:pt>
                <c:pt idx="26">
                  <c:v>118.11</c:v>
                </c:pt>
                <c:pt idx="27">
                  <c:v>120.05</c:v>
                </c:pt>
                <c:pt idx="28">
                  <c:v>122.23</c:v>
                </c:pt>
                <c:pt idx="29">
                  <c:v>122.27</c:v>
                </c:pt>
                <c:pt idx="30">
                  <c:v>116.21</c:v>
                </c:pt>
                <c:pt idx="31">
                  <c:v>114.99</c:v>
                </c:pt>
                <c:pt idx="32">
                  <c:v>119.25</c:v>
                </c:pt>
                <c:pt idx="33">
                  <c:v>118.01</c:v>
                </c:pt>
                <c:pt idx="34">
                  <c:v>115.31</c:v>
                </c:pt>
                <c:pt idx="35">
                  <c:v>114.2</c:v>
                </c:pt>
                <c:pt idx="36">
                  <c:v>114.62</c:v>
                </c:pt>
                <c:pt idx="37">
                  <c:v>113.95</c:v>
                </c:pt>
                <c:pt idx="38">
                  <c:v>115.21</c:v>
                </c:pt>
                <c:pt idx="39">
                  <c:v>113.02</c:v>
                </c:pt>
                <c:pt idx="40">
                  <c:v>111.99</c:v>
                </c:pt>
                <c:pt idx="41">
                  <c:v>117.21327211468052</c:v>
                </c:pt>
                <c:pt idx="42">
                  <c:v>118.96019943634327</c:v>
                </c:pt>
                <c:pt idx="43">
                  <c:v>119.2842545800611</c:v>
                </c:pt>
                <c:pt idx="44">
                  <c:v>121.39484521553211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978-4542-8403-F3762D5B37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17250100"/>
        <c:axId val="950318250"/>
      </c:lineChart>
      <c:catAx>
        <c:axId val="151725010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endParaRPr lang="en-TR"/>
              </a:p>
            </c:rich>
          </c:tx>
          <c:overlay val="0"/>
        </c:title>
        <c:numFmt formatCode="General" sourceLinked="1"/>
        <c:majorTickMark val="none"/>
        <c:minorTickMark val="none"/>
        <c:tickLblPos val="nextTo"/>
        <c:txPr>
          <a:bodyPr rot="-5400000" vert="horz"/>
          <a:lstStyle/>
          <a:p>
            <a:pPr>
              <a:defRPr sz="1200">
                <a:ln>
                  <a:noFill/>
                </a:ln>
                <a:solidFill>
                  <a:srgbClr val="000F9F"/>
                </a:solidFill>
                <a:latin typeface="Aptos" panose="020B0004020202020204" pitchFamily="34" charset="0"/>
              </a:defRPr>
            </a:pPr>
            <a:endParaRPr lang="tr-TR"/>
          </a:p>
        </c:txPr>
        <c:crossAx val="950318250"/>
        <c:crosses val="autoZero"/>
        <c:auto val="1"/>
        <c:lblAlgn val="ctr"/>
        <c:lblOffset val="100"/>
        <c:noMultiLvlLbl val="1"/>
      </c:catAx>
      <c:valAx>
        <c:axId val="950318250"/>
        <c:scaling>
          <c:orientation val="minMax"/>
          <c:min val="75"/>
        </c:scaling>
        <c:delete val="0"/>
        <c:axPos val="l"/>
        <c:majorGridlines>
          <c:spPr>
            <a:ln>
              <a:solidFill>
                <a:srgbClr val="B7B7B7"/>
              </a:solidFill>
            </a:ln>
          </c:spPr>
        </c:majorGridlines>
        <c:title>
          <c:tx>
            <c:rich>
              <a:bodyPr/>
              <a:lstStyle/>
              <a:p>
                <a:pPr>
                  <a:defRPr/>
                </a:pPr>
                <a:endParaRPr lang="en-TR"/>
              </a:p>
            </c:rich>
          </c:tx>
          <c:overlay val="0"/>
        </c:title>
        <c:numFmt formatCode="General" sourceLinked="1"/>
        <c:majorTickMark val="none"/>
        <c:minorTickMark val="none"/>
        <c:tickLblPos val="nextTo"/>
        <c:spPr>
          <a:ln/>
        </c:spPr>
        <c:txPr>
          <a:bodyPr/>
          <a:lstStyle/>
          <a:p>
            <a:pPr>
              <a:defRPr sz="1200">
                <a:solidFill>
                  <a:srgbClr val="000F9F"/>
                </a:solidFill>
                <a:latin typeface="Aptos" panose="020B0004020202020204" pitchFamily="34" charset="0"/>
              </a:defRPr>
            </a:pPr>
            <a:endParaRPr lang="tr-TR"/>
          </a:p>
        </c:txPr>
        <c:crossAx val="1517250100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11220546029877108"/>
          <c:y val="0.1819199973421044"/>
          <c:w val="0.59116520715284426"/>
          <c:h val="8.1416326123791488E-2"/>
        </c:manualLayout>
      </c:layout>
      <c:overlay val="0"/>
      <c:txPr>
        <a:bodyPr/>
        <a:lstStyle/>
        <a:p>
          <a:pPr>
            <a:defRPr sz="1200">
              <a:solidFill>
                <a:srgbClr val="000F9F"/>
              </a:solidFill>
              <a:latin typeface="Aptos" panose="020B0004020202020204" pitchFamily="34" charset="0"/>
            </a:defRPr>
          </a:pPr>
          <a:endParaRPr lang="tr-TR"/>
        </a:p>
      </c:txPr>
    </c:legend>
    <c:plotVisOnly val="1"/>
    <c:dispBlanksAs val="zero"/>
    <c:showDLblsOverMax val="1"/>
  </c:chart>
  <c:txPr>
    <a:bodyPr/>
    <a:lstStyle/>
    <a:p>
      <a:pPr>
        <a:defRPr sz="1100" b="0">
          <a:solidFill>
            <a:srgbClr val="002060"/>
          </a:solidFill>
        </a:defRPr>
      </a:pPr>
      <a:endParaRPr lang="tr-TR"/>
    </a:p>
  </c:tx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en-US" sz="1320" b="0" i="0" u="none" strike="noStrike" kern="1200" spc="0" baseline="0">
                <a:solidFill>
                  <a:srgbClr val="000F9F"/>
                </a:solidFill>
                <a:latin typeface="Aptos" panose="020B0004020202020204" pitchFamily="34" charset="0"/>
                <a:ea typeface="+mn-ea"/>
                <a:cs typeface="+mn-cs"/>
              </a:defRPr>
            </a:pPr>
            <a:r>
              <a:rPr lang="en-US" dirty="0" err="1">
                <a:solidFill>
                  <a:srgbClr val="000F9F"/>
                </a:solidFill>
              </a:rPr>
              <a:t>Sektörel</a:t>
            </a:r>
            <a:r>
              <a:rPr lang="en-US" dirty="0">
                <a:solidFill>
                  <a:srgbClr val="000F9F"/>
                </a:solidFill>
              </a:rPr>
              <a:t> RGE, Son </a:t>
            </a:r>
            <a:r>
              <a:rPr lang="tr-TR" dirty="0">
                <a:solidFill>
                  <a:srgbClr val="000F9F"/>
                </a:solidFill>
              </a:rPr>
              <a:t>On</a:t>
            </a:r>
            <a:r>
              <a:rPr lang="en-US" dirty="0">
                <a:solidFill>
                  <a:srgbClr val="000F9F"/>
                </a:solidFill>
              </a:rPr>
              <a:t> </a:t>
            </a:r>
            <a:r>
              <a:rPr lang="en-US" dirty="0" err="1">
                <a:solidFill>
                  <a:srgbClr val="000F9F"/>
                </a:solidFill>
              </a:rPr>
              <a:t>Yıl</a:t>
            </a:r>
            <a:r>
              <a:rPr lang="en-US" dirty="0">
                <a:solidFill>
                  <a:srgbClr val="000F9F"/>
                </a:solidFill>
              </a:rPr>
              <a:t> </a:t>
            </a:r>
            <a:r>
              <a:rPr lang="en-US" dirty="0" err="1">
                <a:solidFill>
                  <a:srgbClr val="000F9F"/>
                </a:solidFill>
              </a:rPr>
              <a:t>Değişim</a:t>
            </a:r>
            <a:r>
              <a:rPr lang="en-US" dirty="0">
                <a:solidFill>
                  <a:srgbClr val="000F9F"/>
                </a:solidFill>
              </a:rPr>
              <a:t> (</a:t>
            </a:r>
            <a:r>
              <a:rPr lang="en-US" dirty="0" err="1">
                <a:solidFill>
                  <a:srgbClr val="000F9F"/>
                </a:solidFill>
              </a:rPr>
              <a:t>Yüzde</a:t>
            </a:r>
            <a:r>
              <a:rPr lang="en-US" dirty="0">
                <a:solidFill>
                  <a:srgbClr val="000F9F"/>
                </a:solidFill>
              </a:rPr>
              <a:t>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n-US" sz="1320" b="0" i="0" u="none" strike="noStrike" kern="1200" spc="0" baseline="0">
              <a:solidFill>
                <a:srgbClr val="000F9F"/>
              </a:solidFill>
              <a:latin typeface="Aptos" panose="020B0004020202020204" pitchFamily="34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5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D0EF-6B42-9DFC-6B0578CC9109}"/>
              </c:ext>
            </c:extLst>
          </c:dPt>
          <c:cat>
            <c:strRef>
              <c:f>'Slayt 5'!$H$54:$H$64</c:f>
              <c:strCache>
                <c:ptCount val="11"/>
                <c:pt idx="0">
                  <c:v>RGE Fabrikasyon Metal</c:v>
                </c:pt>
                <c:pt idx="1">
                  <c:v>RGE Elektrikli Teçhizat</c:v>
                </c:pt>
                <c:pt idx="2">
                  <c:v>RGE Makine Teçhizat</c:v>
                </c:pt>
                <c:pt idx="3">
                  <c:v>RGE Kauçuk ve Plastik</c:v>
                </c:pt>
                <c:pt idx="4">
                  <c:v>RGE DMOM</c:v>
                </c:pt>
                <c:pt idx="5">
                  <c:v>TÜSİAD RGE</c:v>
                </c:pt>
                <c:pt idx="6">
                  <c:v>RGE Tekstil, Giyim, Deri</c:v>
                </c:pt>
                <c:pt idx="7">
                  <c:v>RGE Ana Metal</c:v>
                </c:pt>
                <c:pt idx="8">
                  <c:v>RGE Kimyasal</c:v>
                </c:pt>
                <c:pt idx="9">
                  <c:v>RGE Motorlu Kara Taşıtları</c:v>
                </c:pt>
                <c:pt idx="10">
                  <c:v>RGE Gıda</c:v>
                </c:pt>
              </c:strCache>
            </c:strRef>
          </c:cat>
          <c:val>
            <c:numRef>
              <c:f>'Slayt 5'!$I$54:$I$64</c:f>
              <c:numCache>
                <c:formatCode>General</c:formatCode>
                <c:ptCount val="11"/>
                <c:pt idx="0">
                  <c:v>-15.729880112049756</c:v>
                </c:pt>
                <c:pt idx="1">
                  <c:v>-15.647575088117776</c:v>
                </c:pt>
                <c:pt idx="2">
                  <c:v>-13.682798948133339</c:v>
                </c:pt>
                <c:pt idx="3">
                  <c:v>-9.3777962902375691</c:v>
                </c:pt>
                <c:pt idx="4">
                  <c:v>-8.9150469891666688</c:v>
                </c:pt>
                <c:pt idx="5">
                  <c:v>-8.3805066614187638</c:v>
                </c:pt>
                <c:pt idx="6">
                  <c:v>-6.8542378773066872</c:v>
                </c:pt>
                <c:pt idx="7">
                  <c:v>-6.5071357861157253</c:v>
                </c:pt>
                <c:pt idx="8">
                  <c:v>-5.7267818967154511</c:v>
                </c:pt>
                <c:pt idx="9">
                  <c:v>-5.1493567442814197</c:v>
                </c:pt>
                <c:pt idx="10">
                  <c:v>-2.627762882029586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0EF-6B42-9DFC-6B0578CC910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378251903"/>
        <c:axId val="1259680895"/>
      </c:barChart>
      <c:catAx>
        <c:axId val="1378251903"/>
        <c:scaling>
          <c:orientation val="minMax"/>
        </c:scaling>
        <c:delete val="0"/>
        <c:axPos val="l"/>
        <c:numFmt formatCode="General" sourceLinked="1"/>
        <c:majorTickMark val="out"/>
        <c:minorTickMark val="out"/>
        <c:tickLblPos val="high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100" b="0" i="0" u="none" strike="noStrike" kern="1200" baseline="0">
                <a:solidFill>
                  <a:srgbClr val="000F9F"/>
                </a:solidFill>
                <a:latin typeface="Aptos" panose="020B0004020202020204" pitchFamily="34" charset="0"/>
                <a:ea typeface="+mn-ea"/>
                <a:cs typeface="+mn-cs"/>
              </a:defRPr>
            </a:pPr>
            <a:endParaRPr lang="en-TR"/>
          </a:p>
        </c:txPr>
        <c:crossAx val="1259680895"/>
        <c:crosses val="autoZero"/>
        <c:auto val="0"/>
        <c:lblAlgn val="ctr"/>
        <c:lblOffset val="100"/>
        <c:tickLblSkip val="1"/>
        <c:noMultiLvlLbl val="0"/>
      </c:catAx>
      <c:valAx>
        <c:axId val="1259680895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100" b="0" i="0" u="none" strike="noStrike" kern="1200" baseline="0">
                <a:solidFill>
                  <a:srgbClr val="000F9F"/>
                </a:solidFill>
                <a:latin typeface="Aptos" panose="020B0004020202020204" pitchFamily="34" charset="0"/>
                <a:ea typeface="+mn-ea"/>
                <a:cs typeface="+mn-cs"/>
              </a:defRPr>
            </a:pPr>
            <a:endParaRPr lang="en-TR"/>
          </a:p>
        </c:txPr>
        <c:crossAx val="137825190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rgbClr val="E1E7E8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lang="en-US" sz="1100" b="0" i="0" u="none" strike="noStrike" kern="1200" baseline="0">
          <a:solidFill>
            <a:srgbClr val="002060"/>
          </a:solidFill>
          <a:latin typeface="Aptos" panose="020B0004020202020204" pitchFamily="34" charset="0"/>
          <a:ea typeface="+mn-ea"/>
          <a:cs typeface="+mn-cs"/>
        </a:defRPr>
      </a:pPr>
      <a:endParaRPr lang="en-TR"/>
    </a:p>
  </c:txPr>
  <c:externalData r:id="rId3">
    <c:autoUpdate val="1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4842431300736701E-2"/>
          <c:y val="2.250583925236949E-2"/>
          <c:w val="0.94852817580153437"/>
          <c:h val="0.75625210833848222"/>
        </c:manualLayout>
      </c:layout>
      <c:lineChart>
        <c:grouping val="standard"/>
        <c:varyColors val="0"/>
        <c:ser>
          <c:idx val="0"/>
          <c:order val="0"/>
          <c:tx>
            <c:strRef>
              <c:f>'Slayt 6'!$Z$21</c:f>
              <c:strCache>
                <c:ptCount val="1"/>
                <c:pt idx="0">
                  <c:v>TÜSİAD RGE</c:v>
                </c:pt>
              </c:strCache>
            </c:strRef>
          </c:tx>
          <c:spPr>
            <a:ln w="57150" cap="rnd">
              <a:solidFill>
                <a:srgbClr val="FF0000"/>
              </a:solidFill>
              <a:prstDash val="sysDash"/>
              <a:round/>
            </a:ln>
            <a:effectLst/>
          </c:spPr>
          <c:marker>
            <c:symbol val="none"/>
          </c:marker>
          <c:cat>
            <c:strRef>
              <c:f>'Slayt 6'!$Y$22:$Y$41</c:f>
              <c:strCache>
                <c:ptCount val="17"/>
                <c:pt idx="0">
                  <c:v>Ç1 22</c:v>
                </c:pt>
                <c:pt idx="1">
                  <c:v>Ç2 22</c:v>
                </c:pt>
                <c:pt idx="2">
                  <c:v>Ç3 22</c:v>
                </c:pt>
                <c:pt idx="3">
                  <c:v>Ç4 22</c:v>
                </c:pt>
                <c:pt idx="4">
                  <c:v>Ç1 23</c:v>
                </c:pt>
                <c:pt idx="5">
                  <c:v>Ç2 23</c:v>
                </c:pt>
                <c:pt idx="6">
                  <c:v>Ç3 23</c:v>
                </c:pt>
                <c:pt idx="7">
                  <c:v>Ç4 23</c:v>
                </c:pt>
                <c:pt idx="8">
                  <c:v>Ç1 24</c:v>
                </c:pt>
                <c:pt idx="9">
                  <c:v>Ç2 24</c:v>
                </c:pt>
                <c:pt idx="10">
                  <c:v>Ç3 24</c:v>
                </c:pt>
                <c:pt idx="11">
                  <c:v>Ç4 24</c:v>
                </c:pt>
                <c:pt idx="12">
                  <c:v>Ç1 25</c:v>
                </c:pt>
                <c:pt idx="13">
                  <c:v>Ç2 25</c:v>
                </c:pt>
                <c:pt idx="14">
                  <c:v>Ç3 25</c:v>
                </c:pt>
                <c:pt idx="15">
                  <c:v>Ç4 25</c:v>
                </c:pt>
                <c:pt idx="16">
                  <c:v>Ç1 26</c:v>
                </c:pt>
              </c:strCache>
            </c:strRef>
          </c:cat>
          <c:val>
            <c:numRef>
              <c:f>'Slayt 6'!$Z$22:$Z$41</c:f>
              <c:numCache>
                <c:formatCode>General</c:formatCode>
                <c:ptCount val="20"/>
                <c:pt idx="0">
                  <c:v>100</c:v>
                </c:pt>
                <c:pt idx="1">
                  <c:v>92.547618616505218</c:v>
                </c:pt>
                <c:pt idx="2">
                  <c:v>90.547786333794249</c:v>
                </c:pt>
                <c:pt idx="3">
                  <c:v>85.889877899333939</c:v>
                </c:pt>
                <c:pt idx="4">
                  <c:v>84.370149450546478</c:v>
                </c:pt>
                <c:pt idx="5">
                  <c:v>87.71125058764801</c:v>
                </c:pt>
                <c:pt idx="6">
                  <c:v>91.832137049126445</c:v>
                </c:pt>
                <c:pt idx="7">
                  <c:v>88.917138407195438</c:v>
                </c:pt>
                <c:pt idx="8">
                  <c:v>84.850759329127953</c:v>
                </c:pt>
                <c:pt idx="9">
                  <c:v>80.72548470720055</c:v>
                </c:pt>
                <c:pt idx="10">
                  <c:v>80.993524445961086</c:v>
                </c:pt>
                <c:pt idx="11">
                  <c:v>77.380984508515255</c:v>
                </c:pt>
                <c:pt idx="12">
                  <c:v>77.27114439159817</c:v>
                </c:pt>
                <c:pt idx="13">
                  <c:v>79.561044888926205</c:v>
                </c:pt>
                <c:pt idx="14">
                  <c:v>80.790210371877166</c:v>
                </c:pt>
                <c:pt idx="15">
                  <c:v>79.617592083853964</c:v>
                </c:pt>
                <c:pt idx="16">
                  <c:v>78.263873622827703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856-4B37-88E8-61244CC64641}"/>
            </c:ext>
          </c:extLst>
        </c:ser>
        <c:ser>
          <c:idx val="1"/>
          <c:order val="1"/>
          <c:tx>
            <c:strRef>
              <c:f>'Slayt 6'!$AA$21</c:f>
              <c:strCache>
                <c:ptCount val="1"/>
                <c:pt idx="0">
                  <c:v>RGE Gıda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'Slayt 6'!$Y$22:$Y$41</c:f>
              <c:strCache>
                <c:ptCount val="17"/>
                <c:pt idx="0">
                  <c:v>Ç1 22</c:v>
                </c:pt>
                <c:pt idx="1">
                  <c:v>Ç2 22</c:v>
                </c:pt>
                <c:pt idx="2">
                  <c:v>Ç3 22</c:v>
                </c:pt>
                <c:pt idx="3">
                  <c:v>Ç4 22</c:v>
                </c:pt>
                <c:pt idx="4">
                  <c:v>Ç1 23</c:v>
                </c:pt>
                <c:pt idx="5">
                  <c:v>Ç2 23</c:v>
                </c:pt>
                <c:pt idx="6">
                  <c:v>Ç3 23</c:v>
                </c:pt>
                <c:pt idx="7">
                  <c:v>Ç4 23</c:v>
                </c:pt>
                <c:pt idx="8">
                  <c:v>Ç1 24</c:v>
                </c:pt>
                <c:pt idx="9">
                  <c:v>Ç2 24</c:v>
                </c:pt>
                <c:pt idx="10">
                  <c:v>Ç3 24</c:v>
                </c:pt>
                <c:pt idx="11">
                  <c:v>Ç4 24</c:v>
                </c:pt>
                <c:pt idx="12">
                  <c:v>Ç1 25</c:v>
                </c:pt>
                <c:pt idx="13">
                  <c:v>Ç2 25</c:v>
                </c:pt>
                <c:pt idx="14">
                  <c:v>Ç3 25</c:v>
                </c:pt>
                <c:pt idx="15">
                  <c:v>Ç4 25</c:v>
                </c:pt>
                <c:pt idx="16">
                  <c:v>Ç1 26</c:v>
                </c:pt>
              </c:strCache>
            </c:strRef>
          </c:cat>
          <c:val>
            <c:numRef>
              <c:f>'Slayt 6'!$AA$22:$AA$41</c:f>
              <c:numCache>
                <c:formatCode>General</c:formatCode>
                <c:ptCount val="20"/>
                <c:pt idx="0">
                  <c:v>100</c:v>
                </c:pt>
                <c:pt idx="1">
                  <c:v>89.245468630883877</c:v>
                </c:pt>
                <c:pt idx="2">
                  <c:v>88.62375847794705</c:v>
                </c:pt>
                <c:pt idx="3">
                  <c:v>83.099864215157652</c:v>
                </c:pt>
                <c:pt idx="4">
                  <c:v>77.085098710500375</c:v>
                </c:pt>
                <c:pt idx="5">
                  <c:v>78.753526234197253</c:v>
                </c:pt>
                <c:pt idx="6">
                  <c:v>85.23027061623452</c:v>
                </c:pt>
                <c:pt idx="7">
                  <c:v>82.009144900876123</c:v>
                </c:pt>
                <c:pt idx="8">
                  <c:v>76.845533566668792</c:v>
                </c:pt>
                <c:pt idx="9">
                  <c:v>71.829624621460624</c:v>
                </c:pt>
                <c:pt idx="10">
                  <c:v>73.054433185040494</c:v>
                </c:pt>
                <c:pt idx="11">
                  <c:v>68.422324010928122</c:v>
                </c:pt>
                <c:pt idx="12">
                  <c:v>66.232679001562957</c:v>
                </c:pt>
                <c:pt idx="13">
                  <c:v>67.128034429612455</c:v>
                </c:pt>
                <c:pt idx="14">
                  <c:v>66.938277013959379</c:v>
                </c:pt>
                <c:pt idx="15">
                  <c:v>65.536884993933938</c:v>
                </c:pt>
                <c:pt idx="16">
                  <c:v>62.778327977979501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856-4B37-88E8-61244CC64641}"/>
            </c:ext>
          </c:extLst>
        </c:ser>
        <c:ser>
          <c:idx val="2"/>
          <c:order val="2"/>
          <c:tx>
            <c:strRef>
              <c:f>'Slayt 6'!$AB$21</c:f>
              <c:strCache>
                <c:ptCount val="1"/>
                <c:pt idx="0">
                  <c:v>RGE Tekstil, Giyim, Deri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'Slayt 6'!$Y$22:$Y$41</c:f>
              <c:strCache>
                <c:ptCount val="17"/>
                <c:pt idx="0">
                  <c:v>Ç1 22</c:v>
                </c:pt>
                <c:pt idx="1">
                  <c:v>Ç2 22</c:v>
                </c:pt>
                <c:pt idx="2">
                  <c:v>Ç3 22</c:v>
                </c:pt>
                <c:pt idx="3">
                  <c:v>Ç4 22</c:v>
                </c:pt>
                <c:pt idx="4">
                  <c:v>Ç1 23</c:v>
                </c:pt>
                <c:pt idx="5">
                  <c:v>Ç2 23</c:v>
                </c:pt>
                <c:pt idx="6">
                  <c:v>Ç3 23</c:v>
                </c:pt>
                <c:pt idx="7">
                  <c:v>Ç4 23</c:v>
                </c:pt>
                <c:pt idx="8">
                  <c:v>Ç1 24</c:v>
                </c:pt>
                <c:pt idx="9">
                  <c:v>Ç2 24</c:v>
                </c:pt>
                <c:pt idx="10">
                  <c:v>Ç3 24</c:v>
                </c:pt>
                <c:pt idx="11">
                  <c:v>Ç4 24</c:v>
                </c:pt>
                <c:pt idx="12">
                  <c:v>Ç1 25</c:v>
                </c:pt>
                <c:pt idx="13">
                  <c:v>Ç2 25</c:v>
                </c:pt>
                <c:pt idx="14">
                  <c:v>Ç3 25</c:v>
                </c:pt>
                <c:pt idx="15">
                  <c:v>Ç4 25</c:v>
                </c:pt>
                <c:pt idx="16">
                  <c:v>Ç1 26</c:v>
                </c:pt>
              </c:strCache>
            </c:strRef>
          </c:cat>
          <c:val>
            <c:numRef>
              <c:f>'Slayt 6'!$AB$22:$AB$41</c:f>
              <c:numCache>
                <c:formatCode>General</c:formatCode>
                <c:ptCount val="20"/>
                <c:pt idx="0">
                  <c:v>100</c:v>
                </c:pt>
                <c:pt idx="1">
                  <c:v>92.458457352434138</c:v>
                </c:pt>
                <c:pt idx="2">
                  <c:v>87.488849428825304</c:v>
                </c:pt>
                <c:pt idx="3">
                  <c:v>81.945973552188164</c:v>
                </c:pt>
                <c:pt idx="4">
                  <c:v>80.36590415609443</c:v>
                </c:pt>
                <c:pt idx="5">
                  <c:v>83.247663576657388</c:v>
                </c:pt>
                <c:pt idx="6">
                  <c:v>86.005899927230061</c:v>
                </c:pt>
                <c:pt idx="7">
                  <c:v>84.445960293007275</c:v>
                </c:pt>
                <c:pt idx="8">
                  <c:v>81.448098876269981</c:v>
                </c:pt>
                <c:pt idx="9">
                  <c:v>76.910590964830178</c:v>
                </c:pt>
                <c:pt idx="10">
                  <c:v>77.434874112455446</c:v>
                </c:pt>
                <c:pt idx="11">
                  <c:v>74.817714446834088</c:v>
                </c:pt>
                <c:pt idx="12">
                  <c:v>73.726984074926662</c:v>
                </c:pt>
                <c:pt idx="13">
                  <c:v>74.89442741583504</c:v>
                </c:pt>
                <c:pt idx="14">
                  <c:v>76.210929099532592</c:v>
                </c:pt>
                <c:pt idx="15">
                  <c:v>75.545632559071024</c:v>
                </c:pt>
                <c:pt idx="16">
                  <c:v>74.212256814766803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856-4B37-88E8-61244CC64641}"/>
            </c:ext>
          </c:extLst>
        </c:ser>
        <c:ser>
          <c:idx val="3"/>
          <c:order val="3"/>
          <c:tx>
            <c:strRef>
              <c:f>'Slayt 6'!$AC$21</c:f>
              <c:strCache>
                <c:ptCount val="1"/>
                <c:pt idx="0">
                  <c:v>RGE Kimyasal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'Slayt 6'!$Y$22:$Y$41</c:f>
              <c:strCache>
                <c:ptCount val="17"/>
                <c:pt idx="0">
                  <c:v>Ç1 22</c:v>
                </c:pt>
                <c:pt idx="1">
                  <c:v>Ç2 22</c:v>
                </c:pt>
                <c:pt idx="2">
                  <c:v>Ç3 22</c:v>
                </c:pt>
                <c:pt idx="3">
                  <c:v>Ç4 22</c:v>
                </c:pt>
                <c:pt idx="4">
                  <c:v>Ç1 23</c:v>
                </c:pt>
                <c:pt idx="5">
                  <c:v>Ç2 23</c:v>
                </c:pt>
                <c:pt idx="6">
                  <c:v>Ç3 23</c:v>
                </c:pt>
                <c:pt idx="7">
                  <c:v>Ç4 23</c:v>
                </c:pt>
                <c:pt idx="8">
                  <c:v>Ç1 24</c:v>
                </c:pt>
                <c:pt idx="9">
                  <c:v>Ç2 24</c:v>
                </c:pt>
                <c:pt idx="10">
                  <c:v>Ç3 24</c:v>
                </c:pt>
                <c:pt idx="11">
                  <c:v>Ç4 24</c:v>
                </c:pt>
                <c:pt idx="12">
                  <c:v>Ç1 25</c:v>
                </c:pt>
                <c:pt idx="13">
                  <c:v>Ç2 25</c:v>
                </c:pt>
                <c:pt idx="14">
                  <c:v>Ç3 25</c:v>
                </c:pt>
                <c:pt idx="15">
                  <c:v>Ç4 25</c:v>
                </c:pt>
                <c:pt idx="16">
                  <c:v>Ç1 26</c:v>
                </c:pt>
              </c:strCache>
            </c:strRef>
          </c:cat>
          <c:val>
            <c:numRef>
              <c:f>'Slayt 6'!$AC$22:$AC$41</c:f>
              <c:numCache>
                <c:formatCode>General</c:formatCode>
                <c:ptCount val="20"/>
                <c:pt idx="0">
                  <c:v>100</c:v>
                </c:pt>
                <c:pt idx="1">
                  <c:v>95.095376569040184</c:v>
                </c:pt>
                <c:pt idx="2">
                  <c:v>90.463084825014349</c:v>
                </c:pt>
                <c:pt idx="3">
                  <c:v>85.798428026229701</c:v>
                </c:pt>
                <c:pt idx="4">
                  <c:v>85.032988876597486</c:v>
                </c:pt>
                <c:pt idx="5">
                  <c:v>89.422314523201095</c:v>
                </c:pt>
                <c:pt idx="6">
                  <c:v>92.329975308057755</c:v>
                </c:pt>
                <c:pt idx="7">
                  <c:v>89.70625099571204</c:v>
                </c:pt>
                <c:pt idx="8">
                  <c:v>86.556679735305991</c:v>
                </c:pt>
                <c:pt idx="9">
                  <c:v>81.722306451396591</c:v>
                </c:pt>
                <c:pt idx="10">
                  <c:v>81.201280844911011</c:v>
                </c:pt>
                <c:pt idx="11">
                  <c:v>77.936596197932744</c:v>
                </c:pt>
                <c:pt idx="12">
                  <c:v>77.224548645814309</c:v>
                </c:pt>
                <c:pt idx="13">
                  <c:v>79.205873214762377</c:v>
                </c:pt>
                <c:pt idx="14">
                  <c:v>79.560054445413058</c:v>
                </c:pt>
                <c:pt idx="15">
                  <c:v>78.502028709514278</c:v>
                </c:pt>
                <c:pt idx="16">
                  <c:v>75.64454188001335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F856-4B37-88E8-61244CC64641}"/>
            </c:ext>
          </c:extLst>
        </c:ser>
        <c:ser>
          <c:idx val="4"/>
          <c:order val="4"/>
          <c:tx>
            <c:strRef>
              <c:f>'Slayt 6'!$AD$21</c:f>
              <c:strCache>
                <c:ptCount val="1"/>
                <c:pt idx="0">
                  <c:v>RGE Kauçuk ve Plastik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strRef>
              <c:f>'Slayt 6'!$Y$22:$Y$41</c:f>
              <c:strCache>
                <c:ptCount val="17"/>
                <c:pt idx="0">
                  <c:v>Ç1 22</c:v>
                </c:pt>
                <c:pt idx="1">
                  <c:v>Ç2 22</c:v>
                </c:pt>
                <c:pt idx="2">
                  <c:v>Ç3 22</c:v>
                </c:pt>
                <c:pt idx="3">
                  <c:v>Ç4 22</c:v>
                </c:pt>
                <c:pt idx="4">
                  <c:v>Ç1 23</c:v>
                </c:pt>
                <c:pt idx="5">
                  <c:v>Ç2 23</c:v>
                </c:pt>
                <c:pt idx="6">
                  <c:v>Ç3 23</c:v>
                </c:pt>
                <c:pt idx="7">
                  <c:v>Ç4 23</c:v>
                </c:pt>
                <c:pt idx="8">
                  <c:v>Ç1 24</c:v>
                </c:pt>
                <c:pt idx="9">
                  <c:v>Ç2 24</c:v>
                </c:pt>
                <c:pt idx="10">
                  <c:v>Ç3 24</c:v>
                </c:pt>
                <c:pt idx="11">
                  <c:v>Ç4 24</c:v>
                </c:pt>
                <c:pt idx="12">
                  <c:v>Ç1 25</c:v>
                </c:pt>
                <c:pt idx="13">
                  <c:v>Ç2 25</c:v>
                </c:pt>
                <c:pt idx="14">
                  <c:v>Ç3 25</c:v>
                </c:pt>
                <c:pt idx="15">
                  <c:v>Ç4 25</c:v>
                </c:pt>
                <c:pt idx="16">
                  <c:v>Ç1 26</c:v>
                </c:pt>
              </c:strCache>
            </c:strRef>
          </c:cat>
          <c:val>
            <c:numRef>
              <c:f>'Slayt 6'!$AD$22:$AD$41</c:f>
              <c:numCache>
                <c:formatCode>General</c:formatCode>
                <c:ptCount val="20"/>
                <c:pt idx="0">
                  <c:v>100</c:v>
                </c:pt>
                <c:pt idx="1">
                  <c:v>93.140766229603955</c:v>
                </c:pt>
                <c:pt idx="2">
                  <c:v>88.444228696770793</c:v>
                </c:pt>
                <c:pt idx="3">
                  <c:v>82.83746258743848</c:v>
                </c:pt>
                <c:pt idx="4">
                  <c:v>83.07368870597692</c:v>
                </c:pt>
                <c:pt idx="5">
                  <c:v>87.18717700734463</c:v>
                </c:pt>
                <c:pt idx="6">
                  <c:v>90.216708215771945</c:v>
                </c:pt>
                <c:pt idx="7">
                  <c:v>86.842523983716774</c:v>
                </c:pt>
                <c:pt idx="8">
                  <c:v>83.73408771041953</c:v>
                </c:pt>
                <c:pt idx="9">
                  <c:v>79.48516136413221</c:v>
                </c:pt>
                <c:pt idx="10">
                  <c:v>78.354161274797548</c:v>
                </c:pt>
                <c:pt idx="11">
                  <c:v>75.044944215527892</c:v>
                </c:pt>
                <c:pt idx="12">
                  <c:v>74.738470075763487</c:v>
                </c:pt>
                <c:pt idx="13">
                  <c:v>77.122033708923908</c:v>
                </c:pt>
                <c:pt idx="14">
                  <c:v>77.632284181997449</c:v>
                </c:pt>
                <c:pt idx="15">
                  <c:v>76.517602312319553</c:v>
                </c:pt>
                <c:pt idx="16">
                  <c:v>74.555686558298788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F856-4B37-88E8-61244CC64641}"/>
            </c:ext>
          </c:extLst>
        </c:ser>
        <c:ser>
          <c:idx val="5"/>
          <c:order val="5"/>
          <c:tx>
            <c:strRef>
              <c:f>'Slayt 6'!$AE$21</c:f>
              <c:strCache>
                <c:ptCount val="1"/>
                <c:pt idx="0">
                  <c:v>RGE DMOM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cat>
            <c:strRef>
              <c:f>'Slayt 6'!$Y$22:$Y$41</c:f>
              <c:strCache>
                <c:ptCount val="17"/>
                <c:pt idx="0">
                  <c:v>Ç1 22</c:v>
                </c:pt>
                <c:pt idx="1">
                  <c:v>Ç2 22</c:v>
                </c:pt>
                <c:pt idx="2">
                  <c:v>Ç3 22</c:v>
                </c:pt>
                <c:pt idx="3">
                  <c:v>Ç4 22</c:v>
                </c:pt>
                <c:pt idx="4">
                  <c:v>Ç1 23</c:v>
                </c:pt>
                <c:pt idx="5">
                  <c:v>Ç2 23</c:v>
                </c:pt>
                <c:pt idx="6">
                  <c:v>Ç3 23</c:v>
                </c:pt>
                <c:pt idx="7">
                  <c:v>Ç4 23</c:v>
                </c:pt>
                <c:pt idx="8">
                  <c:v>Ç1 24</c:v>
                </c:pt>
                <c:pt idx="9">
                  <c:v>Ç2 24</c:v>
                </c:pt>
                <c:pt idx="10">
                  <c:v>Ç3 24</c:v>
                </c:pt>
                <c:pt idx="11">
                  <c:v>Ç4 24</c:v>
                </c:pt>
                <c:pt idx="12">
                  <c:v>Ç1 25</c:v>
                </c:pt>
                <c:pt idx="13">
                  <c:v>Ç2 25</c:v>
                </c:pt>
                <c:pt idx="14">
                  <c:v>Ç3 25</c:v>
                </c:pt>
                <c:pt idx="15">
                  <c:v>Ç4 25</c:v>
                </c:pt>
                <c:pt idx="16">
                  <c:v>Ç1 26</c:v>
                </c:pt>
              </c:strCache>
            </c:strRef>
          </c:cat>
          <c:val>
            <c:numRef>
              <c:f>'Slayt 6'!$AE$22:$AE$41</c:f>
              <c:numCache>
                <c:formatCode>General</c:formatCode>
                <c:ptCount val="20"/>
                <c:pt idx="0">
                  <c:v>100</c:v>
                </c:pt>
                <c:pt idx="1">
                  <c:v>85.145786388565909</c:v>
                </c:pt>
                <c:pt idx="2">
                  <c:v>77.674021614045856</c:v>
                </c:pt>
                <c:pt idx="3">
                  <c:v>69.750409319523513</c:v>
                </c:pt>
                <c:pt idx="4">
                  <c:v>70.363721405776857</c:v>
                </c:pt>
                <c:pt idx="5">
                  <c:v>78.056160864530895</c:v>
                </c:pt>
                <c:pt idx="6">
                  <c:v>80.959721958033299</c:v>
                </c:pt>
                <c:pt idx="7">
                  <c:v>77.686635336992452</c:v>
                </c:pt>
                <c:pt idx="8">
                  <c:v>74.930634237722316</c:v>
                </c:pt>
                <c:pt idx="9">
                  <c:v>69.28233048191592</c:v>
                </c:pt>
                <c:pt idx="10">
                  <c:v>67.598667250467344</c:v>
                </c:pt>
                <c:pt idx="11">
                  <c:v>65.305483147471179</c:v>
                </c:pt>
                <c:pt idx="12">
                  <c:v>65.682127706015962</c:v>
                </c:pt>
                <c:pt idx="13">
                  <c:v>67.722738697644971</c:v>
                </c:pt>
                <c:pt idx="14">
                  <c:v>67.747234747845098</c:v>
                </c:pt>
                <c:pt idx="15">
                  <c:v>67.725672189773718</c:v>
                </c:pt>
                <c:pt idx="16">
                  <c:v>67.134932265481183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F856-4B37-88E8-61244CC64641}"/>
            </c:ext>
          </c:extLst>
        </c:ser>
        <c:ser>
          <c:idx val="6"/>
          <c:order val="6"/>
          <c:tx>
            <c:strRef>
              <c:f>'Slayt 6'!$AF$21</c:f>
              <c:strCache>
                <c:ptCount val="1"/>
                <c:pt idx="0">
                  <c:v>RGE Ana Metal</c:v>
                </c:pt>
              </c:strCache>
            </c:strRef>
          </c:tx>
          <c:spPr>
            <a:ln w="28575" cap="rnd">
              <a:solidFill>
                <a:schemeClr val="accent1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'Slayt 6'!$Y$22:$Y$41</c:f>
              <c:strCache>
                <c:ptCount val="17"/>
                <c:pt idx="0">
                  <c:v>Ç1 22</c:v>
                </c:pt>
                <c:pt idx="1">
                  <c:v>Ç2 22</c:v>
                </c:pt>
                <c:pt idx="2">
                  <c:v>Ç3 22</c:v>
                </c:pt>
                <c:pt idx="3">
                  <c:v>Ç4 22</c:v>
                </c:pt>
                <c:pt idx="4">
                  <c:v>Ç1 23</c:v>
                </c:pt>
                <c:pt idx="5">
                  <c:v>Ç2 23</c:v>
                </c:pt>
                <c:pt idx="6">
                  <c:v>Ç3 23</c:v>
                </c:pt>
                <c:pt idx="7">
                  <c:v>Ç4 23</c:v>
                </c:pt>
                <c:pt idx="8">
                  <c:v>Ç1 24</c:v>
                </c:pt>
                <c:pt idx="9">
                  <c:v>Ç2 24</c:v>
                </c:pt>
                <c:pt idx="10">
                  <c:v>Ç3 24</c:v>
                </c:pt>
                <c:pt idx="11">
                  <c:v>Ç4 24</c:v>
                </c:pt>
                <c:pt idx="12">
                  <c:v>Ç1 25</c:v>
                </c:pt>
                <c:pt idx="13">
                  <c:v>Ç2 25</c:v>
                </c:pt>
                <c:pt idx="14">
                  <c:v>Ç3 25</c:v>
                </c:pt>
                <c:pt idx="15">
                  <c:v>Ç4 25</c:v>
                </c:pt>
                <c:pt idx="16">
                  <c:v>Ç1 26</c:v>
                </c:pt>
              </c:strCache>
            </c:strRef>
          </c:cat>
          <c:val>
            <c:numRef>
              <c:f>'Slayt 6'!$AF$22:$AF$41</c:f>
              <c:numCache>
                <c:formatCode>General</c:formatCode>
                <c:ptCount val="20"/>
                <c:pt idx="0">
                  <c:v>100</c:v>
                </c:pt>
                <c:pt idx="1">
                  <c:v>91.886378489907145</c:v>
                </c:pt>
                <c:pt idx="2">
                  <c:v>91.694214164785592</c:v>
                </c:pt>
                <c:pt idx="3">
                  <c:v>86.493001936909124</c:v>
                </c:pt>
                <c:pt idx="4">
                  <c:v>86.452707857822702</c:v>
                </c:pt>
                <c:pt idx="5">
                  <c:v>89.85767494612405</c:v>
                </c:pt>
                <c:pt idx="6">
                  <c:v>94.782460849104481</c:v>
                </c:pt>
                <c:pt idx="7">
                  <c:v>92.684414880001796</c:v>
                </c:pt>
                <c:pt idx="8">
                  <c:v>88.99939198390561</c:v>
                </c:pt>
                <c:pt idx="9">
                  <c:v>85.116079005234653</c:v>
                </c:pt>
                <c:pt idx="10">
                  <c:v>85.738279882861718</c:v>
                </c:pt>
                <c:pt idx="11">
                  <c:v>82.917874749687783</c:v>
                </c:pt>
                <c:pt idx="12">
                  <c:v>84.476158982647547</c:v>
                </c:pt>
                <c:pt idx="13">
                  <c:v>87.272775448653519</c:v>
                </c:pt>
                <c:pt idx="14">
                  <c:v>88.040119626860985</c:v>
                </c:pt>
                <c:pt idx="15">
                  <c:v>87.288759048328927</c:v>
                </c:pt>
                <c:pt idx="16">
                  <c:v>88.763121554807739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F856-4B37-88E8-61244CC64641}"/>
            </c:ext>
          </c:extLst>
        </c:ser>
        <c:ser>
          <c:idx val="7"/>
          <c:order val="7"/>
          <c:tx>
            <c:strRef>
              <c:f>'Slayt 6'!$AG$21</c:f>
              <c:strCache>
                <c:ptCount val="1"/>
                <c:pt idx="0">
                  <c:v>RGE Fabrikasyon Metal</c:v>
                </c:pt>
              </c:strCache>
            </c:strRef>
          </c:tx>
          <c:spPr>
            <a:ln w="28575" cap="rnd">
              <a:solidFill>
                <a:schemeClr val="accent2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'Slayt 6'!$Y$22:$Y$41</c:f>
              <c:strCache>
                <c:ptCount val="17"/>
                <c:pt idx="0">
                  <c:v>Ç1 22</c:v>
                </c:pt>
                <c:pt idx="1">
                  <c:v>Ç2 22</c:v>
                </c:pt>
                <c:pt idx="2">
                  <c:v>Ç3 22</c:v>
                </c:pt>
                <c:pt idx="3">
                  <c:v>Ç4 22</c:v>
                </c:pt>
                <c:pt idx="4">
                  <c:v>Ç1 23</c:v>
                </c:pt>
                <c:pt idx="5">
                  <c:v>Ç2 23</c:v>
                </c:pt>
                <c:pt idx="6">
                  <c:v>Ç3 23</c:v>
                </c:pt>
                <c:pt idx="7">
                  <c:v>Ç4 23</c:v>
                </c:pt>
                <c:pt idx="8">
                  <c:v>Ç1 24</c:v>
                </c:pt>
                <c:pt idx="9">
                  <c:v>Ç2 24</c:v>
                </c:pt>
                <c:pt idx="10">
                  <c:v>Ç3 24</c:v>
                </c:pt>
                <c:pt idx="11">
                  <c:v>Ç4 24</c:v>
                </c:pt>
                <c:pt idx="12">
                  <c:v>Ç1 25</c:v>
                </c:pt>
                <c:pt idx="13">
                  <c:v>Ç2 25</c:v>
                </c:pt>
                <c:pt idx="14">
                  <c:v>Ç3 25</c:v>
                </c:pt>
                <c:pt idx="15">
                  <c:v>Ç4 25</c:v>
                </c:pt>
                <c:pt idx="16">
                  <c:v>Ç1 26</c:v>
                </c:pt>
              </c:strCache>
            </c:strRef>
          </c:cat>
          <c:val>
            <c:numRef>
              <c:f>'Slayt 6'!$AG$22:$AG$41</c:f>
              <c:numCache>
                <c:formatCode>General</c:formatCode>
                <c:ptCount val="20"/>
                <c:pt idx="0">
                  <c:v>100</c:v>
                </c:pt>
                <c:pt idx="1">
                  <c:v>93.180562849891558</c:v>
                </c:pt>
                <c:pt idx="2">
                  <c:v>95.462570262112635</c:v>
                </c:pt>
                <c:pt idx="3">
                  <c:v>92.947947923119472</c:v>
                </c:pt>
                <c:pt idx="4">
                  <c:v>92.01842362616172</c:v>
                </c:pt>
                <c:pt idx="5">
                  <c:v>94.713503344479193</c:v>
                </c:pt>
                <c:pt idx="6">
                  <c:v>99.603689455746988</c:v>
                </c:pt>
                <c:pt idx="7">
                  <c:v>96.761332869789584</c:v>
                </c:pt>
                <c:pt idx="8">
                  <c:v>91.688702612945292</c:v>
                </c:pt>
                <c:pt idx="9">
                  <c:v>88.143620247634018</c:v>
                </c:pt>
                <c:pt idx="10">
                  <c:v>89.094407260279979</c:v>
                </c:pt>
                <c:pt idx="11">
                  <c:v>84.335638486390735</c:v>
                </c:pt>
                <c:pt idx="12">
                  <c:v>85.919366474196949</c:v>
                </c:pt>
                <c:pt idx="13">
                  <c:v>88.619463787676096</c:v>
                </c:pt>
                <c:pt idx="14">
                  <c:v>90.80098294250422</c:v>
                </c:pt>
                <c:pt idx="15">
                  <c:v>88.777909268055495</c:v>
                </c:pt>
                <c:pt idx="16">
                  <c:v>88.365107057550063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F856-4B37-88E8-61244CC64641}"/>
            </c:ext>
          </c:extLst>
        </c:ser>
        <c:ser>
          <c:idx val="8"/>
          <c:order val="8"/>
          <c:tx>
            <c:strRef>
              <c:f>'Slayt 6'!$AH$21</c:f>
              <c:strCache>
                <c:ptCount val="1"/>
                <c:pt idx="0">
                  <c:v>RGE Elektrikli Teçhizat</c:v>
                </c:pt>
              </c:strCache>
            </c:strRef>
          </c:tx>
          <c:spPr>
            <a:ln w="28575" cap="rnd">
              <a:solidFill>
                <a:schemeClr val="accent3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'Slayt 6'!$Y$22:$Y$41</c:f>
              <c:strCache>
                <c:ptCount val="17"/>
                <c:pt idx="0">
                  <c:v>Ç1 22</c:v>
                </c:pt>
                <c:pt idx="1">
                  <c:v>Ç2 22</c:v>
                </c:pt>
                <c:pt idx="2">
                  <c:v>Ç3 22</c:v>
                </c:pt>
                <c:pt idx="3">
                  <c:v>Ç4 22</c:v>
                </c:pt>
                <c:pt idx="4">
                  <c:v>Ç1 23</c:v>
                </c:pt>
                <c:pt idx="5">
                  <c:v>Ç2 23</c:v>
                </c:pt>
                <c:pt idx="6">
                  <c:v>Ç3 23</c:v>
                </c:pt>
                <c:pt idx="7">
                  <c:v>Ç4 23</c:v>
                </c:pt>
                <c:pt idx="8">
                  <c:v>Ç1 24</c:v>
                </c:pt>
                <c:pt idx="9">
                  <c:v>Ç2 24</c:v>
                </c:pt>
                <c:pt idx="10">
                  <c:v>Ç3 24</c:v>
                </c:pt>
                <c:pt idx="11">
                  <c:v>Ç4 24</c:v>
                </c:pt>
                <c:pt idx="12">
                  <c:v>Ç1 25</c:v>
                </c:pt>
                <c:pt idx="13">
                  <c:v>Ç2 25</c:v>
                </c:pt>
                <c:pt idx="14">
                  <c:v>Ç3 25</c:v>
                </c:pt>
                <c:pt idx="15">
                  <c:v>Ç4 25</c:v>
                </c:pt>
                <c:pt idx="16">
                  <c:v>Ç1 26</c:v>
                </c:pt>
              </c:strCache>
            </c:strRef>
          </c:cat>
          <c:val>
            <c:numRef>
              <c:f>'Slayt 6'!$AH$22:$AH$41</c:f>
              <c:numCache>
                <c:formatCode>General</c:formatCode>
                <c:ptCount val="20"/>
                <c:pt idx="0">
                  <c:v>100</c:v>
                </c:pt>
                <c:pt idx="1">
                  <c:v>93.34286778871251</c:v>
                </c:pt>
                <c:pt idx="2">
                  <c:v>94.754863693792331</c:v>
                </c:pt>
                <c:pt idx="3">
                  <c:v>92.05050496631786</c:v>
                </c:pt>
                <c:pt idx="4">
                  <c:v>90.462119473614692</c:v>
                </c:pt>
                <c:pt idx="5">
                  <c:v>94.347698998824654</c:v>
                </c:pt>
                <c:pt idx="6">
                  <c:v>98.983916894752028</c:v>
                </c:pt>
                <c:pt idx="7">
                  <c:v>95.671707883054196</c:v>
                </c:pt>
                <c:pt idx="8">
                  <c:v>89.624226598047457</c:v>
                </c:pt>
                <c:pt idx="9">
                  <c:v>86.949340520918312</c:v>
                </c:pt>
                <c:pt idx="10">
                  <c:v>87.189597358460205</c:v>
                </c:pt>
                <c:pt idx="11">
                  <c:v>83.179495539370208</c:v>
                </c:pt>
                <c:pt idx="12">
                  <c:v>83.841094278073925</c:v>
                </c:pt>
                <c:pt idx="13">
                  <c:v>86.92014260476148</c:v>
                </c:pt>
                <c:pt idx="14">
                  <c:v>88.831642837684271</c:v>
                </c:pt>
                <c:pt idx="15">
                  <c:v>87.899184522109749</c:v>
                </c:pt>
                <c:pt idx="16">
                  <c:v>85.908076870765456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F856-4B37-88E8-61244CC64641}"/>
            </c:ext>
          </c:extLst>
        </c:ser>
        <c:ser>
          <c:idx val="9"/>
          <c:order val="9"/>
          <c:tx>
            <c:strRef>
              <c:f>'Slayt 6'!$AI$21</c:f>
              <c:strCache>
                <c:ptCount val="1"/>
                <c:pt idx="0">
                  <c:v>RGE Makine Teçhizat</c:v>
                </c:pt>
              </c:strCache>
            </c:strRef>
          </c:tx>
          <c:spPr>
            <a:ln w="28575" cap="rnd">
              <a:solidFill>
                <a:schemeClr val="accent4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'Slayt 6'!$Y$22:$Y$41</c:f>
              <c:strCache>
                <c:ptCount val="17"/>
                <c:pt idx="0">
                  <c:v>Ç1 22</c:v>
                </c:pt>
                <c:pt idx="1">
                  <c:v>Ç2 22</c:v>
                </c:pt>
                <c:pt idx="2">
                  <c:v>Ç3 22</c:v>
                </c:pt>
                <c:pt idx="3">
                  <c:v>Ç4 22</c:v>
                </c:pt>
                <c:pt idx="4">
                  <c:v>Ç1 23</c:v>
                </c:pt>
                <c:pt idx="5">
                  <c:v>Ç2 23</c:v>
                </c:pt>
                <c:pt idx="6">
                  <c:v>Ç3 23</c:v>
                </c:pt>
                <c:pt idx="7">
                  <c:v>Ç4 23</c:v>
                </c:pt>
                <c:pt idx="8">
                  <c:v>Ç1 24</c:v>
                </c:pt>
                <c:pt idx="9">
                  <c:v>Ç2 24</c:v>
                </c:pt>
                <c:pt idx="10">
                  <c:v>Ç3 24</c:v>
                </c:pt>
                <c:pt idx="11">
                  <c:v>Ç4 24</c:v>
                </c:pt>
                <c:pt idx="12">
                  <c:v>Ç1 25</c:v>
                </c:pt>
                <c:pt idx="13">
                  <c:v>Ç2 25</c:v>
                </c:pt>
                <c:pt idx="14">
                  <c:v>Ç3 25</c:v>
                </c:pt>
                <c:pt idx="15">
                  <c:v>Ç4 25</c:v>
                </c:pt>
                <c:pt idx="16">
                  <c:v>Ç1 26</c:v>
                </c:pt>
              </c:strCache>
            </c:strRef>
          </c:cat>
          <c:val>
            <c:numRef>
              <c:f>'Slayt 6'!$AI$22:$AI$41</c:f>
              <c:numCache>
                <c:formatCode>General</c:formatCode>
                <c:ptCount val="20"/>
                <c:pt idx="0">
                  <c:v>100</c:v>
                </c:pt>
                <c:pt idx="1">
                  <c:v>93.246910782477016</c:v>
                </c:pt>
                <c:pt idx="2">
                  <c:v>93.398865849142098</c:v>
                </c:pt>
                <c:pt idx="3">
                  <c:v>90.13031507133978</c:v>
                </c:pt>
                <c:pt idx="4">
                  <c:v>88.540659352932508</c:v>
                </c:pt>
                <c:pt idx="5">
                  <c:v>91.533137457601327</c:v>
                </c:pt>
                <c:pt idx="6">
                  <c:v>95.717262082356001</c:v>
                </c:pt>
                <c:pt idx="7">
                  <c:v>91.826812059925615</c:v>
                </c:pt>
                <c:pt idx="8">
                  <c:v>86.509912372279928</c:v>
                </c:pt>
                <c:pt idx="9">
                  <c:v>82.497567479492091</c:v>
                </c:pt>
                <c:pt idx="10">
                  <c:v>82.659714760620346</c:v>
                </c:pt>
                <c:pt idx="11">
                  <c:v>78.187368796870217</c:v>
                </c:pt>
                <c:pt idx="12">
                  <c:v>78.566458851012825</c:v>
                </c:pt>
                <c:pt idx="13">
                  <c:v>81.133686844885375</c:v>
                </c:pt>
                <c:pt idx="14">
                  <c:v>82.781867337567789</c:v>
                </c:pt>
                <c:pt idx="15">
                  <c:v>80.790697791259674</c:v>
                </c:pt>
                <c:pt idx="16">
                  <c:v>79.546730739394221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F856-4B37-88E8-61244CC64641}"/>
            </c:ext>
          </c:extLst>
        </c:ser>
        <c:ser>
          <c:idx val="10"/>
          <c:order val="10"/>
          <c:tx>
            <c:strRef>
              <c:f>'Slayt 6'!$AJ$21</c:f>
              <c:strCache>
                <c:ptCount val="1"/>
                <c:pt idx="0">
                  <c:v>RGE Motorlu Kara Taşıtları</c:v>
                </c:pt>
              </c:strCache>
            </c:strRef>
          </c:tx>
          <c:spPr>
            <a:ln w="28575" cap="rnd">
              <a:solidFill>
                <a:schemeClr val="accent5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'Slayt 6'!$Y$22:$Y$41</c:f>
              <c:strCache>
                <c:ptCount val="17"/>
                <c:pt idx="0">
                  <c:v>Ç1 22</c:v>
                </c:pt>
                <c:pt idx="1">
                  <c:v>Ç2 22</c:v>
                </c:pt>
                <c:pt idx="2">
                  <c:v>Ç3 22</c:v>
                </c:pt>
                <c:pt idx="3">
                  <c:v>Ç4 22</c:v>
                </c:pt>
                <c:pt idx="4">
                  <c:v>Ç1 23</c:v>
                </c:pt>
                <c:pt idx="5">
                  <c:v>Ç2 23</c:v>
                </c:pt>
                <c:pt idx="6">
                  <c:v>Ç3 23</c:v>
                </c:pt>
                <c:pt idx="7">
                  <c:v>Ç4 23</c:v>
                </c:pt>
                <c:pt idx="8">
                  <c:v>Ç1 24</c:v>
                </c:pt>
                <c:pt idx="9">
                  <c:v>Ç2 24</c:v>
                </c:pt>
                <c:pt idx="10">
                  <c:v>Ç3 24</c:v>
                </c:pt>
                <c:pt idx="11">
                  <c:v>Ç4 24</c:v>
                </c:pt>
                <c:pt idx="12">
                  <c:v>Ç1 25</c:v>
                </c:pt>
                <c:pt idx="13">
                  <c:v>Ç2 25</c:v>
                </c:pt>
                <c:pt idx="14">
                  <c:v>Ç3 25</c:v>
                </c:pt>
                <c:pt idx="15">
                  <c:v>Ç4 25</c:v>
                </c:pt>
                <c:pt idx="16">
                  <c:v>Ç1 26</c:v>
                </c:pt>
              </c:strCache>
            </c:strRef>
          </c:cat>
          <c:val>
            <c:numRef>
              <c:f>'Slayt 6'!$AJ$22:$AJ$41</c:f>
              <c:numCache>
                <c:formatCode>General</c:formatCode>
                <c:ptCount val="20"/>
                <c:pt idx="0">
                  <c:v>100</c:v>
                </c:pt>
                <c:pt idx="1">
                  <c:v>95.210698859608044</c:v>
                </c:pt>
                <c:pt idx="2">
                  <c:v>93.92059862695335</c:v>
                </c:pt>
                <c:pt idx="3">
                  <c:v>90.454168634926688</c:v>
                </c:pt>
                <c:pt idx="4">
                  <c:v>89.021020065738199</c:v>
                </c:pt>
                <c:pt idx="5">
                  <c:v>92.366405397522229</c:v>
                </c:pt>
                <c:pt idx="6">
                  <c:v>96.610446131269072</c:v>
                </c:pt>
                <c:pt idx="7">
                  <c:v>91.945096386556074</c:v>
                </c:pt>
                <c:pt idx="8">
                  <c:v>87.593002099236145</c:v>
                </c:pt>
                <c:pt idx="9">
                  <c:v>84.265981561354494</c:v>
                </c:pt>
                <c:pt idx="10">
                  <c:v>84.369199038605942</c:v>
                </c:pt>
                <c:pt idx="11">
                  <c:v>79.72480204110191</c:v>
                </c:pt>
                <c:pt idx="12">
                  <c:v>79.792120265281099</c:v>
                </c:pt>
                <c:pt idx="13">
                  <c:v>83.671820326900331</c:v>
                </c:pt>
                <c:pt idx="14">
                  <c:v>86.439015508378631</c:v>
                </c:pt>
                <c:pt idx="15">
                  <c:v>84.53655214256996</c:v>
                </c:pt>
                <c:pt idx="16">
                  <c:v>82.631000137249103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A-F856-4B37-88E8-61244CC6464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164683328"/>
        <c:axId val="1163932800"/>
      </c:lineChart>
      <c:catAx>
        <c:axId val="11646833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0F9F"/>
                </a:solidFill>
                <a:latin typeface="Aptos" panose="020B0004020202020204" pitchFamily="34" charset="0"/>
                <a:ea typeface="+mn-ea"/>
                <a:cs typeface="+mn-cs"/>
              </a:defRPr>
            </a:pPr>
            <a:endParaRPr lang="en-TR"/>
          </a:p>
        </c:txPr>
        <c:crossAx val="1163932800"/>
        <c:crosses val="autoZero"/>
        <c:auto val="1"/>
        <c:lblAlgn val="ctr"/>
        <c:lblOffset val="100"/>
        <c:tickLblSkip val="2"/>
        <c:noMultiLvlLbl val="0"/>
      </c:catAx>
      <c:valAx>
        <c:axId val="1163932800"/>
        <c:scaling>
          <c:orientation val="minMax"/>
          <c:max val="105"/>
          <c:min val="6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0F9F"/>
                </a:solidFill>
                <a:latin typeface="Aptos" panose="020B0004020202020204" pitchFamily="34" charset="0"/>
                <a:ea typeface="+mn-ea"/>
                <a:cs typeface="+mn-cs"/>
              </a:defRPr>
            </a:pPr>
            <a:endParaRPr lang="en-TR"/>
          </a:p>
        </c:txPr>
        <c:crossAx val="11646833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86964391515473327"/>
          <c:w val="1"/>
          <c:h val="0.1233412491120985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rgbClr val="000F9F"/>
              </a:solidFill>
              <a:latin typeface="Aptos" panose="020B0004020202020204" pitchFamily="34" charset="0"/>
              <a:ea typeface="+mn-ea"/>
              <a:cs typeface="+mn-cs"/>
            </a:defRPr>
          </a:pPr>
          <a:endParaRPr lang="en-TR"/>
        </a:p>
      </c:txPr>
    </c:legend>
    <c:plotVisOnly val="1"/>
    <c:dispBlanksAs val="gap"/>
    <c:showDLblsOverMax val="0"/>
    <c:extLst/>
  </c:chart>
  <c:spPr>
    <a:noFill/>
    <a:ln w="9525" cap="flat" cmpd="sng" algn="ctr">
      <a:noFill/>
      <a:round/>
    </a:ln>
    <a:effectLst/>
  </c:spPr>
  <c:txPr>
    <a:bodyPr/>
    <a:lstStyle/>
    <a:p>
      <a:pPr>
        <a:defRPr sz="1000">
          <a:latin typeface="Aptos" panose="020B0004020202020204" pitchFamily="34" charset="0"/>
        </a:defRPr>
      </a:pPr>
      <a:endParaRPr lang="en-TR"/>
    </a:p>
  </c:txPr>
  <c:externalData r:id="rId4">
    <c:autoUpdate val="0"/>
  </c:externalData>
  <c:userShapes r:id="rId5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>
                <a:solidFill>
                  <a:srgbClr val="000F9F"/>
                </a:solidFill>
                <a:latin typeface="Aptos" panose="020B0004020202020204" pitchFamily="34" charset="0"/>
              </a:defRPr>
            </a:pPr>
            <a:r>
              <a:rPr lang="tr-TR" sz="1200" b="0">
                <a:solidFill>
                  <a:srgbClr val="000F9F"/>
                </a:solidFill>
                <a:latin typeface="Aptos" panose="020B0004020202020204" pitchFamily="34" charset="0"/>
              </a:rPr>
              <a:t>Gıda-Maliyet</a:t>
            </a:r>
          </a:p>
        </c:rich>
      </c:tx>
      <c:layout>
        <c:manualLayout>
          <c:xMode val="edge"/>
          <c:yMode val="edge"/>
          <c:x val="0.31123966614918358"/>
          <c:y val="2.5467391669183986E-4"/>
        </c:manualLayout>
      </c:layout>
      <c:overlay val="1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'Slayt 7'!$AN$80</c:f>
              <c:strCache>
                <c:ptCount val="1"/>
                <c:pt idx="0">
                  <c:v>Türkiye</c:v>
                </c:pt>
              </c:strCache>
            </c:strRef>
          </c:tx>
          <c:spPr>
            <a:ln w="28575" cap="rnd">
              <a:solidFill>
                <a:srgbClr val="C00000"/>
              </a:solidFill>
              <a:round/>
            </a:ln>
            <a:effectLst/>
          </c:spPr>
          <c:marker>
            <c:symbol val="none"/>
          </c:marker>
          <c:cat>
            <c:strRef>
              <c:f>'Slayt 7'!$AM$81:$AM$125</c:f>
              <c:strCache>
                <c:ptCount val="45"/>
                <c:pt idx="0">
                  <c:v>Ç1 15</c:v>
                </c:pt>
                <c:pt idx="1">
                  <c:v>Ç2 15</c:v>
                </c:pt>
                <c:pt idx="2">
                  <c:v>Ç3 15</c:v>
                </c:pt>
                <c:pt idx="3">
                  <c:v>Ç4 15</c:v>
                </c:pt>
                <c:pt idx="4">
                  <c:v>Ç1 16</c:v>
                </c:pt>
                <c:pt idx="5">
                  <c:v>Ç2 16</c:v>
                </c:pt>
                <c:pt idx="6">
                  <c:v>Ç3 16</c:v>
                </c:pt>
                <c:pt idx="7">
                  <c:v>Ç4 16</c:v>
                </c:pt>
                <c:pt idx="8">
                  <c:v>Ç1 17</c:v>
                </c:pt>
                <c:pt idx="9">
                  <c:v>Ç2 17</c:v>
                </c:pt>
                <c:pt idx="10">
                  <c:v>Ç3 17</c:v>
                </c:pt>
                <c:pt idx="11">
                  <c:v>Ç4 17</c:v>
                </c:pt>
                <c:pt idx="12">
                  <c:v>Ç1 18</c:v>
                </c:pt>
                <c:pt idx="13">
                  <c:v>Ç2 18</c:v>
                </c:pt>
                <c:pt idx="14">
                  <c:v>Ç3 18</c:v>
                </c:pt>
                <c:pt idx="15">
                  <c:v>Ç4 18</c:v>
                </c:pt>
                <c:pt idx="16">
                  <c:v>Ç1 19</c:v>
                </c:pt>
                <c:pt idx="17">
                  <c:v>Ç2 19</c:v>
                </c:pt>
                <c:pt idx="18">
                  <c:v>Ç3 19</c:v>
                </c:pt>
                <c:pt idx="19">
                  <c:v>Ç4 19</c:v>
                </c:pt>
                <c:pt idx="20">
                  <c:v>Ç1 20</c:v>
                </c:pt>
                <c:pt idx="21">
                  <c:v>Ç2 20</c:v>
                </c:pt>
                <c:pt idx="22">
                  <c:v>Ç3 20</c:v>
                </c:pt>
                <c:pt idx="23">
                  <c:v>Ç4 20</c:v>
                </c:pt>
                <c:pt idx="24">
                  <c:v>Ç1 21</c:v>
                </c:pt>
                <c:pt idx="25">
                  <c:v>Ç2 21</c:v>
                </c:pt>
                <c:pt idx="26">
                  <c:v>Ç3 21</c:v>
                </c:pt>
                <c:pt idx="27">
                  <c:v>Ç4 21</c:v>
                </c:pt>
                <c:pt idx="28">
                  <c:v>Ç1 22</c:v>
                </c:pt>
                <c:pt idx="29">
                  <c:v>Ç2 22</c:v>
                </c:pt>
                <c:pt idx="30">
                  <c:v>Ç3 22</c:v>
                </c:pt>
                <c:pt idx="31">
                  <c:v>Ç4 22</c:v>
                </c:pt>
                <c:pt idx="32">
                  <c:v>Ç1 23</c:v>
                </c:pt>
                <c:pt idx="33">
                  <c:v>Ç2 23</c:v>
                </c:pt>
                <c:pt idx="34">
                  <c:v>Ç3 23</c:v>
                </c:pt>
                <c:pt idx="35">
                  <c:v>Ç4 23</c:v>
                </c:pt>
                <c:pt idx="36">
                  <c:v>Ç1 24</c:v>
                </c:pt>
                <c:pt idx="37">
                  <c:v>Ç2 24</c:v>
                </c:pt>
                <c:pt idx="38">
                  <c:v>Ç3 24</c:v>
                </c:pt>
                <c:pt idx="39">
                  <c:v>Ç4 24</c:v>
                </c:pt>
                <c:pt idx="40">
                  <c:v>Ç1 25</c:v>
                </c:pt>
                <c:pt idx="41">
                  <c:v>Ç2 25</c:v>
                </c:pt>
                <c:pt idx="42">
                  <c:v>Ç3 25</c:v>
                </c:pt>
                <c:pt idx="43">
                  <c:v>Ç4 25</c:v>
                </c:pt>
                <c:pt idx="44">
                  <c:v>Ç1 26</c:v>
                </c:pt>
              </c:strCache>
            </c:strRef>
          </c:cat>
          <c:val>
            <c:numRef>
              <c:f>'Slayt 7'!$AN$81:$AN$125</c:f>
              <c:numCache>
                <c:formatCode>0.00</c:formatCode>
                <c:ptCount val="45"/>
                <c:pt idx="0">
                  <c:v>124.39</c:v>
                </c:pt>
                <c:pt idx="1">
                  <c:v>116.75</c:v>
                </c:pt>
                <c:pt idx="2">
                  <c:v>108.34</c:v>
                </c:pt>
                <c:pt idx="3">
                  <c:v>109.04</c:v>
                </c:pt>
                <c:pt idx="4">
                  <c:v>110.98</c:v>
                </c:pt>
                <c:pt idx="5">
                  <c:v>111.37</c:v>
                </c:pt>
                <c:pt idx="6">
                  <c:v>110.98</c:v>
                </c:pt>
                <c:pt idx="7">
                  <c:v>100.83</c:v>
                </c:pt>
                <c:pt idx="8">
                  <c:v>97.03</c:v>
                </c:pt>
                <c:pt idx="9">
                  <c:v>101.41</c:v>
                </c:pt>
                <c:pt idx="10">
                  <c:v>102.85</c:v>
                </c:pt>
                <c:pt idx="11">
                  <c:v>98.7</c:v>
                </c:pt>
                <c:pt idx="12">
                  <c:v>102.83</c:v>
                </c:pt>
                <c:pt idx="13">
                  <c:v>92.07</c:v>
                </c:pt>
                <c:pt idx="14">
                  <c:v>76.62</c:v>
                </c:pt>
                <c:pt idx="15">
                  <c:v>84.45</c:v>
                </c:pt>
                <c:pt idx="16">
                  <c:v>93.28</c:v>
                </c:pt>
                <c:pt idx="17">
                  <c:v>88.93</c:v>
                </c:pt>
                <c:pt idx="18">
                  <c:v>90.98</c:v>
                </c:pt>
                <c:pt idx="19">
                  <c:v>91.06</c:v>
                </c:pt>
                <c:pt idx="20">
                  <c:v>90.9</c:v>
                </c:pt>
                <c:pt idx="21">
                  <c:v>82.74</c:v>
                </c:pt>
                <c:pt idx="22">
                  <c:v>79.19</c:v>
                </c:pt>
                <c:pt idx="23">
                  <c:v>79.959999999999994</c:v>
                </c:pt>
                <c:pt idx="24">
                  <c:v>92.47</c:v>
                </c:pt>
                <c:pt idx="25">
                  <c:v>87.98</c:v>
                </c:pt>
                <c:pt idx="26">
                  <c:v>92.21</c:v>
                </c:pt>
                <c:pt idx="27">
                  <c:v>81.900000000000006</c:v>
                </c:pt>
                <c:pt idx="28">
                  <c:v>89.72</c:v>
                </c:pt>
                <c:pt idx="29">
                  <c:v>102.76</c:v>
                </c:pt>
                <c:pt idx="30">
                  <c:v>100.53</c:v>
                </c:pt>
                <c:pt idx="31">
                  <c:v>108.92</c:v>
                </c:pt>
                <c:pt idx="32">
                  <c:v>122.16</c:v>
                </c:pt>
                <c:pt idx="33">
                  <c:v>119.18</c:v>
                </c:pt>
                <c:pt idx="34">
                  <c:v>109.65</c:v>
                </c:pt>
                <c:pt idx="35">
                  <c:v>114.19</c:v>
                </c:pt>
                <c:pt idx="36">
                  <c:v>121.98</c:v>
                </c:pt>
                <c:pt idx="37">
                  <c:v>130.12</c:v>
                </c:pt>
                <c:pt idx="38">
                  <c:v>129.43</c:v>
                </c:pt>
                <c:pt idx="39">
                  <c:v>137.82</c:v>
                </c:pt>
                <c:pt idx="40">
                  <c:v>141.58000000000001</c:v>
                </c:pt>
                <c:pt idx="41">
                  <c:v>145.31494884083725</c:v>
                </c:pt>
                <c:pt idx="42">
                  <c:v>147.05192497124779</c:v>
                </c:pt>
                <c:pt idx="43">
                  <c:v>151.12664920667001</c:v>
                </c:pt>
                <c:pt idx="44">
                  <c:v>159.49106237869279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792-4958-964D-A603DC56C6D0}"/>
            </c:ext>
          </c:extLst>
        </c:ser>
        <c:ser>
          <c:idx val="1"/>
          <c:order val="1"/>
          <c:tx>
            <c:strRef>
              <c:f>'Slayt 7'!$AO$80</c:f>
              <c:strCache>
                <c:ptCount val="1"/>
                <c:pt idx="0">
                  <c:v>Rakipler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'Slayt 7'!$AM$81:$AM$125</c:f>
              <c:strCache>
                <c:ptCount val="45"/>
                <c:pt idx="0">
                  <c:v>Ç1 15</c:v>
                </c:pt>
                <c:pt idx="1">
                  <c:v>Ç2 15</c:v>
                </c:pt>
                <c:pt idx="2">
                  <c:v>Ç3 15</c:v>
                </c:pt>
                <c:pt idx="3">
                  <c:v>Ç4 15</c:v>
                </c:pt>
                <c:pt idx="4">
                  <c:v>Ç1 16</c:v>
                </c:pt>
                <c:pt idx="5">
                  <c:v>Ç2 16</c:v>
                </c:pt>
                <c:pt idx="6">
                  <c:v>Ç3 16</c:v>
                </c:pt>
                <c:pt idx="7">
                  <c:v>Ç4 16</c:v>
                </c:pt>
                <c:pt idx="8">
                  <c:v>Ç1 17</c:v>
                </c:pt>
                <c:pt idx="9">
                  <c:v>Ç2 17</c:v>
                </c:pt>
                <c:pt idx="10">
                  <c:v>Ç3 17</c:v>
                </c:pt>
                <c:pt idx="11">
                  <c:v>Ç4 17</c:v>
                </c:pt>
                <c:pt idx="12">
                  <c:v>Ç1 18</c:v>
                </c:pt>
                <c:pt idx="13">
                  <c:v>Ç2 18</c:v>
                </c:pt>
                <c:pt idx="14">
                  <c:v>Ç3 18</c:v>
                </c:pt>
                <c:pt idx="15">
                  <c:v>Ç4 18</c:v>
                </c:pt>
                <c:pt idx="16">
                  <c:v>Ç1 19</c:v>
                </c:pt>
                <c:pt idx="17">
                  <c:v>Ç2 19</c:v>
                </c:pt>
                <c:pt idx="18">
                  <c:v>Ç3 19</c:v>
                </c:pt>
                <c:pt idx="19">
                  <c:v>Ç4 19</c:v>
                </c:pt>
                <c:pt idx="20">
                  <c:v>Ç1 20</c:v>
                </c:pt>
                <c:pt idx="21">
                  <c:v>Ç2 20</c:v>
                </c:pt>
                <c:pt idx="22">
                  <c:v>Ç3 20</c:v>
                </c:pt>
                <c:pt idx="23">
                  <c:v>Ç4 20</c:v>
                </c:pt>
                <c:pt idx="24">
                  <c:v>Ç1 21</c:v>
                </c:pt>
                <c:pt idx="25">
                  <c:v>Ç2 21</c:v>
                </c:pt>
                <c:pt idx="26">
                  <c:v>Ç3 21</c:v>
                </c:pt>
                <c:pt idx="27">
                  <c:v>Ç4 21</c:v>
                </c:pt>
                <c:pt idx="28">
                  <c:v>Ç1 22</c:v>
                </c:pt>
                <c:pt idx="29">
                  <c:v>Ç2 22</c:v>
                </c:pt>
                <c:pt idx="30">
                  <c:v>Ç3 22</c:v>
                </c:pt>
                <c:pt idx="31">
                  <c:v>Ç4 22</c:v>
                </c:pt>
                <c:pt idx="32">
                  <c:v>Ç1 23</c:v>
                </c:pt>
                <c:pt idx="33">
                  <c:v>Ç2 23</c:v>
                </c:pt>
                <c:pt idx="34">
                  <c:v>Ç3 23</c:v>
                </c:pt>
                <c:pt idx="35">
                  <c:v>Ç4 23</c:v>
                </c:pt>
                <c:pt idx="36">
                  <c:v>Ç1 24</c:v>
                </c:pt>
                <c:pt idx="37">
                  <c:v>Ç2 24</c:v>
                </c:pt>
                <c:pt idx="38">
                  <c:v>Ç3 24</c:v>
                </c:pt>
                <c:pt idx="39">
                  <c:v>Ç4 24</c:v>
                </c:pt>
                <c:pt idx="40">
                  <c:v>Ç1 25</c:v>
                </c:pt>
                <c:pt idx="41">
                  <c:v>Ç2 25</c:v>
                </c:pt>
                <c:pt idx="42">
                  <c:v>Ç3 25</c:v>
                </c:pt>
                <c:pt idx="43">
                  <c:v>Ç4 25</c:v>
                </c:pt>
                <c:pt idx="44">
                  <c:v>Ç1 26</c:v>
                </c:pt>
              </c:strCache>
            </c:strRef>
          </c:cat>
          <c:val>
            <c:numRef>
              <c:f>'Slayt 7'!$AO$81:$AO$125</c:f>
              <c:numCache>
                <c:formatCode>0.00</c:formatCode>
                <c:ptCount val="45"/>
                <c:pt idx="0">
                  <c:v>98.88</c:v>
                </c:pt>
                <c:pt idx="1">
                  <c:v>97.54</c:v>
                </c:pt>
                <c:pt idx="2">
                  <c:v>96.53</c:v>
                </c:pt>
                <c:pt idx="3">
                  <c:v>94.95</c:v>
                </c:pt>
                <c:pt idx="4">
                  <c:v>92.72</c:v>
                </c:pt>
                <c:pt idx="5">
                  <c:v>96.55</c:v>
                </c:pt>
                <c:pt idx="6">
                  <c:v>97.84</c:v>
                </c:pt>
                <c:pt idx="7">
                  <c:v>95.82</c:v>
                </c:pt>
                <c:pt idx="8">
                  <c:v>95.93</c:v>
                </c:pt>
                <c:pt idx="9">
                  <c:v>98.52</c:v>
                </c:pt>
                <c:pt idx="10">
                  <c:v>102.88</c:v>
                </c:pt>
                <c:pt idx="11">
                  <c:v>102.72</c:v>
                </c:pt>
                <c:pt idx="12">
                  <c:v>105.08</c:v>
                </c:pt>
                <c:pt idx="13">
                  <c:v>102.41</c:v>
                </c:pt>
                <c:pt idx="14">
                  <c:v>99.34</c:v>
                </c:pt>
                <c:pt idx="15">
                  <c:v>98.18</c:v>
                </c:pt>
                <c:pt idx="16">
                  <c:v>99.24</c:v>
                </c:pt>
                <c:pt idx="17">
                  <c:v>99.76</c:v>
                </c:pt>
                <c:pt idx="18">
                  <c:v>99.75</c:v>
                </c:pt>
                <c:pt idx="19">
                  <c:v>100.71</c:v>
                </c:pt>
                <c:pt idx="20">
                  <c:v>99.4</c:v>
                </c:pt>
                <c:pt idx="21">
                  <c:v>94.51</c:v>
                </c:pt>
                <c:pt idx="22">
                  <c:v>98.89</c:v>
                </c:pt>
                <c:pt idx="23">
                  <c:v>102.65</c:v>
                </c:pt>
                <c:pt idx="24">
                  <c:v>106.42</c:v>
                </c:pt>
                <c:pt idx="25">
                  <c:v>110.04</c:v>
                </c:pt>
                <c:pt idx="26">
                  <c:v>110.74</c:v>
                </c:pt>
                <c:pt idx="27">
                  <c:v>112.4</c:v>
                </c:pt>
                <c:pt idx="28">
                  <c:v>116.27</c:v>
                </c:pt>
                <c:pt idx="29">
                  <c:v>118.84</c:v>
                </c:pt>
                <c:pt idx="30">
                  <c:v>115.45</c:v>
                </c:pt>
                <c:pt idx="31">
                  <c:v>117.3</c:v>
                </c:pt>
                <c:pt idx="32">
                  <c:v>122.03</c:v>
                </c:pt>
                <c:pt idx="33">
                  <c:v>121.63</c:v>
                </c:pt>
                <c:pt idx="34">
                  <c:v>121.11</c:v>
                </c:pt>
                <c:pt idx="35">
                  <c:v>121.36</c:v>
                </c:pt>
                <c:pt idx="36">
                  <c:v>121.47</c:v>
                </c:pt>
                <c:pt idx="37">
                  <c:v>121.12</c:v>
                </c:pt>
                <c:pt idx="38">
                  <c:v>122.53</c:v>
                </c:pt>
                <c:pt idx="39">
                  <c:v>122.2</c:v>
                </c:pt>
                <c:pt idx="40">
                  <c:v>121.52</c:v>
                </c:pt>
                <c:pt idx="41">
                  <c:v>126.18028884241747</c:v>
                </c:pt>
                <c:pt idx="42">
                  <c:v>127.32759512074031</c:v>
                </c:pt>
                <c:pt idx="43">
                  <c:v>128.11622737642034</c:v>
                </c:pt>
                <c:pt idx="44">
                  <c:v>129.51598970773645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792-4958-964D-A603DC56C6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34879616"/>
        <c:axId val="334585520"/>
      </c:lineChart>
      <c:catAx>
        <c:axId val="3348796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000F9F"/>
                </a:solidFill>
                <a:latin typeface="Aptos" panose="020B0004020202020204" pitchFamily="34" charset="0"/>
                <a:ea typeface="+mn-ea"/>
                <a:cs typeface="+mn-cs"/>
              </a:defRPr>
            </a:pPr>
            <a:endParaRPr lang="en-TR"/>
          </a:p>
        </c:txPr>
        <c:crossAx val="334585520"/>
        <c:crosses val="autoZero"/>
        <c:auto val="1"/>
        <c:lblAlgn val="ctr"/>
        <c:lblOffset val="100"/>
        <c:noMultiLvlLbl val="0"/>
      </c:catAx>
      <c:valAx>
        <c:axId val="334585520"/>
        <c:scaling>
          <c:orientation val="minMax"/>
          <c:min val="6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000F9F"/>
                </a:solidFill>
                <a:latin typeface="Aptos" panose="020B0004020202020204" pitchFamily="34" charset="0"/>
                <a:ea typeface="+mn-ea"/>
                <a:cs typeface="+mn-cs"/>
              </a:defRPr>
            </a:pPr>
            <a:endParaRPr lang="en-TR"/>
          </a:p>
        </c:txPr>
        <c:crossAx val="334879616"/>
        <c:crosses val="autoZero"/>
        <c:crossBetween val="between"/>
      </c:valAx>
      <c:spPr>
        <a:solidFill>
          <a:srgbClr val="E1E7E8"/>
        </a:solidFill>
      </c:spPr>
    </c:plotArea>
    <c:legend>
      <c:legendPos val="t"/>
      <c:layout>
        <c:manualLayout>
          <c:xMode val="edge"/>
          <c:yMode val="edge"/>
          <c:x val="0.27955592694085019"/>
          <c:y val="8.1199442822139423E-2"/>
          <c:w val="0.69851499188665223"/>
          <c:h val="0.1554788021084318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rgbClr val="000F9F"/>
              </a:solidFill>
              <a:latin typeface="Aptos" panose="020B0004020202020204" pitchFamily="34" charset="0"/>
              <a:ea typeface="+mn-ea"/>
              <a:cs typeface="+mn-cs"/>
            </a:defRPr>
          </a:pPr>
          <a:endParaRPr lang="en-TR"/>
        </a:p>
      </c:txPr>
    </c:legend>
    <c:plotVisOnly val="1"/>
    <c:dispBlanksAs val="gap"/>
    <c:showDLblsOverMax val="0"/>
    <c:extLst/>
  </c:chart>
  <c:spPr>
    <a:solidFill>
      <a:srgbClr val="E1E7E8"/>
    </a:solidFill>
  </c:spPr>
  <c:txPr>
    <a:bodyPr/>
    <a:lstStyle/>
    <a:p>
      <a:pPr>
        <a:defRPr>
          <a:solidFill>
            <a:schemeClr val="tx1"/>
          </a:solidFill>
        </a:defRPr>
      </a:pPr>
      <a:endParaRPr lang="en-TR"/>
    </a:p>
  </c:txPr>
  <c:externalData r:id="rId2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200" b="0">
                <a:solidFill>
                  <a:srgbClr val="000F9F"/>
                </a:solidFill>
                <a:latin typeface="Aptos" panose="020B0004020202020204" pitchFamily="34" charset="0"/>
              </a:defRPr>
            </a:pPr>
            <a:r>
              <a:rPr lang="tr-TR" sz="1200" b="0">
                <a:solidFill>
                  <a:srgbClr val="000F9F"/>
                </a:solidFill>
                <a:latin typeface="Aptos" panose="020B0004020202020204" pitchFamily="34" charset="0"/>
              </a:rPr>
              <a:t>Tekstil,</a:t>
            </a:r>
            <a:r>
              <a:rPr lang="tr-TR" sz="1200" b="0" baseline="0">
                <a:solidFill>
                  <a:srgbClr val="000F9F"/>
                </a:solidFill>
                <a:latin typeface="Aptos" panose="020B0004020202020204" pitchFamily="34" charset="0"/>
              </a:rPr>
              <a:t> Giyim, Deri-Maliyet</a:t>
            </a:r>
            <a:endParaRPr lang="tr-TR" sz="1200" b="0">
              <a:solidFill>
                <a:srgbClr val="000F9F"/>
              </a:solidFill>
              <a:latin typeface="Aptos" panose="020B0004020202020204" pitchFamily="34" charset="0"/>
            </a:endParaRPr>
          </a:p>
        </c:rich>
      </c:tx>
      <c:layout>
        <c:manualLayout>
          <c:xMode val="edge"/>
          <c:yMode val="edge"/>
          <c:x val="0.13198160471392595"/>
          <c:y val="0"/>
        </c:manualLayout>
      </c:layout>
      <c:overlay val="1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'Slayt 7'!$BA$80</c:f>
              <c:strCache>
                <c:ptCount val="1"/>
                <c:pt idx="0">
                  <c:v>Türkiye</c:v>
                </c:pt>
              </c:strCache>
            </c:strRef>
          </c:tx>
          <c:spPr>
            <a:ln w="28575" cap="rnd">
              <a:solidFill>
                <a:srgbClr val="C00000"/>
              </a:solidFill>
              <a:round/>
            </a:ln>
            <a:effectLst/>
          </c:spPr>
          <c:marker>
            <c:symbol val="none"/>
          </c:marker>
          <c:cat>
            <c:strRef>
              <c:f>'Slayt 7'!$AZ$81:$AZ$125</c:f>
              <c:strCache>
                <c:ptCount val="45"/>
                <c:pt idx="0">
                  <c:v>Ç1 15</c:v>
                </c:pt>
                <c:pt idx="1">
                  <c:v>Ç2 15</c:v>
                </c:pt>
                <c:pt idx="2">
                  <c:v>Ç3 15</c:v>
                </c:pt>
                <c:pt idx="3">
                  <c:v>Ç4 15</c:v>
                </c:pt>
                <c:pt idx="4">
                  <c:v>Ç1 16</c:v>
                </c:pt>
                <c:pt idx="5">
                  <c:v>Ç2 16</c:v>
                </c:pt>
                <c:pt idx="6">
                  <c:v>Ç3 16</c:v>
                </c:pt>
                <c:pt idx="7">
                  <c:v>Ç4 16</c:v>
                </c:pt>
                <c:pt idx="8">
                  <c:v>Ç1 17</c:v>
                </c:pt>
                <c:pt idx="9">
                  <c:v>Ç2 17</c:v>
                </c:pt>
                <c:pt idx="10">
                  <c:v>Ç3 17</c:v>
                </c:pt>
                <c:pt idx="11">
                  <c:v>Ç4 17</c:v>
                </c:pt>
                <c:pt idx="12">
                  <c:v>Ç1 18</c:v>
                </c:pt>
                <c:pt idx="13">
                  <c:v>Ç2 18</c:v>
                </c:pt>
                <c:pt idx="14">
                  <c:v>Ç3 18</c:v>
                </c:pt>
                <c:pt idx="15">
                  <c:v>Ç4 18</c:v>
                </c:pt>
                <c:pt idx="16">
                  <c:v>Ç1 19</c:v>
                </c:pt>
                <c:pt idx="17">
                  <c:v>Ç2 19</c:v>
                </c:pt>
                <c:pt idx="18">
                  <c:v>Ç3 19</c:v>
                </c:pt>
                <c:pt idx="19">
                  <c:v>Ç4 19</c:v>
                </c:pt>
                <c:pt idx="20">
                  <c:v>Ç1 20</c:v>
                </c:pt>
                <c:pt idx="21">
                  <c:v>Ç2 20</c:v>
                </c:pt>
                <c:pt idx="22">
                  <c:v>Ç3 20</c:v>
                </c:pt>
                <c:pt idx="23">
                  <c:v>Ç4 20</c:v>
                </c:pt>
                <c:pt idx="24">
                  <c:v>Ç1 21</c:v>
                </c:pt>
                <c:pt idx="25">
                  <c:v>Ç2 21</c:v>
                </c:pt>
                <c:pt idx="26">
                  <c:v>Ç3 21</c:v>
                </c:pt>
                <c:pt idx="27">
                  <c:v>Ç4 21</c:v>
                </c:pt>
                <c:pt idx="28">
                  <c:v>Ç1 22</c:v>
                </c:pt>
                <c:pt idx="29">
                  <c:v>Ç2 22</c:v>
                </c:pt>
                <c:pt idx="30">
                  <c:v>Ç3 22</c:v>
                </c:pt>
                <c:pt idx="31">
                  <c:v>Ç4 22</c:v>
                </c:pt>
                <c:pt idx="32">
                  <c:v>Ç1 23</c:v>
                </c:pt>
                <c:pt idx="33">
                  <c:v>Ç2 23</c:v>
                </c:pt>
                <c:pt idx="34">
                  <c:v>Ç3 23</c:v>
                </c:pt>
                <c:pt idx="35">
                  <c:v>Ç4 23</c:v>
                </c:pt>
                <c:pt idx="36">
                  <c:v>Ç1 24</c:v>
                </c:pt>
                <c:pt idx="37">
                  <c:v>Ç2 24</c:v>
                </c:pt>
                <c:pt idx="38">
                  <c:v>Ç3 24</c:v>
                </c:pt>
                <c:pt idx="39">
                  <c:v>Ç4 24</c:v>
                </c:pt>
                <c:pt idx="40">
                  <c:v>Ç1 25</c:v>
                </c:pt>
                <c:pt idx="41">
                  <c:v>Ç2 25</c:v>
                </c:pt>
                <c:pt idx="42">
                  <c:v>Ç3 25</c:v>
                </c:pt>
                <c:pt idx="43">
                  <c:v>Ç4 25</c:v>
                </c:pt>
                <c:pt idx="44">
                  <c:v>Ç1 26</c:v>
                </c:pt>
              </c:strCache>
            </c:strRef>
          </c:cat>
          <c:val>
            <c:numRef>
              <c:f>'Slayt 7'!$BA$81:$BA$125</c:f>
              <c:numCache>
                <c:formatCode>0.00</c:formatCode>
                <c:ptCount val="45"/>
                <c:pt idx="0">
                  <c:v>109.23</c:v>
                </c:pt>
                <c:pt idx="1">
                  <c:v>104.76</c:v>
                </c:pt>
                <c:pt idx="2">
                  <c:v>101.39</c:v>
                </c:pt>
                <c:pt idx="3">
                  <c:v>101.8</c:v>
                </c:pt>
                <c:pt idx="4">
                  <c:v>103.64</c:v>
                </c:pt>
                <c:pt idx="5">
                  <c:v>105.94</c:v>
                </c:pt>
                <c:pt idx="6">
                  <c:v>105.76</c:v>
                </c:pt>
                <c:pt idx="7">
                  <c:v>98.43</c:v>
                </c:pt>
                <c:pt idx="8">
                  <c:v>94.76</c:v>
                </c:pt>
                <c:pt idx="9">
                  <c:v>100.93</c:v>
                </c:pt>
                <c:pt idx="10">
                  <c:v>104.14</c:v>
                </c:pt>
                <c:pt idx="11">
                  <c:v>100.18</c:v>
                </c:pt>
                <c:pt idx="12">
                  <c:v>104.15</c:v>
                </c:pt>
                <c:pt idx="13">
                  <c:v>96.72</c:v>
                </c:pt>
                <c:pt idx="14">
                  <c:v>85.36</c:v>
                </c:pt>
                <c:pt idx="15">
                  <c:v>93.36</c:v>
                </c:pt>
                <c:pt idx="16">
                  <c:v>97.29</c:v>
                </c:pt>
                <c:pt idx="17">
                  <c:v>93.98</c:v>
                </c:pt>
                <c:pt idx="18">
                  <c:v>96.81</c:v>
                </c:pt>
                <c:pt idx="19">
                  <c:v>95.28</c:v>
                </c:pt>
                <c:pt idx="20">
                  <c:v>93.12</c:v>
                </c:pt>
                <c:pt idx="21">
                  <c:v>79.819999999999993</c:v>
                </c:pt>
                <c:pt idx="22">
                  <c:v>82.53</c:v>
                </c:pt>
                <c:pt idx="23">
                  <c:v>81.739999999999995</c:v>
                </c:pt>
                <c:pt idx="24">
                  <c:v>92.8</c:v>
                </c:pt>
                <c:pt idx="25">
                  <c:v>92.54</c:v>
                </c:pt>
                <c:pt idx="26">
                  <c:v>97.44</c:v>
                </c:pt>
                <c:pt idx="27">
                  <c:v>91.4</c:v>
                </c:pt>
                <c:pt idx="28">
                  <c:v>98.43</c:v>
                </c:pt>
                <c:pt idx="29">
                  <c:v>104.14</c:v>
                </c:pt>
                <c:pt idx="30">
                  <c:v>106.11</c:v>
                </c:pt>
                <c:pt idx="31">
                  <c:v>111.82</c:v>
                </c:pt>
                <c:pt idx="32">
                  <c:v>117.39</c:v>
                </c:pt>
                <c:pt idx="33">
                  <c:v>112.2</c:v>
                </c:pt>
                <c:pt idx="34">
                  <c:v>107.1</c:v>
                </c:pt>
                <c:pt idx="35">
                  <c:v>109.55</c:v>
                </c:pt>
                <c:pt idx="36">
                  <c:v>114.69</c:v>
                </c:pt>
                <c:pt idx="37">
                  <c:v>120.51</c:v>
                </c:pt>
                <c:pt idx="38">
                  <c:v>121.11</c:v>
                </c:pt>
                <c:pt idx="39">
                  <c:v>123.97</c:v>
                </c:pt>
                <c:pt idx="40">
                  <c:v>124.83</c:v>
                </c:pt>
                <c:pt idx="41">
                  <c:v>126.33485471978973</c:v>
                </c:pt>
                <c:pt idx="42">
                  <c:v>126.1882405004816</c:v>
                </c:pt>
                <c:pt idx="43">
                  <c:v>127.27919500672594</c:v>
                </c:pt>
                <c:pt idx="44">
                  <c:v>129.88873064922259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94A-4247-99F6-93A40FBDBEE0}"/>
            </c:ext>
          </c:extLst>
        </c:ser>
        <c:ser>
          <c:idx val="1"/>
          <c:order val="1"/>
          <c:tx>
            <c:strRef>
              <c:f>'Slayt 7'!$BB$80</c:f>
              <c:strCache>
                <c:ptCount val="1"/>
                <c:pt idx="0">
                  <c:v>Rakipler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'Slayt 7'!$AZ$81:$AZ$125</c:f>
              <c:strCache>
                <c:ptCount val="45"/>
                <c:pt idx="0">
                  <c:v>Ç1 15</c:v>
                </c:pt>
                <c:pt idx="1">
                  <c:v>Ç2 15</c:v>
                </c:pt>
                <c:pt idx="2">
                  <c:v>Ç3 15</c:v>
                </c:pt>
                <c:pt idx="3">
                  <c:v>Ç4 15</c:v>
                </c:pt>
                <c:pt idx="4">
                  <c:v>Ç1 16</c:v>
                </c:pt>
                <c:pt idx="5">
                  <c:v>Ç2 16</c:v>
                </c:pt>
                <c:pt idx="6">
                  <c:v>Ç3 16</c:v>
                </c:pt>
                <c:pt idx="7">
                  <c:v>Ç4 16</c:v>
                </c:pt>
                <c:pt idx="8">
                  <c:v>Ç1 17</c:v>
                </c:pt>
                <c:pt idx="9">
                  <c:v>Ç2 17</c:v>
                </c:pt>
                <c:pt idx="10">
                  <c:v>Ç3 17</c:v>
                </c:pt>
                <c:pt idx="11">
                  <c:v>Ç4 17</c:v>
                </c:pt>
                <c:pt idx="12">
                  <c:v>Ç1 18</c:v>
                </c:pt>
                <c:pt idx="13">
                  <c:v>Ç2 18</c:v>
                </c:pt>
                <c:pt idx="14">
                  <c:v>Ç3 18</c:v>
                </c:pt>
                <c:pt idx="15">
                  <c:v>Ç4 18</c:v>
                </c:pt>
                <c:pt idx="16">
                  <c:v>Ç1 19</c:v>
                </c:pt>
                <c:pt idx="17">
                  <c:v>Ç2 19</c:v>
                </c:pt>
                <c:pt idx="18">
                  <c:v>Ç3 19</c:v>
                </c:pt>
                <c:pt idx="19">
                  <c:v>Ç4 19</c:v>
                </c:pt>
                <c:pt idx="20">
                  <c:v>Ç1 20</c:v>
                </c:pt>
                <c:pt idx="21">
                  <c:v>Ç2 20</c:v>
                </c:pt>
                <c:pt idx="22">
                  <c:v>Ç3 20</c:v>
                </c:pt>
                <c:pt idx="23">
                  <c:v>Ç4 20</c:v>
                </c:pt>
                <c:pt idx="24">
                  <c:v>Ç1 21</c:v>
                </c:pt>
                <c:pt idx="25">
                  <c:v>Ç2 21</c:v>
                </c:pt>
                <c:pt idx="26">
                  <c:v>Ç3 21</c:v>
                </c:pt>
                <c:pt idx="27">
                  <c:v>Ç4 21</c:v>
                </c:pt>
                <c:pt idx="28">
                  <c:v>Ç1 22</c:v>
                </c:pt>
                <c:pt idx="29">
                  <c:v>Ç2 22</c:v>
                </c:pt>
                <c:pt idx="30">
                  <c:v>Ç3 22</c:v>
                </c:pt>
                <c:pt idx="31">
                  <c:v>Ç4 22</c:v>
                </c:pt>
                <c:pt idx="32">
                  <c:v>Ç1 23</c:v>
                </c:pt>
                <c:pt idx="33">
                  <c:v>Ç2 23</c:v>
                </c:pt>
                <c:pt idx="34">
                  <c:v>Ç3 23</c:v>
                </c:pt>
                <c:pt idx="35">
                  <c:v>Ç4 23</c:v>
                </c:pt>
                <c:pt idx="36">
                  <c:v>Ç1 24</c:v>
                </c:pt>
                <c:pt idx="37">
                  <c:v>Ç2 24</c:v>
                </c:pt>
                <c:pt idx="38">
                  <c:v>Ç3 24</c:v>
                </c:pt>
                <c:pt idx="39">
                  <c:v>Ç4 24</c:v>
                </c:pt>
                <c:pt idx="40">
                  <c:v>Ç1 25</c:v>
                </c:pt>
                <c:pt idx="41">
                  <c:v>Ç2 25</c:v>
                </c:pt>
                <c:pt idx="42">
                  <c:v>Ç3 25</c:v>
                </c:pt>
                <c:pt idx="43">
                  <c:v>Ç4 25</c:v>
                </c:pt>
                <c:pt idx="44">
                  <c:v>Ç1 26</c:v>
                </c:pt>
              </c:strCache>
            </c:strRef>
          </c:cat>
          <c:val>
            <c:numRef>
              <c:f>'Slayt 7'!$BB$81:$BB$125</c:f>
              <c:numCache>
                <c:formatCode>0.00</c:formatCode>
                <c:ptCount val="45"/>
                <c:pt idx="0">
                  <c:v>101.37</c:v>
                </c:pt>
                <c:pt idx="1">
                  <c:v>100.34</c:v>
                </c:pt>
                <c:pt idx="2">
                  <c:v>99.86</c:v>
                </c:pt>
                <c:pt idx="3">
                  <c:v>99.13</c:v>
                </c:pt>
                <c:pt idx="4">
                  <c:v>97.48</c:v>
                </c:pt>
                <c:pt idx="5">
                  <c:v>97.73</c:v>
                </c:pt>
                <c:pt idx="6">
                  <c:v>97.2</c:v>
                </c:pt>
                <c:pt idx="7">
                  <c:v>95.87</c:v>
                </c:pt>
                <c:pt idx="8">
                  <c:v>95.91</c:v>
                </c:pt>
                <c:pt idx="9">
                  <c:v>97.85</c:v>
                </c:pt>
                <c:pt idx="10">
                  <c:v>102.22</c:v>
                </c:pt>
                <c:pt idx="11">
                  <c:v>104.03</c:v>
                </c:pt>
                <c:pt idx="12">
                  <c:v>108.03</c:v>
                </c:pt>
                <c:pt idx="13">
                  <c:v>106.12</c:v>
                </c:pt>
                <c:pt idx="14">
                  <c:v>103.15</c:v>
                </c:pt>
                <c:pt idx="15">
                  <c:v>102.72</c:v>
                </c:pt>
                <c:pt idx="16">
                  <c:v>103.8</c:v>
                </c:pt>
                <c:pt idx="17">
                  <c:v>102.52</c:v>
                </c:pt>
                <c:pt idx="18">
                  <c:v>101.06</c:v>
                </c:pt>
                <c:pt idx="19">
                  <c:v>101.52</c:v>
                </c:pt>
                <c:pt idx="20">
                  <c:v>101.02</c:v>
                </c:pt>
                <c:pt idx="21">
                  <c:v>96.61</c:v>
                </c:pt>
                <c:pt idx="22">
                  <c:v>101.53</c:v>
                </c:pt>
                <c:pt idx="23">
                  <c:v>105.24</c:v>
                </c:pt>
                <c:pt idx="24">
                  <c:v>108.44</c:v>
                </c:pt>
                <c:pt idx="25">
                  <c:v>111.16</c:v>
                </c:pt>
                <c:pt idx="26">
                  <c:v>112.31</c:v>
                </c:pt>
                <c:pt idx="27">
                  <c:v>114.19</c:v>
                </c:pt>
                <c:pt idx="28">
                  <c:v>116.2</c:v>
                </c:pt>
                <c:pt idx="29">
                  <c:v>113.67</c:v>
                </c:pt>
                <c:pt idx="30">
                  <c:v>109.6</c:v>
                </c:pt>
                <c:pt idx="31">
                  <c:v>108.18</c:v>
                </c:pt>
                <c:pt idx="32">
                  <c:v>111.37</c:v>
                </c:pt>
                <c:pt idx="33">
                  <c:v>110.27</c:v>
                </c:pt>
                <c:pt idx="34">
                  <c:v>108.74</c:v>
                </c:pt>
                <c:pt idx="35">
                  <c:v>109.22</c:v>
                </c:pt>
                <c:pt idx="36">
                  <c:v>110.28</c:v>
                </c:pt>
                <c:pt idx="37">
                  <c:v>109.42</c:v>
                </c:pt>
                <c:pt idx="38">
                  <c:v>110.72</c:v>
                </c:pt>
                <c:pt idx="39">
                  <c:v>109.5</c:v>
                </c:pt>
                <c:pt idx="40">
                  <c:v>108.65</c:v>
                </c:pt>
                <c:pt idx="41">
                  <c:v>111.73846540413041</c:v>
                </c:pt>
                <c:pt idx="42">
                  <c:v>113.57066100358395</c:v>
                </c:pt>
                <c:pt idx="43">
                  <c:v>113.5525246078071</c:v>
                </c:pt>
                <c:pt idx="44">
                  <c:v>113.83534389047131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94A-4247-99F6-93A40FBDBEE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34879616"/>
        <c:axId val="334585520"/>
      </c:lineChart>
      <c:catAx>
        <c:axId val="3348796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000F9F"/>
                </a:solidFill>
                <a:latin typeface="Aptos" panose="020B0004020202020204" pitchFamily="34" charset="0"/>
                <a:ea typeface="+mn-ea"/>
                <a:cs typeface="+mn-cs"/>
              </a:defRPr>
            </a:pPr>
            <a:endParaRPr lang="en-TR"/>
          </a:p>
        </c:txPr>
        <c:crossAx val="334585520"/>
        <c:crosses val="autoZero"/>
        <c:auto val="1"/>
        <c:lblAlgn val="ctr"/>
        <c:lblOffset val="100"/>
        <c:noMultiLvlLbl val="0"/>
      </c:catAx>
      <c:valAx>
        <c:axId val="334585520"/>
        <c:scaling>
          <c:orientation val="minMax"/>
          <c:min val="6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000F9F"/>
                </a:solidFill>
                <a:latin typeface="Aptos" panose="020B0004020202020204" pitchFamily="34" charset="0"/>
                <a:ea typeface="+mn-ea"/>
                <a:cs typeface="+mn-cs"/>
              </a:defRPr>
            </a:pPr>
            <a:endParaRPr lang="en-TR"/>
          </a:p>
        </c:txPr>
        <c:crossAx val="334879616"/>
        <c:crosses val="autoZero"/>
        <c:crossBetween val="between"/>
      </c:valAx>
      <c:spPr>
        <a:solidFill>
          <a:srgbClr val="E1E7E8"/>
        </a:solidFill>
      </c:spPr>
    </c:plotArea>
    <c:legend>
      <c:legendPos val="t"/>
      <c:layout>
        <c:manualLayout>
          <c:xMode val="edge"/>
          <c:yMode val="edge"/>
          <c:x val="0.27955586334294735"/>
          <c:y val="8.1199442822139423E-2"/>
          <c:w val="0.69851499188665223"/>
          <c:h val="0.1554788021084318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rgbClr val="000F9F"/>
              </a:solidFill>
              <a:latin typeface="Aptos" panose="020B0004020202020204" pitchFamily="34" charset="0"/>
              <a:ea typeface="+mn-ea"/>
              <a:cs typeface="+mn-cs"/>
            </a:defRPr>
          </a:pPr>
          <a:endParaRPr lang="en-TR"/>
        </a:p>
      </c:txPr>
    </c:legend>
    <c:plotVisOnly val="1"/>
    <c:dispBlanksAs val="gap"/>
    <c:showDLblsOverMax val="0"/>
    <c:extLst/>
  </c:chart>
  <c:spPr>
    <a:solidFill>
      <a:srgbClr val="E1E7E8"/>
    </a:solidFill>
  </c:spPr>
  <c:txPr>
    <a:bodyPr/>
    <a:lstStyle/>
    <a:p>
      <a:pPr>
        <a:defRPr>
          <a:solidFill>
            <a:schemeClr val="tx1"/>
          </a:solidFill>
        </a:defRPr>
      </a:pPr>
      <a:endParaRPr lang="en-TR"/>
    </a:p>
  </c:txPr>
  <c:externalData r:id="rId2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200" b="0">
                <a:solidFill>
                  <a:srgbClr val="000F9F"/>
                </a:solidFill>
                <a:latin typeface="Aptos" panose="020B0004020202020204" pitchFamily="34" charset="0"/>
              </a:defRPr>
            </a:pPr>
            <a:r>
              <a:rPr lang="tr-TR" sz="1200" b="0">
                <a:solidFill>
                  <a:srgbClr val="000F9F"/>
                </a:solidFill>
                <a:latin typeface="Aptos" panose="020B0004020202020204" pitchFamily="34" charset="0"/>
              </a:rPr>
              <a:t>Kimyasal-Maliyet</a:t>
            </a:r>
          </a:p>
        </c:rich>
      </c:tx>
      <c:layout>
        <c:manualLayout>
          <c:xMode val="edge"/>
          <c:yMode val="edge"/>
          <c:x val="0.26422622871348611"/>
          <c:y val="2.5467391669183986E-4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0.14236084676508362"/>
          <c:y val="0.13787382942301882"/>
          <c:w val="0.80014946495906769"/>
          <c:h val="0.67763862316651557"/>
        </c:manualLayout>
      </c:layout>
      <c:lineChart>
        <c:grouping val="standard"/>
        <c:varyColors val="0"/>
        <c:ser>
          <c:idx val="0"/>
          <c:order val="0"/>
          <c:tx>
            <c:strRef>
              <c:f>'Slayt 7'!$BO$80</c:f>
              <c:strCache>
                <c:ptCount val="1"/>
                <c:pt idx="0">
                  <c:v>Türkiye</c:v>
                </c:pt>
              </c:strCache>
            </c:strRef>
          </c:tx>
          <c:spPr>
            <a:ln w="28575" cap="rnd">
              <a:solidFill>
                <a:srgbClr val="C00000"/>
              </a:solidFill>
              <a:round/>
            </a:ln>
            <a:effectLst/>
          </c:spPr>
          <c:marker>
            <c:symbol val="none"/>
          </c:marker>
          <c:cat>
            <c:strRef>
              <c:f>'Slayt 7'!$BN$81:$BN$125</c:f>
              <c:strCache>
                <c:ptCount val="45"/>
                <c:pt idx="0">
                  <c:v>Ç1 15</c:v>
                </c:pt>
                <c:pt idx="1">
                  <c:v>Ç2 15</c:v>
                </c:pt>
                <c:pt idx="2">
                  <c:v>Ç3 15</c:v>
                </c:pt>
                <c:pt idx="3">
                  <c:v>Ç4 15</c:v>
                </c:pt>
                <c:pt idx="4">
                  <c:v>Ç1 16</c:v>
                </c:pt>
                <c:pt idx="5">
                  <c:v>Ç2 16</c:v>
                </c:pt>
                <c:pt idx="6">
                  <c:v>Ç3 16</c:v>
                </c:pt>
                <c:pt idx="7">
                  <c:v>Ç4 16</c:v>
                </c:pt>
                <c:pt idx="8">
                  <c:v>Ç1 17</c:v>
                </c:pt>
                <c:pt idx="9">
                  <c:v>Ç2 17</c:v>
                </c:pt>
                <c:pt idx="10">
                  <c:v>Ç3 17</c:v>
                </c:pt>
                <c:pt idx="11">
                  <c:v>Ç4 17</c:v>
                </c:pt>
                <c:pt idx="12">
                  <c:v>Ç1 18</c:v>
                </c:pt>
                <c:pt idx="13">
                  <c:v>Ç2 18</c:v>
                </c:pt>
                <c:pt idx="14">
                  <c:v>Ç3 18</c:v>
                </c:pt>
                <c:pt idx="15">
                  <c:v>Ç4 18</c:v>
                </c:pt>
                <c:pt idx="16">
                  <c:v>Ç1 19</c:v>
                </c:pt>
                <c:pt idx="17">
                  <c:v>Ç2 19</c:v>
                </c:pt>
                <c:pt idx="18">
                  <c:v>Ç3 19</c:v>
                </c:pt>
                <c:pt idx="19">
                  <c:v>Ç4 19</c:v>
                </c:pt>
                <c:pt idx="20">
                  <c:v>Ç1 20</c:v>
                </c:pt>
                <c:pt idx="21">
                  <c:v>Ç2 20</c:v>
                </c:pt>
                <c:pt idx="22">
                  <c:v>Ç3 20</c:v>
                </c:pt>
                <c:pt idx="23">
                  <c:v>Ç4 20</c:v>
                </c:pt>
                <c:pt idx="24">
                  <c:v>Ç1 21</c:v>
                </c:pt>
                <c:pt idx="25">
                  <c:v>Ç2 21</c:v>
                </c:pt>
                <c:pt idx="26">
                  <c:v>Ç3 21</c:v>
                </c:pt>
                <c:pt idx="27">
                  <c:v>Ç4 21</c:v>
                </c:pt>
                <c:pt idx="28">
                  <c:v>Ç1 22</c:v>
                </c:pt>
                <c:pt idx="29">
                  <c:v>Ç2 22</c:v>
                </c:pt>
                <c:pt idx="30">
                  <c:v>Ç3 22</c:v>
                </c:pt>
                <c:pt idx="31">
                  <c:v>Ç4 22</c:v>
                </c:pt>
                <c:pt idx="32">
                  <c:v>Ç1 23</c:v>
                </c:pt>
                <c:pt idx="33">
                  <c:v>Ç2 23</c:v>
                </c:pt>
                <c:pt idx="34">
                  <c:v>Ç3 23</c:v>
                </c:pt>
                <c:pt idx="35">
                  <c:v>Ç4 23</c:v>
                </c:pt>
                <c:pt idx="36">
                  <c:v>Ç1 24</c:v>
                </c:pt>
                <c:pt idx="37">
                  <c:v>Ç2 24</c:v>
                </c:pt>
                <c:pt idx="38">
                  <c:v>Ç3 24</c:v>
                </c:pt>
                <c:pt idx="39">
                  <c:v>Ç4 24</c:v>
                </c:pt>
                <c:pt idx="40">
                  <c:v>Ç1 25</c:v>
                </c:pt>
                <c:pt idx="41">
                  <c:v>Ç2 25</c:v>
                </c:pt>
                <c:pt idx="42">
                  <c:v>Ç3 25</c:v>
                </c:pt>
                <c:pt idx="43">
                  <c:v>Ç4 25</c:v>
                </c:pt>
                <c:pt idx="44">
                  <c:v>Ç1 26</c:v>
                </c:pt>
              </c:strCache>
            </c:strRef>
          </c:cat>
          <c:val>
            <c:numRef>
              <c:f>'Slayt 7'!$BO$81:$BO$125</c:f>
              <c:numCache>
                <c:formatCode>0.00</c:formatCode>
                <c:ptCount val="45"/>
                <c:pt idx="0">
                  <c:v>113.38</c:v>
                </c:pt>
                <c:pt idx="1">
                  <c:v>109.08</c:v>
                </c:pt>
                <c:pt idx="2">
                  <c:v>104.65</c:v>
                </c:pt>
                <c:pt idx="3">
                  <c:v>102.66</c:v>
                </c:pt>
                <c:pt idx="4">
                  <c:v>100.43</c:v>
                </c:pt>
                <c:pt idx="5">
                  <c:v>103.95</c:v>
                </c:pt>
                <c:pt idx="6">
                  <c:v>102.94</c:v>
                </c:pt>
                <c:pt idx="7">
                  <c:v>97.16</c:v>
                </c:pt>
                <c:pt idx="8">
                  <c:v>94.83</c:v>
                </c:pt>
                <c:pt idx="9">
                  <c:v>100.24</c:v>
                </c:pt>
                <c:pt idx="10">
                  <c:v>103.39</c:v>
                </c:pt>
                <c:pt idx="11">
                  <c:v>101.54</c:v>
                </c:pt>
                <c:pt idx="12">
                  <c:v>106.6</c:v>
                </c:pt>
                <c:pt idx="13">
                  <c:v>101.17</c:v>
                </c:pt>
                <c:pt idx="14">
                  <c:v>93.14</c:v>
                </c:pt>
                <c:pt idx="15">
                  <c:v>103.42</c:v>
                </c:pt>
                <c:pt idx="16">
                  <c:v>104.17</c:v>
                </c:pt>
                <c:pt idx="17">
                  <c:v>101.06</c:v>
                </c:pt>
                <c:pt idx="18">
                  <c:v>102.68</c:v>
                </c:pt>
                <c:pt idx="19">
                  <c:v>99.76</c:v>
                </c:pt>
                <c:pt idx="20">
                  <c:v>95.52</c:v>
                </c:pt>
                <c:pt idx="21">
                  <c:v>86.64</c:v>
                </c:pt>
                <c:pt idx="22">
                  <c:v>85.96</c:v>
                </c:pt>
                <c:pt idx="23">
                  <c:v>86.67</c:v>
                </c:pt>
                <c:pt idx="24">
                  <c:v>99.31</c:v>
                </c:pt>
                <c:pt idx="25">
                  <c:v>101.63</c:v>
                </c:pt>
                <c:pt idx="26">
                  <c:v>107.62</c:v>
                </c:pt>
                <c:pt idx="27">
                  <c:v>104.23</c:v>
                </c:pt>
                <c:pt idx="28">
                  <c:v>113.3</c:v>
                </c:pt>
                <c:pt idx="29">
                  <c:v>122.3</c:v>
                </c:pt>
                <c:pt idx="30">
                  <c:v>124.78</c:v>
                </c:pt>
                <c:pt idx="31">
                  <c:v>130.63</c:v>
                </c:pt>
                <c:pt idx="32">
                  <c:v>134.88</c:v>
                </c:pt>
                <c:pt idx="33">
                  <c:v>123.9</c:v>
                </c:pt>
                <c:pt idx="34">
                  <c:v>119.15</c:v>
                </c:pt>
                <c:pt idx="35">
                  <c:v>122.57</c:v>
                </c:pt>
                <c:pt idx="36">
                  <c:v>127.1</c:v>
                </c:pt>
                <c:pt idx="37">
                  <c:v>132.65</c:v>
                </c:pt>
                <c:pt idx="38">
                  <c:v>135.62</c:v>
                </c:pt>
                <c:pt idx="39">
                  <c:v>137.99</c:v>
                </c:pt>
                <c:pt idx="40">
                  <c:v>138.97999999999999</c:v>
                </c:pt>
                <c:pt idx="41">
                  <c:v>139.03906288370098</c:v>
                </c:pt>
                <c:pt idx="42">
                  <c:v>140.84443428476771</c:v>
                </c:pt>
                <c:pt idx="43">
                  <c:v>141.76713120671903</c:v>
                </c:pt>
                <c:pt idx="44">
                  <c:v>149.36889381986325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070-421A-8AE4-335AF82EECCF}"/>
            </c:ext>
          </c:extLst>
        </c:ser>
        <c:ser>
          <c:idx val="1"/>
          <c:order val="1"/>
          <c:tx>
            <c:strRef>
              <c:f>'Slayt 7'!$BP$80</c:f>
              <c:strCache>
                <c:ptCount val="1"/>
                <c:pt idx="0">
                  <c:v>Rakipler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'Slayt 7'!$BN$81:$BN$125</c:f>
              <c:strCache>
                <c:ptCount val="45"/>
                <c:pt idx="0">
                  <c:v>Ç1 15</c:v>
                </c:pt>
                <c:pt idx="1">
                  <c:v>Ç2 15</c:v>
                </c:pt>
                <c:pt idx="2">
                  <c:v>Ç3 15</c:v>
                </c:pt>
                <c:pt idx="3">
                  <c:v>Ç4 15</c:v>
                </c:pt>
                <c:pt idx="4">
                  <c:v>Ç1 16</c:v>
                </c:pt>
                <c:pt idx="5">
                  <c:v>Ç2 16</c:v>
                </c:pt>
                <c:pt idx="6">
                  <c:v>Ç3 16</c:v>
                </c:pt>
                <c:pt idx="7">
                  <c:v>Ç4 16</c:v>
                </c:pt>
                <c:pt idx="8">
                  <c:v>Ç1 17</c:v>
                </c:pt>
                <c:pt idx="9">
                  <c:v>Ç2 17</c:v>
                </c:pt>
                <c:pt idx="10">
                  <c:v>Ç3 17</c:v>
                </c:pt>
                <c:pt idx="11">
                  <c:v>Ç4 17</c:v>
                </c:pt>
                <c:pt idx="12">
                  <c:v>Ç1 18</c:v>
                </c:pt>
                <c:pt idx="13">
                  <c:v>Ç2 18</c:v>
                </c:pt>
                <c:pt idx="14">
                  <c:v>Ç3 18</c:v>
                </c:pt>
                <c:pt idx="15">
                  <c:v>Ç4 18</c:v>
                </c:pt>
                <c:pt idx="16">
                  <c:v>Ç1 19</c:v>
                </c:pt>
                <c:pt idx="17">
                  <c:v>Ç2 19</c:v>
                </c:pt>
                <c:pt idx="18">
                  <c:v>Ç3 19</c:v>
                </c:pt>
                <c:pt idx="19">
                  <c:v>Ç4 19</c:v>
                </c:pt>
                <c:pt idx="20">
                  <c:v>Ç1 20</c:v>
                </c:pt>
                <c:pt idx="21">
                  <c:v>Ç2 20</c:v>
                </c:pt>
                <c:pt idx="22">
                  <c:v>Ç3 20</c:v>
                </c:pt>
                <c:pt idx="23">
                  <c:v>Ç4 20</c:v>
                </c:pt>
                <c:pt idx="24">
                  <c:v>Ç1 21</c:v>
                </c:pt>
                <c:pt idx="25">
                  <c:v>Ç2 21</c:v>
                </c:pt>
                <c:pt idx="26">
                  <c:v>Ç3 21</c:v>
                </c:pt>
                <c:pt idx="27">
                  <c:v>Ç4 21</c:v>
                </c:pt>
                <c:pt idx="28">
                  <c:v>Ç1 22</c:v>
                </c:pt>
                <c:pt idx="29">
                  <c:v>Ç2 22</c:v>
                </c:pt>
                <c:pt idx="30">
                  <c:v>Ç3 22</c:v>
                </c:pt>
                <c:pt idx="31">
                  <c:v>Ç4 22</c:v>
                </c:pt>
                <c:pt idx="32">
                  <c:v>Ç1 23</c:v>
                </c:pt>
                <c:pt idx="33">
                  <c:v>Ç2 23</c:v>
                </c:pt>
                <c:pt idx="34">
                  <c:v>Ç3 23</c:v>
                </c:pt>
                <c:pt idx="35">
                  <c:v>Ç4 23</c:v>
                </c:pt>
                <c:pt idx="36">
                  <c:v>Ç1 24</c:v>
                </c:pt>
                <c:pt idx="37">
                  <c:v>Ç2 24</c:v>
                </c:pt>
                <c:pt idx="38">
                  <c:v>Ç3 24</c:v>
                </c:pt>
                <c:pt idx="39">
                  <c:v>Ç4 24</c:v>
                </c:pt>
                <c:pt idx="40">
                  <c:v>Ç1 25</c:v>
                </c:pt>
                <c:pt idx="41">
                  <c:v>Ç2 25</c:v>
                </c:pt>
                <c:pt idx="42">
                  <c:v>Ç3 25</c:v>
                </c:pt>
                <c:pt idx="43">
                  <c:v>Ç4 25</c:v>
                </c:pt>
                <c:pt idx="44">
                  <c:v>Ç1 26</c:v>
                </c:pt>
              </c:strCache>
            </c:strRef>
          </c:cat>
          <c:val>
            <c:numRef>
              <c:f>'Slayt 7'!$BP$81:$BP$125</c:f>
              <c:numCache>
                <c:formatCode>0.00</c:formatCode>
                <c:ptCount val="45"/>
                <c:pt idx="0">
                  <c:v>101.7</c:v>
                </c:pt>
                <c:pt idx="1">
                  <c:v>100.61</c:v>
                </c:pt>
                <c:pt idx="2">
                  <c:v>99.95</c:v>
                </c:pt>
                <c:pt idx="3">
                  <c:v>97.09</c:v>
                </c:pt>
                <c:pt idx="4">
                  <c:v>94.01</c:v>
                </c:pt>
                <c:pt idx="5">
                  <c:v>95.18</c:v>
                </c:pt>
                <c:pt idx="6">
                  <c:v>95.39</c:v>
                </c:pt>
                <c:pt idx="7">
                  <c:v>94.13</c:v>
                </c:pt>
                <c:pt idx="8">
                  <c:v>95.31</c:v>
                </c:pt>
                <c:pt idx="9">
                  <c:v>97.7</c:v>
                </c:pt>
                <c:pt idx="10">
                  <c:v>102.42</c:v>
                </c:pt>
                <c:pt idx="11">
                  <c:v>104.57</c:v>
                </c:pt>
                <c:pt idx="12">
                  <c:v>110.42</c:v>
                </c:pt>
                <c:pt idx="13">
                  <c:v>109.24</c:v>
                </c:pt>
                <c:pt idx="14">
                  <c:v>108.23</c:v>
                </c:pt>
                <c:pt idx="15">
                  <c:v>107.34</c:v>
                </c:pt>
                <c:pt idx="16">
                  <c:v>106.26</c:v>
                </c:pt>
                <c:pt idx="17">
                  <c:v>104.64</c:v>
                </c:pt>
                <c:pt idx="18">
                  <c:v>103.2</c:v>
                </c:pt>
                <c:pt idx="19">
                  <c:v>102.98</c:v>
                </c:pt>
                <c:pt idx="20">
                  <c:v>100.94</c:v>
                </c:pt>
                <c:pt idx="21">
                  <c:v>94.34</c:v>
                </c:pt>
                <c:pt idx="22">
                  <c:v>100.38</c:v>
                </c:pt>
                <c:pt idx="23">
                  <c:v>104.28</c:v>
                </c:pt>
                <c:pt idx="24">
                  <c:v>110.96</c:v>
                </c:pt>
                <c:pt idx="25">
                  <c:v>116.43</c:v>
                </c:pt>
                <c:pt idx="26">
                  <c:v>120.17</c:v>
                </c:pt>
                <c:pt idx="27">
                  <c:v>126.13</c:v>
                </c:pt>
                <c:pt idx="28">
                  <c:v>132.18</c:v>
                </c:pt>
                <c:pt idx="29">
                  <c:v>135.68</c:v>
                </c:pt>
                <c:pt idx="30">
                  <c:v>131.68</c:v>
                </c:pt>
                <c:pt idx="31">
                  <c:v>130.75</c:v>
                </c:pt>
                <c:pt idx="32">
                  <c:v>133.80000000000001</c:v>
                </c:pt>
                <c:pt idx="33">
                  <c:v>129.25</c:v>
                </c:pt>
                <c:pt idx="34">
                  <c:v>128.34</c:v>
                </c:pt>
                <c:pt idx="35">
                  <c:v>128.27000000000001</c:v>
                </c:pt>
                <c:pt idx="36">
                  <c:v>128.34</c:v>
                </c:pt>
                <c:pt idx="37">
                  <c:v>126.47</c:v>
                </c:pt>
                <c:pt idx="38">
                  <c:v>128.47</c:v>
                </c:pt>
                <c:pt idx="39">
                  <c:v>125.46</c:v>
                </c:pt>
                <c:pt idx="40">
                  <c:v>125.21</c:v>
                </c:pt>
                <c:pt idx="41">
                  <c:v>128.47442270288448</c:v>
                </c:pt>
                <c:pt idx="42">
                  <c:v>130.72456881551332</c:v>
                </c:pt>
                <c:pt idx="43">
                  <c:v>129.83114522137342</c:v>
                </c:pt>
                <c:pt idx="44">
                  <c:v>131.81359911117787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070-421A-8AE4-335AF82EEC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34879616"/>
        <c:axId val="334585520"/>
      </c:lineChart>
      <c:catAx>
        <c:axId val="3348796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000F9F"/>
                </a:solidFill>
                <a:latin typeface="Aptos" panose="020B0004020202020204" pitchFamily="34" charset="0"/>
                <a:ea typeface="+mn-ea"/>
                <a:cs typeface="+mn-cs"/>
              </a:defRPr>
            </a:pPr>
            <a:endParaRPr lang="en-TR"/>
          </a:p>
        </c:txPr>
        <c:crossAx val="334585520"/>
        <c:crosses val="autoZero"/>
        <c:auto val="1"/>
        <c:lblAlgn val="ctr"/>
        <c:lblOffset val="100"/>
        <c:noMultiLvlLbl val="0"/>
      </c:catAx>
      <c:valAx>
        <c:axId val="334585520"/>
        <c:scaling>
          <c:orientation val="minMax"/>
          <c:min val="6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000F9F"/>
                </a:solidFill>
                <a:latin typeface="Aptos" panose="020B0004020202020204" pitchFamily="34" charset="0"/>
                <a:ea typeface="+mn-ea"/>
                <a:cs typeface="+mn-cs"/>
              </a:defRPr>
            </a:pPr>
            <a:endParaRPr lang="en-TR"/>
          </a:p>
        </c:txPr>
        <c:crossAx val="334879616"/>
        <c:crosses val="autoZero"/>
        <c:crossBetween val="between"/>
      </c:valAx>
      <c:spPr>
        <a:solidFill>
          <a:srgbClr val="E1E7E8"/>
        </a:solidFill>
      </c:spPr>
    </c:plotArea>
    <c:legend>
      <c:legendPos val="t"/>
      <c:layout>
        <c:manualLayout>
          <c:xMode val="edge"/>
          <c:yMode val="edge"/>
          <c:x val="0.28478218733243321"/>
          <c:y val="7.5871009968784611E-2"/>
          <c:w val="0.69851499188665223"/>
          <c:h val="0.1181796059477058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rgbClr val="000F9F"/>
              </a:solidFill>
              <a:latin typeface="Aptos" panose="020B0004020202020204" pitchFamily="34" charset="0"/>
              <a:ea typeface="+mn-ea"/>
              <a:cs typeface="+mn-cs"/>
            </a:defRPr>
          </a:pPr>
          <a:endParaRPr lang="en-TR"/>
        </a:p>
      </c:txPr>
    </c:legend>
    <c:plotVisOnly val="1"/>
    <c:dispBlanksAs val="gap"/>
    <c:showDLblsOverMax val="0"/>
    <c:extLst/>
  </c:chart>
  <c:spPr>
    <a:solidFill>
      <a:srgbClr val="E1E7E8"/>
    </a:solidFill>
  </c:spPr>
  <c:txPr>
    <a:bodyPr/>
    <a:lstStyle/>
    <a:p>
      <a:pPr>
        <a:defRPr>
          <a:solidFill>
            <a:schemeClr val="tx1"/>
          </a:solidFill>
        </a:defRPr>
      </a:pPr>
      <a:endParaRPr lang="en-TR"/>
    </a:p>
  </c:txPr>
  <c:externalData r:id="rId2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 b="0" i="0" u="none" strike="noStrike" kern="1200" baseline="0">
                <a:solidFill>
                  <a:srgbClr val="000F9F"/>
                </a:solidFill>
                <a:latin typeface="Aptos" panose="020B0004020202020204" pitchFamily="34" charset="0"/>
                <a:ea typeface="+mn-ea"/>
                <a:cs typeface="+mn-cs"/>
              </a:defRPr>
            </a:pPr>
            <a:r>
              <a:rPr lang="tr-TR" sz="1200" b="0" i="0" u="none" strike="noStrike" kern="1200" baseline="0">
                <a:solidFill>
                  <a:srgbClr val="000F9F"/>
                </a:solidFill>
                <a:latin typeface="Aptos" panose="020B0004020202020204" pitchFamily="34" charset="0"/>
              </a:rPr>
              <a:t>Kauçuk ve Plastik-Maliyet</a:t>
            </a:r>
          </a:p>
        </c:rich>
      </c:tx>
      <c:layout>
        <c:manualLayout>
          <c:xMode val="edge"/>
          <c:yMode val="edge"/>
          <c:x val="0.16678932373150779"/>
          <c:y val="2.5467391669183986E-4"/>
        </c:manualLayout>
      </c:layout>
      <c:overlay val="1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'Slayt 7'!$CC$80</c:f>
              <c:strCache>
                <c:ptCount val="1"/>
                <c:pt idx="0">
                  <c:v>Türkiye</c:v>
                </c:pt>
              </c:strCache>
            </c:strRef>
          </c:tx>
          <c:spPr>
            <a:ln w="28575" cap="rnd">
              <a:solidFill>
                <a:srgbClr val="C00000"/>
              </a:solidFill>
              <a:round/>
            </a:ln>
            <a:effectLst/>
          </c:spPr>
          <c:marker>
            <c:symbol val="none"/>
          </c:marker>
          <c:cat>
            <c:strRef>
              <c:f>'Slayt 7'!$CB$81:$CB$125</c:f>
              <c:strCache>
                <c:ptCount val="45"/>
                <c:pt idx="0">
                  <c:v>Ç1 15</c:v>
                </c:pt>
                <c:pt idx="1">
                  <c:v>Ç2 15</c:v>
                </c:pt>
                <c:pt idx="2">
                  <c:v>Ç3 15</c:v>
                </c:pt>
                <c:pt idx="3">
                  <c:v>Ç4 15</c:v>
                </c:pt>
                <c:pt idx="4">
                  <c:v>Ç1 16</c:v>
                </c:pt>
                <c:pt idx="5">
                  <c:v>Ç2 16</c:v>
                </c:pt>
                <c:pt idx="6">
                  <c:v>Ç3 16</c:v>
                </c:pt>
                <c:pt idx="7">
                  <c:v>Ç4 16</c:v>
                </c:pt>
                <c:pt idx="8">
                  <c:v>Ç1 17</c:v>
                </c:pt>
                <c:pt idx="9">
                  <c:v>Ç2 17</c:v>
                </c:pt>
                <c:pt idx="10">
                  <c:v>Ç3 17</c:v>
                </c:pt>
                <c:pt idx="11">
                  <c:v>Ç4 17</c:v>
                </c:pt>
                <c:pt idx="12">
                  <c:v>Ç1 18</c:v>
                </c:pt>
                <c:pt idx="13">
                  <c:v>Ç2 18</c:v>
                </c:pt>
                <c:pt idx="14">
                  <c:v>Ç3 18</c:v>
                </c:pt>
                <c:pt idx="15">
                  <c:v>Ç4 18</c:v>
                </c:pt>
                <c:pt idx="16">
                  <c:v>Ç1 19</c:v>
                </c:pt>
                <c:pt idx="17">
                  <c:v>Ç2 19</c:v>
                </c:pt>
                <c:pt idx="18">
                  <c:v>Ç3 19</c:v>
                </c:pt>
                <c:pt idx="19">
                  <c:v>Ç4 19</c:v>
                </c:pt>
                <c:pt idx="20">
                  <c:v>Ç1 20</c:v>
                </c:pt>
                <c:pt idx="21">
                  <c:v>Ç2 20</c:v>
                </c:pt>
                <c:pt idx="22">
                  <c:v>Ç3 20</c:v>
                </c:pt>
                <c:pt idx="23">
                  <c:v>Ç4 20</c:v>
                </c:pt>
                <c:pt idx="24">
                  <c:v>Ç1 21</c:v>
                </c:pt>
                <c:pt idx="25">
                  <c:v>Ç2 21</c:v>
                </c:pt>
                <c:pt idx="26">
                  <c:v>Ç3 21</c:v>
                </c:pt>
                <c:pt idx="27">
                  <c:v>Ç4 21</c:v>
                </c:pt>
                <c:pt idx="28">
                  <c:v>Ç1 22</c:v>
                </c:pt>
                <c:pt idx="29">
                  <c:v>Ç2 22</c:v>
                </c:pt>
                <c:pt idx="30">
                  <c:v>Ç3 22</c:v>
                </c:pt>
                <c:pt idx="31">
                  <c:v>Ç4 22</c:v>
                </c:pt>
                <c:pt idx="32">
                  <c:v>Ç1 23</c:v>
                </c:pt>
                <c:pt idx="33">
                  <c:v>Ç2 23</c:v>
                </c:pt>
                <c:pt idx="34">
                  <c:v>Ç3 23</c:v>
                </c:pt>
                <c:pt idx="35">
                  <c:v>Ç4 23</c:v>
                </c:pt>
                <c:pt idx="36">
                  <c:v>Ç1 24</c:v>
                </c:pt>
                <c:pt idx="37">
                  <c:v>Ç2 24</c:v>
                </c:pt>
                <c:pt idx="38">
                  <c:v>Ç3 24</c:v>
                </c:pt>
                <c:pt idx="39">
                  <c:v>Ç4 24</c:v>
                </c:pt>
                <c:pt idx="40">
                  <c:v>Ç1 25</c:v>
                </c:pt>
                <c:pt idx="41">
                  <c:v>Ç2 25</c:v>
                </c:pt>
                <c:pt idx="42">
                  <c:v>Ç3 25</c:v>
                </c:pt>
                <c:pt idx="43">
                  <c:v>Ç4 25</c:v>
                </c:pt>
                <c:pt idx="44">
                  <c:v>Ç1 26</c:v>
                </c:pt>
              </c:strCache>
            </c:strRef>
          </c:cat>
          <c:val>
            <c:numRef>
              <c:f>'Slayt 7'!$CC$81:$CC$125</c:f>
              <c:numCache>
                <c:formatCode>0.00</c:formatCode>
                <c:ptCount val="45"/>
                <c:pt idx="0">
                  <c:v>112.75</c:v>
                </c:pt>
                <c:pt idx="1">
                  <c:v>107.87</c:v>
                </c:pt>
                <c:pt idx="2">
                  <c:v>104.01</c:v>
                </c:pt>
                <c:pt idx="3">
                  <c:v>102.48</c:v>
                </c:pt>
                <c:pt idx="4">
                  <c:v>102.01</c:v>
                </c:pt>
                <c:pt idx="5">
                  <c:v>105.18</c:v>
                </c:pt>
                <c:pt idx="6">
                  <c:v>104.18</c:v>
                </c:pt>
                <c:pt idx="7">
                  <c:v>98.01</c:v>
                </c:pt>
                <c:pt idx="8">
                  <c:v>94.64</c:v>
                </c:pt>
                <c:pt idx="9">
                  <c:v>100.55</c:v>
                </c:pt>
                <c:pt idx="10">
                  <c:v>103.62</c:v>
                </c:pt>
                <c:pt idx="11">
                  <c:v>101.19</c:v>
                </c:pt>
                <c:pt idx="12">
                  <c:v>106.52</c:v>
                </c:pt>
                <c:pt idx="13">
                  <c:v>100.07</c:v>
                </c:pt>
                <c:pt idx="14">
                  <c:v>90.83</c:v>
                </c:pt>
                <c:pt idx="15">
                  <c:v>100.79</c:v>
                </c:pt>
                <c:pt idx="16">
                  <c:v>102.23</c:v>
                </c:pt>
                <c:pt idx="17">
                  <c:v>98.72</c:v>
                </c:pt>
                <c:pt idx="18">
                  <c:v>101.5</c:v>
                </c:pt>
                <c:pt idx="19">
                  <c:v>99.11</c:v>
                </c:pt>
                <c:pt idx="20">
                  <c:v>95.32</c:v>
                </c:pt>
                <c:pt idx="21">
                  <c:v>85.75</c:v>
                </c:pt>
                <c:pt idx="22">
                  <c:v>86.5</c:v>
                </c:pt>
                <c:pt idx="23">
                  <c:v>87.21</c:v>
                </c:pt>
                <c:pt idx="24">
                  <c:v>99.34</c:v>
                </c:pt>
                <c:pt idx="25">
                  <c:v>100.44</c:v>
                </c:pt>
                <c:pt idx="26">
                  <c:v>106.9</c:v>
                </c:pt>
                <c:pt idx="27">
                  <c:v>100.74</c:v>
                </c:pt>
                <c:pt idx="28">
                  <c:v>107.87</c:v>
                </c:pt>
                <c:pt idx="29">
                  <c:v>115.7</c:v>
                </c:pt>
                <c:pt idx="30">
                  <c:v>117.7</c:v>
                </c:pt>
                <c:pt idx="31">
                  <c:v>124.19</c:v>
                </c:pt>
                <c:pt idx="32">
                  <c:v>128.51</c:v>
                </c:pt>
                <c:pt idx="33">
                  <c:v>120.16</c:v>
                </c:pt>
                <c:pt idx="34">
                  <c:v>113.81</c:v>
                </c:pt>
                <c:pt idx="35">
                  <c:v>118.22</c:v>
                </c:pt>
                <c:pt idx="36">
                  <c:v>122.77</c:v>
                </c:pt>
                <c:pt idx="37">
                  <c:v>128.94</c:v>
                </c:pt>
                <c:pt idx="38">
                  <c:v>132.99</c:v>
                </c:pt>
                <c:pt idx="39">
                  <c:v>136.22999999999999</c:v>
                </c:pt>
                <c:pt idx="40">
                  <c:v>135.87</c:v>
                </c:pt>
                <c:pt idx="41">
                  <c:v>137.63449495205091</c:v>
                </c:pt>
                <c:pt idx="42">
                  <c:v>138.84078882435486</c:v>
                </c:pt>
                <c:pt idx="43">
                  <c:v>140.40190317974913</c:v>
                </c:pt>
                <c:pt idx="44">
                  <c:v>144.23908388223921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306-4F24-9FF6-3734D8C57E0A}"/>
            </c:ext>
          </c:extLst>
        </c:ser>
        <c:ser>
          <c:idx val="1"/>
          <c:order val="1"/>
          <c:tx>
            <c:strRef>
              <c:f>'Slayt 7'!$CD$80</c:f>
              <c:strCache>
                <c:ptCount val="1"/>
                <c:pt idx="0">
                  <c:v>Rakipler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'Slayt 7'!$CB$81:$CB$125</c:f>
              <c:strCache>
                <c:ptCount val="45"/>
                <c:pt idx="0">
                  <c:v>Ç1 15</c:v>
                </c:pt>
                <c:pt idx="1">
                  <c:v>Ç2 15</c:v>
                </c:pt>
                <c:pt idx="2">
                  <c:v>Ç3 15</c:v>
                </c:pt>
                <c:pt idx="3">
                  <c:v>Ç4 15</c:v>
                </c:pt>
                <c:pt idx="4">
                  <c:v>Ç1 16</c:v>
                </c:pt>
                <c:pt idx="5">
                  <c:v>Ç2 16</c:v>
                </c:pt>
                <c:pt idx="6">
                  <c:v>Ç3 16</c:v>
                </c:pt>
                <c:pt idx="7">
                  <c:v>Ç4 16</c:v>
                </c:pt>
                <c:pt idx="8">
                  <c:v>Ç1 17</c:v>
                </c:pt>
                <c:pt idx="9">
                  <c:v>Ç2 17</c:v>
                </c:pt>
                <c:pt idx="10">
                  <c:v>Ç3 17</c:v>
                </c:pt>
                <c:pt idx="11">
                  <c:v>Ç4 17</c:v>
                </c:pt>
                <c:pt idx="12">
                  <c:v>Ç1 18</c:v>
                </c:pt>
                <c:pt idx="13">
                  <c:v>Ç2 18</c:v>
                </c:pt>
                <c:pt idx="14">
                  <c:v>Ç3 18</c:v>
                </c:pt>
                <c:pt idx="15">
                  <c:v>Ç4 18</c:v>
                </c:pt>
                <c:pt idx="16">
                  <c:v>Ç1 19</c:v>
                </c:pt>
                <c:pt idx="17">
                  <c:v>Ç2 19</c:v>
                </c:pt>
                <c:pt idx="18">
                  <c:v>Ç3 19</c:v>
                </c:pt>
                <c:pt idx="19">
                  <c:v>Ç4 19</c:v>
                </c:pt>
                <c:pt idx="20">
                  <c:v>Ç1 20</c:v>
                </c:pt>
                <c:pt idx="21">
                  <c:v>Ç2 20</c:v>
                </c:pt>
                <c:pt idx="22">
                  <c:v>Ç3 20</c:v>
                </c:pt>
                <c:pt idx="23">
                  <c:v>Ç4 20</c:v>
                </c:pt>
                <c:pt idx="24">
                  <c:v>Ç1 21</c:v>
                </c:pt>
                <c:pt idx="25">
                  <c:v>Ç2 21</c:v>
                </c:pt>
                <c:pt idx="26">
                  <c:v>Ç3 21</c:v>
                </c:pt>
                <c:pt idx="27">
                  <c:v>Ç4 21</c:v>
                </c:pt>
                <c:pt idx="28">
                  <c:v>Ç1 22</c:v>
                </c:pt>
                <c:pt idx="29">
                  <c:v>Ç2 22</c:v>
                </c:pt>
                <c:pt idx="30">
                  <c:v>Ç3 22</c:v>
                </c:pt>
                <c:pt idx="31">
                  <c:v>Ç4 22</c:v>
                </c:pt>
                <c:pt idx="32">
                  <c:v>Ç1 23</c:v>
                </c:pt>
                <c:pt idx="33">
                  <c:v>Ç2 23</c:v>
                </c:pt>
                <c:pt idx="34">
                  <c:v>Ç3 23</c:v>
                </c:pt>
                <c:pt idx="35">
                  <c:v>Ç4 23</c:v>
                </c:pt>
                <c:pt idx="36">
                  <c:v>Ç1 24</c:v>
                </c:pt>
                <c:pt idx="37">
                  <c:v>Ç2 24</c:v>
                </c:pt>
                <c:pt idx="38">
                  <c:v>Ç3 24</c:v>
                </c:pt>
                <c:pt idx="39">
                  <c:v>Ç4 24</c:v>
                </c:pt>
                <c:pt idx="40">
                  <c:v>Ç1 25</c:v>
                </c:pt>
                <c:pt idx="41">
                  <c:v>Ç2 25</c:v>
                </c:pt>
                <c:pt idx="42">
                  <c:v>Ç3 25</c:v>
                </c:pt>
                <c:pt idx="43">
                  <c:v>Ç4 25</c:v>
                </c:pt>
                <c:pt idx="44">
                  <c:v>Ç1 26</c:v>
                </c:pt>
              </c:strCache>
            </c:strRef>
          </c:cat>
          <c:val>
            <c:numRef>
              <c:f>'Slayt 7'!$CD$81:$CD$125</c:f>
              <c:numCache>
                <c:formatCode>0.00</c:formatCode>
                <c:ptCount val="45"/>
                <c:pt idx="0">
                  <c:v>101.61</c:v>
                </c:pt>
                <c:pt idx="1">
                  <c:v>100.2</c:v>
                </c:pt>
                <c:pt idx="2">
                  <c:v>99.85</c:v>
                </c:pt>
                <c:pt idx="3">
                  <c:v>98.12</c:v>
                </c:pt>
                <c:pt idx="4">
                  <c:v>95.72</c:v>
                </c:pt>
                <c:pt idx="5">
                  <c:v>96.54</c:v>
                </c:pt>
                <c:pt idx="6">
                  <c:v>96.71</c:v>
                </c:pt>
                <c:pt idx="7">
                  <c:v>94.6</c:v>
                </c:pt>
                <c:pt idx="8">
                  <c:v>94.64</c:v>
                </c:pt>
                <c:pt idx="9">
                  <c:v>97.68</c:v>
                </c:pt>
                <c:pt idx="10">
                  <c:v>102.98</c:v>
                </c:pt>
                <c:pt idx="11">
                  <c:v>104.71</c:v>
                </c:pt>
                <c:pt idx="12">
                  <c:v>109.63</c:v>
                </c:pt>
                <c:pt idx="13">
                  <c:v>107.91</c:v>
                </c:pt>
                <c:pt idx="14">
                  <c:v>105.49</c:v>
                </c:pt>
                <c:pt idx="15">
                  <c:v>104.62</c:v>
                </c:pt>
                <c:pt idx="16">
                  <c:v>104.9</c:v>
                </c:pt>
                <c:pt idx="17">
                  <c:v>103.03</c:v>
                </c:pt>
                <c:pt idx="18">
                  <c:v>101.9</c:v>
                </c:pt>
                <c:pt idx="19">
                  <c:v>101.56</c:v>
                </c:pt>
                <c:pt idx="20">
                  <c:v>100.47</c:v>
                </c:pt>
                <c:pt idx="21">
                  <c:v>95.55</c:v>
                </c:pt>
                <c:pt idx="22">
                  <c:v>101.89</c:v>
                </c:pt>
                <c:pt idx="23">
                  <c:v>105.87</c:v>
                </c:pt>
                <c:pt idx="24">
                  <c:v>110.73</c:v>
                </c:pt>
                <c:pt idx="25">
                  <c:v>115.22</c:v>
                </c:pt>
                <c:pt idx="26">
                  <c:v>116.8</c:v>
                </c:pt>
                <c:pt idx="27">
                  <c:v>120.03</c:v>
                </c:pt>
                <c:pt idx="28">
                  <c:v>123.03</c:v>
                </c:pt>
                <c:pt idx="29">
                  <c:v>122.91</c:v>
                </c:pt>
                <c:pt idx="30">
                  <c:v>118.73</c:v>
                </c:pt>
                <c:pt idx="31">
                  <c:v>117.33</c:v>
                </c:pt>
                <c:pt idx="32">
                  <c:v>121.76</c:v>
                </c:pt>
                <c:pt idx="33">
                  <c:v>119.49</c:v>
                </c:pt>
                <c:pt idx="34">
                  <c:v>117.1</c:v>
                </c:pt>
                <c:pt idx="35">
                  <c:v>117.09</c:v>
                </c:pt>
                <c:pt idx="36">
                  <c:v>117.24</c:v>
                </c:pt>
                <c:pt idx="37">
                  <c:v>116.89</c:v>
                </c:pt>
                <c:pt idx="38">
                  <c:v>118.84</c:v>
                </c:pt>
                <c:pt idx="39">
                  <c:v>116.6</c:v>
                </c:pt>
                <c:pt idx="40">
                  <c:v>115.82</c:v>
                </c:pt>
                <c:pt idx="41">
                  <c:v>121.06298740154635</c:v>
                </c:pt>
                <c:pt idx="42">
                  <c:v>122.93203096391018</c:v>
                </c:pt>
                <c:pt idx="43">
                  <c:v>122.52930418962697</c:v>
                </c:pt>
                <c:pt idx="44">
                  <c:v>122.6505072773321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306-4F24-9FF6-3734D8C57E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34879616"/>
        <c:axId val="334585520"/>
      </c:lineChart>
      <c:catAx>
        <c:axId val="3348796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000F9F"/>
                </a:solidFill>
                <a:latin typeface="Aptos" panose="020B0004020202020204" pitchFamily="34" charset="0"/>
                <a:ea typeface="+mn-ea"/>
                <a:cs typeface="+mn-cs"/>
              </a:defRPr>
            </a:pPr>
            <a:endParaRPr lang="en-TR"/>
          </a:p>
        </c:txPr>
        <c:crossAx val="334585520"/>
        <c:crosses val="autoZero"/>
        <c:auto val="1"/>
        <c:lblAlgn val="ctr"/>
        <c:lblOffset val="100"/>
        <c:noMultiLvlLbl val="0"/>
      </c:catAx>
      <c:valAx>
        <c:axId val="334585520"/>
        <c:scaling>
          <c:orientation val="minMax"/>
          <c:min val="6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000F9F"/>
                </a:solidFill>
                <a:latin typeface="Aptos" panose="020B0004020202020204" pitchFamily="34" charset="0"/>
                <a:ea typeface="+mn-ea"/>
                <a:cs typeface="+mn-cs"/>
              </a:defRPr>
            </a:pPr>
            <a:endParaRPr lang="en-TR"/>
          </a:p>
        </c:txPr>
        <c:crossAx val="334879616"/>
        <c:crosses val="autoZero"/>
        <c:crossBetween val="between"/>
      </c:valAx>
      <c:spPr>
        <a:solidFill>
          <a:srgbClr val="E1E7E8"/>
        </a:solidFill>
      </c:spPr>
    </c:plotArea>
    <c:legend>
      <c:legendPos val="t"/>
      <c:layout>
        <c:manualLayout>
          <c:xMode val="edge"/>
          <c:yMode val="edge"/>
          <c:x val="0.29001069339108915"/>
          <c:y val="4.9228845702010547E-2"/>
          <c:w val="0.69851499188665223"/>
          <c:h val="0.1554788021084318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rgbClr val="000F9F"/>
              </a:solidFill>
              <a:latin typeface="Aptos" panose="020B0004020202020204" pitchFamily="34" charset="0"/>
              <a:ea typeface="+mn-ea"/>
              <a:cs typeface="+mn-cs"/>
            </a:defRPr>
          </a:pPr>
          <a:endParaRPr lang="en-TR"/>
        </a:p>
      </c:txPr>
    </c:legend>
    <c:plotVisOnly val="1"/>
    <c:dispBlanksAs val="gap"/>
    <c:showDLblsOverMax val="0"/>
    <c:extLst/>
  </c:chart>
  <c:spPr>
    <a:solidFill>
      <a:srgbClr val="E1E7E8"/>
    </a:solidFill>
  </c:spPr>
  <c:txPr>
    <a:bodyPr/>
    <a:lstStyle/>
    <a:p>
      <a:pPr>
        <a:defRPr>
          <a:solidFill>
            <a:schemeClr val="tx1"/>
          </a:solidFill>
        </a:defRPr>
      </a:pPr>
      <a:endParaRPr lang="en-TR"/>
    </a:p>
  </c:txPr>
  <c:externalData r:id="rId2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200" b="0">
                <a:solidFill>
                  <a:srgbClr val="000F9F"/>
                </a:solidFill>
                <a:latin typeface="Aptos" panose="020B0004020202020204" pitchFamily="34" charset="0"/>
              </a:defRPr>
            </a:pPr>
            <a:r>
              <a:rPr lang="tr-TR" sz="1200" b="0">
                <a:solidFill>
                  <a:srgbClr val="000F9F"/>
                </a:solidFill>
                <a:latin typeface="Aptos" panose="020B0004020202020204" pitchFamily="34" charset="0"/>
              </a:rPr>
              <a:t>DMOM-Maliyet</a:t>
            </a:r>
          </a:p>
        </c:rich>
      </c:tx>
      <c:layout>
        <c:manualLayout>
          <c:xMode val="edge"/>
          <c:yMode val="edge"/>
          <c:x val="0.29034428130084516"/>
          <c:y val="2.5467391669183986E-4"/>
        </c:manualLayout>
      </c:layout>
      <c:overlay val="1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'Slayt 7'!$CQ$80</c:f>
              <c:strCache>
                <c:ptCount val="1"/>
                <c:pt idx="0">
                  <c:v>Türkiye</c:v>
                </c:pt>
              </c:strCache>
            </c:strRef>
          </c:tx>
          <c:spPr>
            <a:ln w="28575" cap="rnd">
              <a:solidFill>
                <a:srgbClr val="C00000"/>
              </a:solidFill>
              <a:round/>
            </a:ln>
            <a:effectLst/>
          </c:spPr>
          <c:marker>
            <c:symbol val="none"/>
          </c:marker>
          <c:cat>
            <c:strRef>
              <c:f>'Slayt 7'!$CP$81:$CP$125</c:f>
              <c:strCache>
                <c:ptCount val="45"/>
                <c:pt idx="0">
                  <c:v>Ç1 15</c:v>
                </c:pt>
                <c:pt idx="1">
                  <c:v>Ç2 15</c:v>
                </c:pt>
                <c:pt idx="2">
                  <c:v>Ç3 15</c:v>
                </c:pt>
                <c:pt idx="3">
                  <c:v>Ç4 15</c:v>
                </c:pt>
                <c:pt idx="4">
                  <c:v>Ç1 16</c:v>
                </c:pt>
                <c:pt idx="5">
                  <c:v>Ç2 16</c:v>
                </c:pt>
                <c:pt idx="6">
                  <c:v>Ç3 16</c:v>
                </c:pt>
                <c:pt idx="7">
                  <c:v>Ç4 16</c:v>
                </c:pt>
                <c:pt idx="8">
                  <c:v>Ç1 17</c:v>
                </c:pt>
                <c:pt idx="9">
                  <c:v>Ç2 17</c:v>
                </c:pt>
                <c:pt idx="10">
                  <c:v>Ç3 17</c:v>
                </c:pt>
                <c:pt idx="11">
                  <c:v>Ç4 17</c:v>
                </c:pt>
                <c:pt idx="12">
                  <c:v>Ç1 18</c:v>
                </c:pt>
                <c:pt idx="13">
                  <c:v>Ç2 18</c:v>
                </c:pt>
                <c:pt idx="14">
                  <c:v>Ç3 18</c:v>
                </c:pt>
                <c:pt idx="15">
                  <c:v>Ç4 18</c:v>
                </c:pt>
                <c:pt idx="16">
                  <c:v>Ç1 19</c:v>
                </c:pt>
                <c:pt idx="17">
                  <c:v>Ç2 19</c:v>
                </c:pt>
                <c:pt idx="18">
                  <c:v>Ç3 19</c:v>
                </c:pt>
                <c:pt idx="19">
                  <c:v>Ç4 19</c:v>
                </c:pt>
                <c:pt idx="20">
                  <c:v>Ç1 20</c:v>
                </c:pt>
                <c:pt idx="21">
                  <c:v>Ç2 20</c:v>
                </c:pt>
                <c:pt idx="22">
                  <c:v>Ç3 20</c:v>
                </c:pt>
                <c:pt idx="23">
                  <c:v>Ç4 20</c:v>
                </c:pt>
                <c:pt idx="24">
                  <c:v>Ç1 21</c:v>
                </c:pt>
                <c:pt idx="25">
                  <c:v>Ç2 21</c:v>
                </c:pt>
                <c:pt idx="26">
                  <c:v>Ç3 21</c:v>
                </c:pt>
                <c:pt idx="27">
                  <c:v>Ç4 21</c:v>
                </c:pt>
                <c:pt idx="28">
                  <c:v>Ç1 22</c:v>
                </c:pt>
                <c:pt idx="29">
                  <c:v>Ç2 22</c:v>
                </c:pt>
                <c:pt idx="30">
                  <c:v>Ç3 22</c:v>
                </c:pt>
                <c:pt idx="31">
                  <c:v>Ç4 22</c:v>
                </c:pt>
                <c:pt idx="32">
                  <c:v>Ç1 23</c:v>
                </c:pt>
                <c:pt idx="33">
                  <c:v>Ç2 23</c:v>
                </c:pt>
                <c:pt idx="34">
                  <c:v>Ç3 23</c:v>
                </c:pt>
                <c:pt idx="35">
                  <c:v>Ç4 23</c:v>
                </c:pt>
                <c:pt idx="36">
                  <c:v>Ç1 24</c:v>
                </c:pt>
                <c:pt idx="37">
                  <c:v>Ç2 24</c:v>
                </c:pt>
                <c:pt idx="38">
                  <c:v>Ç3 24</c:v>
                </c:pt>
                <c:pt idx="39">
                  <c:v>Ç4 24</c:v>
                </c:pt>
                <c:pt idx="40">
                  <c:v>Ç1 25</c:v>
                </c:pt>
                <c:pt idx="41">
                  <c:v>Ç2 25</c:v>
                </c:pt>
                <c:pt idx="42">
                  <c:v>Ç3 25</c:v>
                </c:pt>
                <c:pt idx="43">
                  <c:v>Ç4 25</c:v>
                </c:pt>
                <c:pt idx="44">
                  <c:v>Ç1 26</c:v>
                </c:pt>
              </c:strCache>
            </c:strRef>
          </c:cat>
          <c:val>
            <c:numRef>
              <c:f>'Slayt 7'!$CQ$81:$CQ$125</c:f>
              <c:numCache>
                <c:formatCode>0.00</c:formatCode>
                <c:ptCount val="45"/>
                <c:pt idx="0">
                  <c:v>121.5</c:v>
                </c:pt>
                <c:pt idx="1">
                  <c:v>116.13</c:v>
                </c:pt>
                <c:pt idx="2">
                  <c:v>109.53</c:v>
                </c:pt>
                <c:pt idx="3">
                  <c:v>107.64</c:v>
                </c:pt>
                <c:pt idx="4">
                  <c:v>106.6</c:v>
                </c:pt>
                <c:pt idx="5">
                  <c:v>110.28</c:v>
                </c:pt>
                <c:pt idx="6">
                  <c:v>108.95</c:v>
                </c:pt>
                <c:pt idx="7">
                  <c:v>101.15</c:v>
                </c:pt>
                <c:pt idx="8">
                  <c:v>95.46</c:v>
                </c:pt>
                <c:pt idx="9">
                  <c:v>100.31</c:v>
                </c:pt>
                <c:pt idx="10">
                  <c:v>103.64</c:v>
                </c:pt>
                <c:pt idx="11">
                  <c:v>100.59</c:v>
                </c:pt>
                <c:pt idx="12">
                  <c:v>106.01</c:v>
                </c:pt>
                <c:pt idx="13">
                  <c:v>100.5</c:v>
                </c:pt>
                <c:pt idx="14">
                  <c:v>88.65</c:v>
                </c:pt>
                <c:pt idx="15">
                  <c:v>98.73</c:v>
                </c:pt>
                <c:pt idx="16">
                  <c:v>101.19</c:v>
                </c:pt>
                <c:pt idx="17">
                  <c:v>98.4</c:v>
                </c:pt>
                <c:pt idx="18">
                  <c:v>102.27</c:v>
                </c:pt>
                <c:pt idx="19">
                  <c:v>100.71</c:v>
                </c:pt>
                <c:pt idx="20">
                  <c:v>95.5</c:v>
                </c:pt>
                <c:pt idx="21">
                  <c:v>82.17</c:v>
                </c:pt>
                <c:pt idx="22">
                  <c:v>83.18</c:v>
                </c:pt>
                <c:pt idx="23">
                  <c:v>82.06</c:v>
                </c:pt>
                <c:pt idx="24">
                  <c:v>94.64</c:v>
                </c:pt>
                <c:pt idx="25">
                  <c:v>93.82</c:v>
                </c:pt>
                <c:pt idx="26">
                  <c:v>102.14</c:v>
                </c:pt>
                <c:pt idx="27">
                  <c:v>94.74</c:v>
                </c:pt>
                <c:pt idx="28">
                  <c:v>108.31</c:v>
                </c:pt>
                <c:pt idx="29">
                  <c:v>127.22</c:v>
                </c:pt>
                <c:pt idx="30">
                  <c:v>136.33000000000001</c:v>
                </c:pt>
                <c:pt idx="31">
                  <c:v>150.88999999999999</c:v>
                </c:pt>
                <c:pt idx="32">
                  <c:v>154.99</c:v>
                </c:pt>
                <c:pt idx="33">
                  <c:v>136.96</c:v>
                </c:pt>
                <c:pt idx="34">
                  <c:v>130.80000000000001</c:v>
                </c:pt>
                <c:pt idx="35">
                  <c:v>136.41</c:v>
                </c:pt>
                <c:pt idx="36">
                  <c:v>141.84</c:v>
                </c:pt>
                <c:pt idx="37">
                  <c:v>152.53</c:v>
                </c:pt>
                <c:pt idx="38">
                  <c:v>158.43</c:v>
                </c:pt>
                <c:pt idx="39">
                  <c:v>160.94999999999999</c:v>
                </c:pt>
                <c:pt idx="40">
                  <c:v>159.81</c:v>
                </c:pt>
                <c:pt idx="41">
                  <c:v>160.21910960105367</c:v>
                </c:pt>
                <c:pt idx="42">
                  <c:v>163.24550156447035</c:v>
                </c:pt>
                <c:pt idx="43">
                  <c:v>163.85592227434876</c:v>
                </c:pt>
                <c:pt idx="44">
                  <c:v>168.70701708274476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5DB-4020-9FA2-E12C3CD6DF9D}"/>
            </c:ext>
          </c:extLst>
        </c:ser>
        <c:ser>
          <c:idx val="1"/>
          <c:order val="1"/>
          <c:tx>
            <c:strRef>
              <c:f>'Slayt 7'!$CR$80</c:f>
              <c:strCache>
                <c:ptCount val="1"/>
                <c:pt idx="0">
                  <c:v>Rakipler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'Slayt 7'!$CP$81:$CP$125</c:f>
              <c:strCache>
                <c:ptCount val="45"/>
                <c:pt idx="0">
                  <c:v>Ç1 15</c:v>
                </c:pt>
                <c:pt idx="1">
                  <c:v>Ç2 15</c:v>
                </c:pt>
                <c:pt idx="2">
                  <c:v>Ç3 15</c:v>
                </c:pt>
                <c:pt idx="3">
                  <c:v>Ç4 15</c:v>
                </c:pt>
                <c:pt idx="4">
                  <c:v>Ç1 16</c:v>
                </c:pt>
                <c:pt idx="5">
                  <c:v>Ç2 16</c:v>
                </c:pt>
                <c:pt idx="6">
                  <c:v>Ç3 16</c:v>
                </c:pt>
                <c:pt idx="7">
                  <c:v>Ç4 16</c:v>
                </c:pt>
                <c:pt idx="8">
                  <c:v>Ç1 17</c:v>
                </c:pt>
                <c:pt idx="9">
                  <c:v>Ç2 17</c:v>
                </c:pt>
                <c:pt idx="10">
                  <c:v>Ç3 17</c:v>
                </c:pt>
                <c:pt idx="11">
                  <c:v>Ç4 17</c:v>
                </c:pt>
                <c:pt idx="12">
                  <c:v>Ç1 18</c:v>
                </c:pt>
                <c:pt idx="13">
                  <c:v>Ç2 18</c:v>
                </c:pt>
                <c:pt idx="14">
                  <c:v>Ç3 18</c:v>
                </c:pt>
                <c:pt idx="15">
                  <c:v>Ç4 18</c:v>
                </c:pt>
                <c:pt idx="16">
                  <c:v>Ç1 19</c:v>
                </c:pt>
                <c:pt idx="17">
                  <c:v>Ç2 19</c:v>
                </c:pt>
                <c:pt idx="18">
                  <c:v>Ç3 19</c:v>
                </c:pt>
                <c:pt idx="19">
                  <c:v>Ç4 19</c:v>
                </c:pt>
                <c:pt idx="20">
                  <c:v>Ç1 20</c:v>
                </c:pt>
                <c:pt idx="21">
                  <c:v>Ç2 20</c:v>
                </c:pt>
                <c:pt idx="22">
                  <c:v>Ç3 20</c:v>
                </c:pt>
                <c:pt idx="23">
                  <c:v>Ç4 20</c:v>
                </c:pt>
                <c:pt idx="24">
                  <c:v>Ç1 21</c:v>
                </c:pt>
                <c:pt idx="25">
                  <c:v>Ç2 21</c:v>
                </c:pt>
                <c:pt idx="26">
                  <c:v>Ç3 21</c:v>
                </c:pt>
                <c:pt idx="27">
                  <c:v>Ç4 21</c:v>
                </c:pt>
                <c:pt idx="28">
                  <c:v>Ç1 22</c:v>
                </c:pt>
                <c:pt idx="29">
                  <c:v>Ç2 22</c:v>
                </c:pt>
                <c:pt idx="30">
                  <c:v>Ç3 22</c:v>
                </c:pt>
                <c:pt idx="31">
                  <c:v>Ç4 22</c:v>
                </c:pt>
                <c:pt idx="32">
                  <c:v>Ç1 23</c:v>
                </c:pt>
                <c:pt idx="33">
                  <c:v>Ç2 23</c:v>
                </c:pt>
                <c:pt idx="34">
                  <c:v>Ç3 23</c:v>
                </c:pt>
                <c:pt idx="35">
                  <c:v>Ç4 23</c:v>
                </c:pt>
                <c:pt idx="36">
                  <c:v>Ç1 24</c:v>
                </c:pt>
                <c:pt idx="37">
                  <c:v>Ç2 24</c:v>
                </c:pt>
                <c:pt idx="38">
                  <c:v>Ç3 24</c:v>
                </c:pt>
                <c:pt idx="39">
                  <c:v>Ç4 24</c:v>
                </c:pt>
                <c:pt idx="40">
                  <c:v>Ç1 25</c:v>
                </c:pt>
                <c:pt idx="41">
                  <c:v>Ç2 25</c:v>
                </c:pt>
                <c:pt idx="42">
                  <c:v>Ç3 25</c:v>
                </c:pt>
                <c:pt idx="43">
                  <c:v>Ç4 25</c:v>
                </c:pt>
                <c:pt idx="44">
                  <c:v>Ç1 26</c:v>
                </c:pt>
              </c:strCache>
            </c:strRef>
          </c:cat>
          <c:val>
            <c:numRef>
              <c:f>'Slayt 7'!$CR$81:$CR$125</c:f>
              <c:numCache>
                <c:formatCode>0.00</c:formatCode>
                <c:ptCount val="45"/>
                <c:pt idx="0">
                  <c:v>101.7</c:v>
                </c:pt>
                <c:pt idx="1">
                  <c:v>99.94</c:v>
                </c:pt>
                <c:pt idx="2">
                  <c:v>98.82</c:v>
                </c:pt>
                <c:pt idx="3">
                  <c:v>96.79</c:v>
                </c:pt>
                <c:pt idx="4">
                  <c:v>94.17</c:v>
                </c:pt>
                <c:pt idx="5">
                  <c:v>94.97</c:v>
                </c:pt>
                <c:pt idx="6">
                  <c:v>95.05</c:v>
                </c:pt>
                <c:pt idx="7">
                  <c:v>93.73</c:v>
                </c:pt>
                <c:pt idx="8">
                  <c:v>94.64</c:v>
                </c:pt>
                <c:pt idx="9">
                  <c:v>97.43</c:v>
                </c:pt>
                <c:pt idx="10">
                  <c:v>102.85</c:v>
                </c:pt>
                <c:pt idx="11">
                  <c:v>105.07</c:v>
                </c:pt>
                <c:pt idx="12">
                  <c:v>110.63</c:v>
                </c:pt>
                <c:pt idx="13">
                  <c:v>108.93</c:v>
                </c:pt>
                <c:pt idx="14">
                  <c:v>106.77</c:v>
                </c:pt>
                <c:pt idx="15">
                  <c:v>106.18</c:v>
                </c:pt>
                <c:pt idx="16">
                  <c:v>106.92</c:v>
                </c:pt>
                <c:pt idx="17">
                  <c:v>105.49</c:v>
                </c:pt>
                <c:pt idx="18">
                  <c:v>104.38</c:v>
                </c:pt>
                <c:pt idx="19">
                  <c:v>104.58</c:v>
                </c:pt>
                <c:pt idx="20">
                  <c:v>103.36</c:v>
                </c:pt>
                <c:pt idx="21">
                  <c:v>97.72</c:v>
                </c:pt>
                <c:pt idx="22">
                  <c:v>104.56</c:v>
                </c:pt>
                <c:pt idx="23">
                  <c:v>108.72</c:v>
                </c:pt>
                <c:pt idx="24">
                  <c:v>114.08</c:v>
                </c:pt>
                <c:pt idx="25">
                  <c:v>117.63</c:v>
                </c:pt>
                <c:pt idx="26">
                  <c:v>120.47</c:v>
                </c:pt>
                <c:pt idx="27">
                  <c:v>125.82</c:v>
                </c:pt>
                <c:pt idx="28">
                  <c:v>129.80000000000001</c:v>
                </c:pt>
                <c:pt idx="29">
                  <c:v>129.82</c:v>
                </c:pt>
                <c:pt idx="30">
                  <c:v>126.9</c:v>
                </c:pt>
                <c:pt idx="31">
                  <c:v>126.13</c:v>
                </c:pt>
                <c:pt idx="32">
                  <c:v>130.69999999999999</c:v>
                </c:pt>
                <c:pt idx="33">
                  <c:v>128.12</c:v>
                </c:pt>
                <c:pt idx="34">
                  <c:v>126.91</c:v>
                </c:pt>
                <c:pt idx="35">
                  <c:v>127</c:v>
                </c:pt>
                <c:pt idx="36">
                  <c:v>127.37</c:v>
                </c:pt>
                <c:pt idx="37">
                  <c:v>126.65</c:v>
                </c:pt>
                <c:pt idx="38">
                  <c:v>128.35</c:v>
                </c:pt>
                <c:pt idx="39">
                  <c:v>125.97</c:v>
                </c:pt>
                <c:pt idx="40">
                  <c:v>125.79</c:v>
                </c:pt>
                <c:pt idx="41">
                  <c:v>130.06084328917603</c:v>
                </c:pt>
                <c:pt idx="42">
                  <c:v>132.56550632084287</c:v>
                </c:pt>
                <c:pt idx="43">
                  <c:v>133.01885526664702</c:v>
                </c:pt>
                <c:pt idx="44">
                  <c:v>135.76237939180987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5DB-4020-9FA2-E12C3CD6DF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34879616"/>
        <c:axId val="334585520"/>
      </c:lineChart>
      <c:catAx>
        <c:axId val="3348796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000F9F"/>
                </a:solidFill>
                <a:latin typeface="Aptos" panose="020B0004020202020204" pitchFamily="34" charset="0"/>
                <a:ea typeface="+mn-ea"/>
                <a:cs typeface="+mn-cs"/>
              </a:defRPr>
            </a:pPr>
            <a:endParaRPr lang="en-TR"/>
          </a:p>
        </c:txPr>
        <c:crossAx val="334585520"/>
        <c:crosses val="autoZero"/>
        <c:auto val="1"/>
        <c:lblAlgn val="ctr"/>
        <c:lblOffset val="100"/>
        <c:noMultiLvlLbl val="0"/>
      </c:catAx>
      <c:valAx>
        <c:axId val="334585520"/>
        <c:scaling>
          <c:orientation val="minMax"/>
          <c:min val="6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000F9F"/>
                </a:solidFill>
                <a:latin typeface="Aptos" panose="020B0004020202020204" pitchFamily="34" charset="0"/>
                <a:ea typeface="+mn-ea"/>
                <a:cs typeface="+mn-cs"/>
              </a:defRPr>
            </a:pPr>
            <a:endParaRPr lang="en-TR"/>
          </a:p>
        </c:txPr>
        <c:crossAx val="334879616"/>
        <c:crosses val="autoZero"/>
        <c:crossBetween val="between"/>
      </c:valAx>
      <c:spPr>
        <a:solidFill>
          <a:srgbClr val="E1E7E8"/>
        </a:solidFill>
      </c:spPr>
    </c:plotArea>
    <c:legend>
      <c:legendPos val="t"/>
      <c:layout>
        <c:manualLayout>
          <c:xMode val="edge"/>
          <c:yMode val="edge"/>
          <c:x val="0.27955605398889388"/>
          <c:y val="4.9228845702010547E-2"/>
          <c:w val="0.69851499188665223"/>
          <c:h val="0.1554788021084318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rgbClr val="000F9F"/>
              </a:solidFill>
              <a:latin typeface="Aptos" panose="020B0004020202020204" pitchFamily="34" charset="0"/>
              <a:ea typeface="+mn-ea"/>
              <a:cs typeface="+mn-cs"/>
            </a:defRPr>
          </a:pPr>
          <a:endParaRPr lang="en-TR"/>
        </a:p>
      </c:txPr>
    </c:legend>
    <c:plotVisOnly val="1"/>
    <c:dispBlanksAs val="gap"/>
    <c:showDLblsOverMax val="0"/>
    <c:extLst/>
  </c:chart>
  <c:spPr>
    <a:solidFill>
      <a:srgbClr val="E1E7E8"/>
    </a:solidFill>
  </c:spPr>
  <c:txPr>
    <a:bodyPr/>
    <a:lstStyle/>
    <a:p>
      <a:pPr>
        <a:defRPr>
          <a:solidFill>
            <a:schemeClr val="tx1"/>
          </a:solidFill>
        </a:defRPr>
      </a:pPr>
      <a:endParaRPr lang="en-TR"/>
    </a:p>
  </c:txPr>
  <c:externalData r:id="rId2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200" b="0">
                <a:solidFill>
                  <a:srgbClr val="000F9F"/>
                </a:solidFill>
                <a:latin typeface="Aptos" panose="020B0004020202020204" pitchFamily="34" charset="0"/>
              </a:defRPr>
            </a:pPr>
            <a:r>
              <a:rPr lang="tr-TR" sz="1200" b="0">
                <a:solidFill>
                  <a:srgbClr val="000F9F"/>
                </a:solidFill>
                <a:latin typeface="Aptos" panose="020B0004020202020204" pitchFamily="34" charset="0"/>
              </a:rPr>
              <a:t>Ana Metal-Maliyet</a:t>
            </a:r>
          </a:p>
        </c:rich>
      </c:tx>
      <c:layout>
        <c:manualLayout>
          <c:xMode val="edge"/>
          <c:yMode val="edge"/>
          <c:x val="0.24340380049947072"/>
          <c:y val="1.6239972476756286E-2"/>
        </c:manualLayout>
      </c:layout>
      <c:overlay val="1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'Slayt 7'!$DE$80</c:f>
              <c:strCache>
                <c:ptCount val="1"/>
                <c:pt idx="0">
                  <c:v>Türkiye</c:v>
                </c:pt>
              </c:strCache>
            </c:strRef>
          </c:tx>
          <c:spPr>
            <a:ln w="28575" cap="rnd">
              <a:solidFill>
                <a:srgbClr val="C00000"/>
              </a:solidFill>
              <a:round/>
            </a:ln>
            <a:effectLst/>
          </c:spPr>
          <c:marker>
            <c:symbol val="none"/>
          </c:marker>
          <c:cat>
            <c:strRef>
              <c:f>'Slayt 7'!$DD$81:$DD$125</c:f>
              <c:strCache>
                <c:ptCount val="45"/>
                <c:pt idx="0">
                  <c:v>Ç1 15</c:v>
                </c:pt>
                <c:pt idx="1">
                  <c:v>Ç2 15</c:v>
                </c:pt>
                <c:pt idx="2">
                  <c:v>Ç3 15</c:v>
                </c:pt>
                <c:pt idx="3">
                  <c:v>Ç4 15</c:v>
                </c:pt>
                <c:pt idx="4">
                  <c:v>Ç1 16</c:v>
                </c:pt>
                <c:pt idx="5">
                  <c:v>Ç2 16</c:v>
                </c:pt>
                <c:pt idx="6">
                  <c:v>Ç3 16</c:v>
                </c:pt>
                <c:pt idx="7">
                  <c:v>Ç4 16</c:v>
                </c:pt>
                <c:pt idx="8">
                  <c:v>Ç1 17</c:v>
                </c:pt>
                <c:pt idx="9">
                  <c:v>Ç2 17</c:v>
                </c:pt>
                <c:pt idx="10">
                  <c:v>Ç3 17</c:v>
                </c:pt>
                <c:pt idx="11">
                  <c:v>Ç4 17</c:v>
                </c:pt>
                <c:pt idx="12">
                  <c:v>Ç1 18</c:v>
                </c:pt>
                <c:pt idx="13">
                  <c:v>Ç2 18</c:v>
                </c:pt>
                <c:pt idx="14">
                  <c:v>Ç3 18</c:v>
                </c:pt>
                <c:pt idx="15">
                  <c:v>Ç4 18</c:v>
                </c:pt>
                <c:pt idx="16">
                  <c:v>Ç1 19</c:v>
                </c:pt>
                <c:pt idx="17">
                  <c:v>Ç2 19</c:v>
                </c:pt>
                <c:pt idx="18">
                  <c:v>Ç3 19</c:v>
                </c:pt>
                <c:pt idx="19">
                  <c:v>Ç4 19</c:v>
                </c:pt>
                <c:pt idx="20">
                  <c:v>Ç1 20</c:v>
                </c:pt>
                <c:pt idx="21">
                  <c:v>Ç2 20</c:v>
                </c:pt>
                <c:pt idx="22">
                  <c:v>Ç3 20</c:v>
                </c:pt>
                <c:pt idx="23">
                  <c:v>Ç4 20</c:v>
                </c:pt>
                <c:pt idx="24">
                  <c:v>Ç1 21</c:v>
                </c:pt>
                <c:pt idx="25">
                  <c:v>Ç2 21</c:v>
                </c:pt>
                <c:pt idx="26">
                  <c:v>Ç3 21</c:v>
                </c:pt>
                <c:pt idx="27">
                  <c:v>Ç4 21</c:v>
                </c:pt>
                <c:pt idx="28">
                  <c:v>Ç1 22</c:v>
                </c:pt>
                <c:pt idx="29">
                  <c:v>Ç2 22</c:v>
                </c:pt>
                <c:pt idx="30">
                  <c:v>Ç3 22</c:v>
                </c:pt>
                <c:pt idx="31">
                  <c:v>Ç4 22</c:v>
                </c:pt>
                <c:pt idx="32">
                  <c:v>Ç1 23</c:v>
                </c:pt>
                <c:pt idx="33">
                  <c:v>Ç2 23</c:v>
                </c:pt>
                <c:pt idx="34">
                  <c:v>Ç3 23</c:v>
                </c:pt>
                <c:pt idx="35">
                  <c:v>Ç4 23</c:v>
                </c:pt>
                <c:pt idx="36">
                  <c:v>Ç1 24</c:v>
                </c:pt>
                <c:pt idx="37">
                  <c:v>Ç2 24</c:v>
                </c:pt>
                <c:pt idx="38">
                  <c:v>Ç3 24</c:v>
                </c:pt>
                <c:pt idx="39">
                  <c:v>Ç4 24</c:v>
                </c:pt>
                <c:pt idx="40">
                  <c:v>Ç1 25</c:v>
                </c:pt>
                <c:pt idx="41">
                  <c:v>Ç2 25</c:v>
                </c:pt>
                <c:pt idx="42">
                  <c:v>Ç3 25</c:v>
                </c:pt>
                <c:pt idx="43">
                  <c:v>Ç4 25</c:v>
                </c:pt>
                <c:pt idx="44">
                  <c:v>Ç1 26</c:v>
                </c:pt>
              </c:strCache>
            </c:strRef>
          </c:cat>
          <c:val>
            <c:numRef>
              <c:f>'Slayt 7'!$DE$81:$DE$125</c:f>
              <c:numCache>
                <c:formatCode>0.00</c:formatCode>
                <c:ptCount val="45"/>
                <c:pt idx="0">
                  <c:v>110.9</c:v>
                </c:pt>
                <c:pt idx="1">
                  <c:v>105.32</c:v>
                </c:pt>
                <c:pt idx="2">
                  <c:v>98.79</c:v>
                </c:pt>
                <c:pt idx="3">
                  <c:v>94.47</c:v>
                </c:pt>
                <c:pt idx="4">
                  <c:v>91.6</c:v>
                </c:pt>
                <c:pt idx="5">
                  <c:v>97.42</c:v>
                </c:pt>
                <c:pt idx="6">
                  <c:v>96.07</c:v>
                </c:pt>
                <c:pt idx="7">
                  <c:v>92.72</c:v>
                </c:pt>
                <c:pt idx="8">
                  <c:v>93.9</c:v>
                </c:pt>
                <c:pt idx="9">
                  <c:v>98.62</c:v>
                </c:pt>
                <c:pt idx="10">
                  <c:v>103.55</c:v>
                </c:pt>
                <c:pt idx="11">
                  <c:v>103.93</c:v>
                </c:pt>
                <c:pt idx="12">
                  <c:v>111.54</c:v>
                </c:pt>
                <c:pt idx="13">
                  <c:v>106.58</c:v>
                </c:pt>
                <c:pt idx="14">
                  <c:v>97.73</c:v>
                </c:pt>
                <c:pt idx="15">
                  <c:v>104.09</c:v>
                </c:pt>
                <c:pt idx="16">
                  <c:v>101.78</c:v>
                </c:pt>
                <c:pt idx="17">
                  <c:v>100.45</c:v>
                </c:pt>
                <c:pt idx="18">
                  <c:v>100.85</c:v>
                </c:pt>
                <c:pt idx="19">
                  <c:v>96.39</c:v>
                </c:pt>
                <c:pt idx="20">
                  <c:v>94.86</c:v>
                </c:pt>
                <c:pt idx="21">
                  <c:v>87.71</c:v>
                </c:pt>
                <c:pt idx="22">
                  <c:v>88.7</c:v>
                </c:pt>
                <c:pt idx="23">
                  <c:v>93.49</c:v>
                </c:pt>
                <c:pt idx="24">
                  <c:v>109.59</c:v>
                </c:pt>
                <c:pt idx="25">
                  <c:v>117.95</c:v>
                </c:pt>
                <c:pt idx="26">
                  <c:v>132.83000000000001</c:v>
                </c:pt>
                <c:pt idx="27">
                  <c:v>125.03</c:v>
                </c:pt>
                <c:pt idx="28">
                  <c:v>136.13</c:v>
                </c:pt>
                <c:pt idx="29">
                  <c:v>149.69</c:v>
                </c:pt>
                <c:pt idx="30">
                  <c:v>142.01</c:v>
                </c:pt>
                <c:pt idx="31">
                  <c:v>146.63999999999999</c:v>
                </c:pt>
                <c:pt idx="32">
                  <c:v>148.99</c:v>
                </c:pt>
                <c:pt idx="33">
                  <c:v>138.56</c:v>
                </c:pt>
                <c:pt idx="34">
                  <c:v>128.12</c:v>
                </c:pt>
                <c:pt idx="35">
                  <c:v>129.94</c:v>
                </c:pt>
                <c:pt idx="36">
                  <c:v>134.6</c:v>
                </c:pt>
                <c:pt idx="37">
                  <c:v>139.05000000000001</c:v>
                </c:pt>
                <c:pt idx="38">
                  <c:v>139.97999999999999</c:v>
                </c:pt>
                <c:pt idx="39">
                  <c:v>142</c:v>
                </c:pt>
                <c:pt idx="40">
                  <c:v>138.25</c:v>
                </c:pt>
                <c:pt idx="41">
                  <c:v>138.77301606732058</c:v>
                </c:pt>
                <c:pt idx="42">
                  <c:v>139.85916530435813</c:v>
                </c:pt>
                <c:pt idx="43">
                  <c:v>142.17232393977869</c:v>
                </c:pt>
                <c:pt idx="44">
                  <c:v>145.05663856198831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4C3-4F29-9419-789F9971FE3F}"/>
            </c:ext>
          </c:extLst>
        </c:ser>
        <c:ser>
          <c:idx val="1"/>
          <c:order val="1"/>
          <c:tx>
            <c:strRef>
              <c:f>'Slayt 7'!$DF$80</c:f>
              <c:strCache>
                <c:ptCount val="1"/>
                <c:pt idx="0">
                  <c:v>Rakipler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'Slayt 7'!$DD$81:$DD$125</c:f>
              <c:strCache>
                <c:ptCount val="45"/>
                <c:pt idx="0">
                  <c:v>Ç1 15</c:v>
                </c:pt>
                <c:pt idx="1">
                  <c:v>Ç2 15</c:v>
                </c:pt>
                <c:pt idx="2">
                  <c:v>Ç3 15</c:v>
                </c:pt>
                <c:pt idx="3">
                  <c:v>Ç4 15</c:v>
                </c:pt>
                <c:pt idx="4">
                  <c:v>Ç1 16</c:v>
                </c:pt>
                <c:pt idx="5">
                  <c:v>Ç2 16</c:v>
                </c:pt>
                <c:pt idx="6">
                  <c:v>Ç3 16</c:v>
                </c:pt>
                <c:pt idx="7">
                  <c:v>Ç4 16</c:v>
                </c:pt>
                <c:pt idx="8">
                  <c:v>Ç1 17</c:v>
                </c:pt>
                <c:pt idx="9">
                  <c:v>Ç2 17</c:v>
                </c:pt>
                <c:pt idx="10">
                  <c:v>Ç3 17</c:v>
                </c:pt>
                <c:pt idx="11">
                  <c:v>Ç4 17</c:v>
                </c:pt>
                <c:pt idx="12">
                  <c:v>Ç1 18</c:v>
                </c:pt>
                <c:pt idx="13">
                  <c:v>Ç2 18</c:v>
                </c:pt>
                <c:pt idx="14">
                  <c:v>Ç3 18</c:v>
                </c:pt>
                <c:pt idx="15">
                  <c:v>Ç4 18</c:v>
                </c:pt>
                <c:pt idx="16">
                  <c:v>Ç1 19</c:v>
                </c:pt>
                <c:pt idx="17">
                  <c:v>Ç2 19</c:v>
                </c:pt>
                <c:pt idx="18">
                  <c:v>Ç3 19</c:v>
                </c:pt>
                <c:pt idx="19">
                  <c:v>Ç4 19</c:v>
                </c:pt>
                <c:pt idx="20">
                  <c:v>Ç1 20</c:v>
                </c:pt>
                <c:pt idx="21">
                  <c:v>Ç2 20</c:v>
                </c:pt>
                <c:pt idx="22">
                  <c:v>Ç3 20</c:v>
                </c:pt>
                <c:pt idx="23">
                  <c:v>Ç4 20</c:v>
                </c:pt>
                <c:pt idx="24">
                  <c:v>Ç1 21</c:v>
                </c:pt>
                <c:pt idx="25">
                  <c:v>Ç2 21</c:v>
                </c:pt>
                <c:pt idx="26">
                  <c:v>Ç3 21</c:v>
                </c:pt>
                <c:pt idx="27">
                  <c:v>Ç4 21</c:v>
                </c:pt>
                <c:pt idx="28">
                  <c:v>Ç1 22</c:v>
                </c:pt>
                <c:pt idx="29">
                  <c:v>Ç2 22</c:v>
                </c:pt>
                <c:pt idx="30">
                  <c:v>Ç3 22</c:v>
                </c:pt>
                <c:pt idx="31">
                  <c:v>Ç4 22</c:v>
                </c:pt>
                <c:pt idx="32">
                  <c:v>Ç1 23</c:v>
                </c:pt>
                <c:pt idx="33">
                  <c:v>Ç2 23</c:v>
                </c:pt>
                <c:pt idx="34">
                  <c:v>Ç3 23</c:v>
                </c:pt>
                <c:pt idx="35">
                  <c:v>Ç4 23</c:v>
                </c:pt>
                <c:pt idx="36">
                  <c:v>Ç1 24</c:v>
                </c:pt>
                <c:pt idx="37">
                  <c:v>Ç2 24</c:v>
                </c:pt>
                <c:pt idx="38">
                  <c:v>Ç3 24</c:v>
                </c:pt>
                <c:pt idx="39">
                  <c:v>Ç4 24</c:v>
                </c:pt>
                <c:pt idx="40">
                  <c:v>Ç1 25</c:v>
                </c:pt>
                <c:pt idx="41">
                  <c:v>Ç2 25</c:v>
                </c:pt>
                <c:pt idx="42">
                  <c:v>Ç3 25</c:v>
                </c:pt>
                <c:pt idx="43">
                  <c:v>Ç4 25</c:v>
                </c:pt>
                <c:pt idx="44">
                  <c:v>Ç1 26</c:v>
                </c:pt>
              </c:strCache>
            </c:strRef>
          </c:cat>
          <c:val>
            <c:numRef>
              <c:f>'Slayt 7'!$DF$81:$DF$125</c:f>
              <c:numCache>
                <c:formatCode>0.00</c:formatCode>
                <c:ptCount val="45"/>
                <c:pt idx="0">
                  <c:v>102.35</c:v>
                </c:pt>
                <c:pt idx="1">
                  <c:v>100.06</c:v>
                </c:pt>
                <c:pt idx="2">
                  <c:v>98.43</c:v>
                </c:pt>
                <c:pt idx="3">
                  <c:v>94.73</c:v>
                </c:pt>
                <c:pt idx="4">
                  <c:v>91.12</c:v>
                </c:pt>
                <c:pt idx="5">
                  <c:v>92.95</c:v>
                </c:pt>
                <c:pt idx="6">
                  <c:v>94.1</c:v>
                </c:pt>
                <c:pt idx="7">
                  <c:v>92.9</c:v>
                </c:pt>
                <c:pt idx="8">
                  <c:v>94.31</c:v>
                </c:pt>
                <c:pt idx="9">
                  <c:v>97.76</c:v>
                </c:pt>
                <c:pt idx="10">
                  <c:v>103.13</c:v>
                </c:pt>
                <c:pt idx="11">
                  <c:v>104.79</c:v>
                </c:pt>
                <c:pt idx="12">
                  <c:v>109.79</c:v>
                </c:pt>
                <c:pt idx="13">
                  <c:v>109.22</c:v>
                </c:pt>
                <c:pt idx="14">
                  <c:v>107.05</c:v>
                </c:pt>
                <c:pt idx="15">
                  <c:v>105.8</c:v>
                </c:pt>
                <c:pt idx="16">
                  <c:v>105.95</c:v>
                </c:pt>
                <c:pt idx="17">
                  <c:v>104.37</c:v>
                </c:pt>
                <c:pt idx="18">
                  <c:v>103.58</c:v>
                </c:pt>
                <c:pt idx="19">
                  <c:v>103.1</c:v>
                </c:pt>
                <c:pt idx="20">
                  <c:v>100.46</c:v>
                </c:pt>
                <c:pt idx="21">
                  <c:v>95.91</c:v>
                </c:pt>
                <c:pt idx="22">
                  <c:v>101.02</c:v>
                </c:pt>
                <c:pt idx="23">
                  <c:v>105.73</c:v>
                </c:pt>
                <c:pt idx="24">
                  <c:v>116.06</c:v>
                </c:pt>
                <c:pt idx="25">
                  <c:v>125.13</c:v>
                </c:pt>
                <c:pt idx="26">
                  <c:v>133.4</c:v>
                </c:pt>
                <c:pt idx="27">
                  <c:v>139.32</c:v>
                </c:pt>
                <c:pt idx="28">
                  <c:v>142.63999999999999</c:v>
                </c:pt>
                <c:pt idx="29">
                  <c:v>144.12</c:v>
                </c:pt>
                <c:pt idx="30">
                  <c:v>136.44</c:v>
                </c:pt>
                <c:pt idx="31">
                  <c:v>132.9</c:v>
                </c:pt>
                <c:pt idx="32">
                  <c:v>134.97</c:v>
                </c:pt>
                <c:pt idx="33">
                  <c:v>130.46</c:v>
                </c:pt>
                <c:pt idx="34">
                  <c:v>127.24</c:v>
                </c:pt>
                <c:pt idx="35">
                  <c:v>126.19</c:v>
                </c:pt>
                <c:pt idx="36">
                  <c:v>125.52</c:v>
                </c:pt>
                <c:pt idx="37">
                  <c:v>124.01</c:v>
                </c:pt>
                <c:pt idx="38">
                  <c:v>125.75</c:v>
                </c:pt>
                <c:pt idx="39">
                  <c:v>123.37</c:v>
                </c:pt>
                <c:pt idx="40">
                  <c:v>122.37</c:v>
                </c:pt>
                <c:pt idx="41">
                  <c:v>125.83398889156028</c:v>
                </c:pt>
                <c:pt idx="42">
                  <c:v>127.93391931219355</c:v>
                </c:pt>
                <c:pt idx="43">
                  <c:v>128.93995985887969</c:v>
                </c:pt>
                <c:pt idx="44">
                  <c:v>133.77788479338059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4C3-4F29-9419-789F9971FE3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34879616"/>
        <c:axId val="334585520"/>
      </c:lineChart>
      <c:catAx>
        <c:axId val="3348796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000F9F"/>
                </a:solidFill>
                <a:latin typeface="Aptos" panose="020B0004020202020204" pitchFamily="34" charset="0"/>
                <a:ea typeface="+mn-ea"/>
                <a:cs typeface="+mn-cs"/>
              </a:defRPr>
            </a:pPr>
            <a:endParaRPr lang="en-TR"/>
          </a:p>
        </c:txPr>
        <c:crossAx val="334585520"/>
        <c:crosses val="autoZero"/>
        <c:auto val="1"/>
        <c:lblAlgn val="ctr"/>
        <c:lblOffset val="100"/>
        <c:noMultiLvlLbl val="0"/>
      </c:catAx>
      <c:valAx>
        <c:axId val="334585520"/>
        <c:scaling>
          <c:orientation val="minMax"/>
          <c:min val="6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000F9F"/>
                </a:solidFill>
                <a:latin typeface="Aptos" panose="020B0004020202020204" pitchFamily="34" charset="0"/>
                <a:ea typeface="+mn-ea"/>
                <a:cs typeface="+mn-cs"/>
              </a:defRPr>
            </a:pPr>
            <a:endParaRPr lang="en-TR"/>
          </a:p>
        </c:txPr>
        <c:crossAx val="334879616"/>
        <c:crosses val="autoZero"/>
        <c:crossBetween val="between"/>
      </c:valAx>
      <c:spPr>
        <a:solidFill>
          <a:srgbClr val="E1E7E8"/>
        </a:solidFill>
      </c:spPr>
    </c:plotArea>
    <c:legend>
      <c:legendPos val="t"/>
      <c:layout>
        <c:manualLayout>
          <c:xMode val="edge"/>
          <c:yMode val="edge"/>
          <c:x val="0.27955602602180818"/>
          <c:y val="5.988571140872017E-2"/>
          <c:w val="0.69851499188665223"/>
          <c:h val="0.1554788021084318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rgbClr val="000F9F"/>
              </a:solidFill>
              <a:latin typeface="Aptos" panose="020B0004020202020204" pitchFamily="34" charset="0"/>
              <a:ea typeface="+mn-ea"/>
              <a:cs typeface="+mn-cs"/>
            </a:defRPr>
          </a:pPr>
          <a:endParaRPr lang="en-TR"/>
        </a:p>
      </c:txPr>
    </c:legend>
    <c:plotVisOnly val="1"/>
    <c:dispBlanksAs val="gap"/>
    <c:showDLblsOverMax val="0"/>
    <c:extLst/>
  </c:chart>
  <c:spPr>
    <a:solidFill>
      <a:srgbClr val="E1E7E8"/>
    </a:solidFill>
  </c:spPr>
  <c:txPr>
    <a:bodyPr/>
    <a:lstStyle/>
    <a:p>
      <a:pPr>
        <a:defRPr>
          <a:solidFill>
            <a:schemeClr val="tx1"/>
          </a:solidFill>
        </a:defRPr>
      </a:pPr>
      <a:endParaRPr lang="en-TR"/>
    </a:p>
  </c:txPr>
  <c:externalData r:id="rId2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200" b="0">
                <a:solidFill>
                  <a:srgbClr val="000F9F"/>
                </a:solidFill>
                <a:latin typeface="Aptos" panose="020B0004020202020204" pitchFamily="34" charset="0"/>
              </a:defRPr>
            </a:pPr>
            <a:r>
              <a:rPr lang="tr-TR" sz="1200" b="0">
                <a:solidFill>
                  <a:srgbClr val="000F9F"/>
                </a:solidFill>
                <a:latin typeface="Aptos" panose="020B0004020202020204" pitchFamily="34" charset="0"/>
              </a:rPr>
              <a:t>Fabrikasyon Metal-Maliyet</a:t>
            </a:r>
          </a:p>
        </c:rich>
      </c:tx>
      <c:layout>
        <c:manualLayout>
          <c:xMode val="edge"/>
          <c:yMode val="edge"/>
          <c:x val="0.12961016450205753"/>
          <c:y val="2.1568414379390451E-2"/>
        </c:manualLayout>
      </c:layout>
      <c:overlay val="1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'Slayt 7'!$DS$80</c:f>
              <c:strCache>
                <c:ptCount val="1"/>
                <c:pt idx="0">
                  <c:v>Türkiye</c:v>
                </c:pt>
              </c:strCache>
            </c:strRef>
          </c:tx>
          <c:spPr>
            <a:ln w="28575" cap="rnd">
              <a:solidFill>
                <a:srgbClr val="C00000"/>
              </a:solidFill>
              <a:round/>
            </a:ln>
            <a:effectLst/>
          </c:spPr>
          <c:marker>
            <c:symbol val="none"/>
          </c:marker>
          <c:cat>
            <c:strRef>
              <c:f>'Slayt 7'!$DR$81:$DR$125</c:f>
              <c:strCache>
                <c:ptCount val="45"/>
                <c:pt idx="0">
                  <c:v>Ç1 15</c:v>
                </c:pt>
                <c:pt idx="1">
                  <c:v>Ç2 15</c:v>
                </c:pt>
                <c:pt idx="2">
                  <c:v>Ç3 15</c:v>
                </c:pt>
                <c:pt idx="3">
                  <c:v>Ç4 15</c:v>
                </c:pt>
                <c:pt idx="4">
                  <c:v>Ç1 16</c:v>
                </c:pt>
                <c:pt idx="5">
                  <c:v>Ç2 16</c:v>
                </c:pt>
                <c:pt idx="6">
                  <c:v>Ç3 16</c:v>
                </c:pt>
                <c:pt idx="7">
                  <c:v>Ç4 16</c:v>
                </c:pt>
                <c:pt idx="8">
                  <c:v>Ç1 17</c:v>
                </c:pt>
                <c:pt idx="9">
                  <c:v>Ç2 17</c:v>
                </c:pt>
                <c:pt idx="10">
                  <c:v>Ç3 17</c:v>
                </c:pt>
                <c:pt idx="11">
                  <c:v>Ç4 17</c:v>
                </c:pt>
                <c:pt idx="12">
                  <c:v>Ç1 18</c:v>
                </c:pt>
                <c:pt idx="13">
                  <c:v>Ç2 18</c:v>
                </c:pt>
                <c:pt idx="14">
                  <c:v>Ç3 18</c:v>
                </c:pt>
                <c:pt idx="15">
                  <c:v>Ç4 18</c:v>
                </c:pt>
                <c:pt idx="16">
                  <c:v>Ç1 19</c:v>
                </c:pt>
                <c:pt idx="17">
                  <c:v>Ç2 19</c:v>
                </c:pt>
                <c:pt idx="18">
                  <c:v>Ç3 19</c:v>
                </c:pt>
                <c:pt idx="19">
                  <c:v>Ç4 19</c:v>
                </c:pt>
                <c:pt idx="20">
                  <c:v>Ç1 20</c:v>
                </c:pt>
                <c:pt idx="21">
                  <c:v>Ç2 20</c:v>
                </c:pt>
                <c:pt idx="22">
                  <c:v>Ç3 20</c:v>
                </c:pt>
                <c:pt idx="23">
                  <c:v>Ç4 20</c:v>
                </c:pt>
                <c:pt idx="24">
                  <c:v>Ç1 21</c:v>
                </c:pt>
                <c:pt idx="25">
                  <c:v>Ç2 21</c:v>
                </c:pt>
                <c:pt idx="26">
                  <c:v>Ç3 21</c:v>
                </c:pt>
                <c:pt idx="27">
                  <c:v>Ç4 21</c:v>
                </c:pt>
                <c:pt idx="28">
                  <c:v>Ç1 22</c:v>
                </c:pt>
                <c:pt idx="29">
                  <c:v>Ç2 22</c:v>
                </c:pt>
                <c:pt idx="30">
                  <c:v>Ç3 22</c:v>
                </c:pt>
                <c:pt idx="31">
                  <c:v>Ç4 22</c:v>
                </c:pt>
                <c:pt idx="32">
                  <c:v>Ç1 23</c:v>
                </c:pt>
                <c:pt idx="33">
                  <c:v>Ç2 23</c:v>
                </c:pt>
                <c:pt idx="34">
                  <c:v>Ç3 23</c:v>
                </c:pt>
                <c:pt idx="35">
                  <c:v>Ç4 23</c:v>
                </c:pt>
                <c:pt idx="36">
                  <c:v>Ç1 24</c:v>
                </c:pt>
                <c:pt idx="37">
                  <c:v>Ç2 24</c:v>
                </c:pt>
                <c:pt idx="38">
                  <c:v>Ç3 24</c:v>
                </c:pt>
                <c:pt idx="39">
                  <c:v>Ç4 24</c:v>
                </c:pt>
                <c:pt idx="40">
                  <c:v>Ç1 25</c:v>
                </c:pt>
                <c:pt idx="41">
                  <c:v>Ç2 25</c:v>
                </c:pt>
                <c:pt idx="42">
                  <c:v>Ç3 25</c:v>
                </c:pt>
                <c:pt idx="43">
                  <c:v>Ç4 25</c:v>
                </c:pt>
                <c:pt idx="44">
                  <c:v>Ç1 26</c:v>
                </c:pt>
              </c:strCache>
            </c:strRef>
          </c:cat>
          <c:val>
            <c:numRef>
              <c:f>'Slayt 7'!$DS$81:$DS$125</c:f>
              <c:numCache>
                <c:formatCode>0.00</c:formatCode>
                <c:ptCount val="45"/>
                <c:pt idx="0">
                  <c:v>105.66</c:v>
                </c:pt>
                <c:pt idx="1">
                  <c:v>100.74</c:v>
                </c:pt>
                <c:pt idx="2">
                  <c:v>95.55</c:v>
                </c:pt>
                <c:pt idx="3">
                  <c:v>92.48</c:v>
                </c:pt>
                <c:pt idx="4">
                  <c:v>91.96</c:v>
                </c:pt>
                <c:pt idx="5">
                  <c:v>98.01</c:v>
                </c:pt>
                <c:pt idx="6">
                  <c:v>96.75</c:v>
                </c:pt>
                <c:pt idx="7">
                  <c:v>93.45</c:v>
                </c:pt>
                <c:pt idx="8">
                  <c:v>92.92</c:v>
                </c:pt>
                <c:pt idx="9">
                  <c:v>98.68</c:v>
                </c:pt>
                <c:pt idx="10">
                  <c:v>104.12</c:v>
                </c:pt>
                <c:pt idx="11">
                  <c:v>104.27</c:v>
                </c:pt>
                <c:pt idx="12">
                  <c:v>110.76</c:v>
                </c:pt>
                <c:pt idx="13">
                  <c:v>105.64</c:v>
                </c:pt>
                <c:pt idx="14">
                  <c:v>96.06</c:v>
                </c:pt>
                <c:pt idx="15">
                  <c:v>101.68</c:v>
                </c:pt>
                <c:pt idx="16">
                  <c:v>101.3</c:v>
                </c:pt>
                <c:pt idx="17">
                  <c:v>99.44</c:v>
                </c:pt>
                <c:pt idx="18">
                  <c:v>100.39</c:v>
                </c:pt>
                <c:pt idx="19">
                  <c:v>96.45</c:v>
                </c:pt>
                <c:pt idx="20">
                  <c:v>94.87</c:v>
                </c:pt>
                <c:pt idx="21">
                  <c:v>85.94</c:v>
                </c:pt>
                <c:pt idx="22">
                  <c:v>88.57</c:v>
                </c:pt>
                <c:pt idx="23">
                  <c:v>93.05</c:v>
                </c:pt>
                <c:pt idx="24">
                  <c:v>109.37</c:v>
                </c:pt>
                <c:pt idx="25">
                  <c:v>115.63</c:v>
                </c:pt>
                <c:pt idx="26">
                  <c:v>128.87</c:v>
                </c:pt>
                <c:pt idx="27">
                  <c:v>119.64</c:v>
                </c:pt>
                <c:pt idx="28">
                  <c:v>126.91</c:v>
                </c:pt>
                <c:pt idx="29">
                  <c:v>134.88999999999999</c:v>
                </c:pt>
                <c:pt idx="30">
                  <c:v>125.62</c:v>
                </c:pt>
                <c:pt idx="31">
                  <c:v>127.39</c:v>
                </c:pt>
                <c:pt idx="32">
                  <c:v>134.56</c:v>
                </c:pt>
                <c:pt idx="33">
                  <c:v>130.66</c:v>
                </c:pt>
                <c:pt idx="34">
                  <c:v>122.38</c:v>
                </c:pt>
                <c:pt idx="35">
                  <c:v>125.07</c:v>
                </c:pt>
                <c:pt idx="36">
                  <c:v>133.22</c:v>
                </c:pt>
                <c:pt idx="37">
                  <c:v>138.18</c:v>
                </c:pt>
                <c:pt idx="38">
                  <c:v>138.55000000000001</c:v>
                </c:pt>
                <c:pt idx="39">
                  <c:v>143.47999999999999</c:v>
                </c:pt>
                <c:pt idx="40">
                  <c:v>139.77000000000001</c:v>
                </c:pt>
                <c:pt idx="41">
                  <c:v>142.32832593303385</c:v>
                </c:pt>
                <c:pt idx="42">
                  <c:v>141.631282440527</c:v>
                </c:pt>
                <c:pt idx="43">
                  <c:v>145.28992016502417</c:v>
                </c:pt>
                <c:pt idx="44">
                  <c:v>149.07136786850725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DC4-41F8-BFEE-C0245574EE54}"/>
            </c:ext>
          </c:extLst>
        </c:ser>
        <c:ser>
          <c:idx val="1"/>
          <c:order val="1"/>
          <c:tx>
            <c:strRef>
              <c:f>'Slayt 7'!$DT$80</c:f>
              <c:strCache>
                <c:ptCount val="1"/>
                <c:pt idx="0">
                  <c:v>Rakipler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'Slayt 7'!$DR$81:$DR$125</c:f>
              <c:strCache>
                <c:ptCount val="45"/>
                <c:pt idx="0">
                  <c:v>Ç1 15</c:v>
                </c:pt>
                <c:pt idx="1">
                  <c:v>Ç2 15</c:v>
                </c:pt>
                <c:pt idx="2">
                  <c:v>Ç3 15</c:v>
                </c:pt>
                <c:pt idx="3">
                  <c:v>Ç4 15</c:v>
                </c:pt>
                <c:pt idx="4">
                  <c:v>Ç1 16</c:v>
                </c:pt>
                <c:pt idx="5">
                  <c:v>Ç2 16</c:v>
                </c:pt>
                <c:pt idx="6">
                  <c:v>Ç3 16</c:v>
                </c:pt>
                <c:pt idx="7">
                  <c:v>Ç4 16</c:v>
                </c:pt>
                <c:pt idx="8">
                  <c:v>Ç1 17</c:v>
                </c:pt>
                <c:pt idx="9">
                  <c:v>Ç2 17</c:v>
                </c:pt>
                <c:pt idx="10">
                  <c:v>Ç3 17</c:v>
                </c:pt>
                <c:pt idx="11">
                  <c:v>Ç4 17</c:v>
                </c:pt>
                <c:pt idx="12">
                  <c:v>Ç1 18</c:v>
                </c:pt>
                <c:pt idx="13">
                  <c:v>Ç2 18</c:v>
                </c:pt>
                <c:pt idx="14">
                  <c:v>Ç3 18</c:v>
                </c:pt>
                <c:pt idx="15">
                  <c:v>Ç4 18</c:v>
                </c:pt>
                <c:pt idx="16">
                  <c:v>Ç1 19</c:v>
                </c:pt>
                <c:pt idx="17">
                  <c:v>Ç2 19</c:v>
                </c:pt>
                <c:pt idx="18">
                  <c:v>Ç3 19</c:v>
                </c:pt>
                <c:pt idx="19">
                  <c:v>Ç4 19</c:v>
                </c:pt>
                <c:pt idx="20">
                  <c:v>Ç1 20</c:v>
                </c:pt>
                <c:pt idx="21">
                  <c:v>Ç2 20</c:v>
                </c:pt>
                <c:pt idx="22">
                  <c:v>Ç3 20</c:v>
                </c:pt>
                <c:pt idx="23">
                  <c:v>Ç4 20</c:v>
                </c:pt>
                <c:pt idx="24">
                  <c:v>Ç1 21</c:v>
                </c:pt>
                <c:pt idx="25">
                  <c:v>Ç2 21</c:v>
                </c:pt>
                <c:pt idx="26">
                  <c:v>Ç3 21</c:v>
                </c:pt>
                <c:pt idx="27">
                  <c:v>Ç4 21</c:v>
                </c:pt>
                <c:pt idx="28">
                  <c:v>Ç1 22</c:v>
                </c:pt>
                <c:pt idx="29">
                  <c:v>Ç2 22</c:v>
                </c:pt>
                <c:pt idx="30">
                  <c:v>Ç3 22</c:v>
                </c:pt>
                <c:pt idx="31">
                  <c:v>Ç4 22</c:v>
                </c:pt>
                <c:pt idx="32">
                  <c:v>Ç1 23</c:v>
                </c:pt>
                <c:pt idx="33">
                  <c:v>Ç2 23</c:v>
                </c:pt>
                <c:pt idx="34">
                  <c:v>Ç3 23</c:v>
                </c:pt>
                <c:pt idx="35">
                  <c:v>Ç4 23</c:v>
                </c:pt>
                <c:pt idx="36">
                  <c:v>Ç1 24</c:v>
                </c:pt>
                <c:pt idx="37">
                  <c:v>Ç2 24</c:v>
                </c:pt>
                <c:pt idx="38">
                  <c:v>Ç3 24</c:v>
                </c:pt>
                <c:pt idx="39">
                  <c:v>Ç4 24</c:v>
                </c:pt>
                <c:pt idx="40">
                  <c:v>Ç1 25</c:v>
                </c:pt>
                <c:pt idx="41">
                  <c:v>Ç2 25</c:v>
                </c:pt>
                <c:pt idx="42">
                  <c:v>Ç3 25</c:v>
                </c:pt>
                <c:pt idx="43">
                  <c:v>Ç4 25</c:v>
                </c:pt>
                <c:pt idx="44">
                  <c:v>Ç1 26</c:v>
                </c:pt>
              </c:strCache>
            </c:strRef>
          </c:cat>
          <c:val>
            <c:numRef>
              <c:f>'Slayt 7'!$DT$81:$DT$125</c:f>
              <c:numCache>
                <c:formatCode>0.00</c:formatCode>
                <c:ptCount val="45"/>
                <c:pt idx="0">
                  <c:v>100.48</c:v>
                </c:pt>
                <c:pt idx="1">
                  <c:v>99.55</c:v>
                </c:pt>
                <c:pt idx="2">
                  <c:v>98.47</c:v>
                </c:pt>
                <c:pt idx="3">
                  <c:v>96.19</c:v>
                </c:pt>
                <c:pt idx="4">
                  <c:v>94.34</c:v>
                </c:pt>
                <c:pt idx="5">
                  <c:v>95.65</c:v>
                </c:pt>
                <c:pt idx="6">
                  <c:v>95.51</c:v>
                </c:pt>
                <c:pt idx="7">
                  <c:v>93.57</c:v>
                </c:pt>
                <c:pt idx="8">
                  <c:v>94.3</c:v>
                </c:pt>
                <c:pt idx="9">
                  <c:v>97.71</c:v>
                </c:pt>
                <c:pt idx="10">
                  <c:v>103.1</c:v>
                </c:pt>
                <c:pt idx="11">
                  <c:v>104.89</c:v>
                </c:pt>
                <c:pt idx="12">
                  <c:v>110.24</c:v>
                </c:pt>
                <c:pt idx="13">
                  <c:v>108.74</c:v>
                </c:pt>
                <c:pt idx="14">
                  <c:v>105.41</c:v>
                </c:pt>
                <c:pt idx="15">
                  <c:v>104.29</c:v>
                </c:pt>
                <c:pt idx="16">
                  <c:v>105.2</c:v>
                </c:pt>
                <c:pt idx="17">
                  <c:v>103.81</c:v>
                </c:pt>
                <c:pt idx="18">
                  <c:v>102.32</c:v>
                </c:pt>
                <c:pt idx="19">
                  <c:v>101.82</c:v>
                </c:pt>
                <c:pt idx="20">
                  <c:v>101.07</c:v>
                </c:pt>
                <c:pt idx="21">
                  <c:v>97.34</c:v>
                </c:pt>
                <c:pt idx="22">
                  <c:v>103.69</c:v>
                </c:pt>
                <c:pt idx="23">
                  <c:v>107.81</c:v>
                </c:pt>
                <c:pt idx="24">
                  <c:v>112.42</c:v>
                </c:pt>
                <c:pt idx="25">
                  <c:v>117.03</c:v>
                </c:pt>
                <c:pt idx="26">
                  <c:v>119.85</c:v>
                </c:pt>
                <c:pt idx="27">
                  <c:v>121.71</c:v>
                </c:pt>
                <c:pt idx="28">
                  <c:v>124.16</c:v>
                </c:pt>
                <c:pt idx="29">
                  <c:v>122.97</c:v>
                </c:pt>
                <c:pt idx="30">
                  <c:v>117.32</c:v>
                </c:pt>
                <c:pt idx="31">
                  <c:v>115.84</c:v>
                </c:pt>
                <c:pt idx="32">
                  <c:v>121.13</c:v>
                </c:pt>
                <c:pt idx="33">
                  <c:v>121.07</c:v>
                </c:pt>
                <c:pt idx="34">
                  <c:v>119.25</c:v>
                </c:pt>
                <c:pt idx="35">
                  <c:v>118.39</c:v>
                </c:pt>
                <c:pt idx="36">
                  <c:v>119.5</c:v>
                </c:pt>
                <c:pt idx="37">
                  <c:v>119.15</c:v>
                </c:pt>
                <c:pt idx="38">
                  <c:v>120.77</c:v>
                </c:pt>
                <c:pt idx="39">
                  <c:v>118.38</c:v>
                </c:pt>
                <c:pt idx="40">
                  <c:v>117.49</c:v>
                </c:pt>
                <c:pt idx="41">
                  <c:v>123.40474942460631</c:v>
                </c:pt>
                <c:pt idx="42">
                  <c:v>125.82332362765536</c:v>
                </c:pt>
                <c:pt idx="43">
                  <c:v>126.19780863237693</c:v>
                </c:pt>
                <c:pt idx="44">
                  <c:v>128.88027672308974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DC4-41F8-BFEE-C0245574EE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34879616"/>
        <c:axId val="334585520"/>
      </c:lineChart>
      <c:catAx>
        <c:axId val="3348796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000F9F"/>
                </a:solidFill>
                <a:latin typeface="Aptos" panose="020B0004020202020204" pitchFamily="34" charset="0"/>
                <a:ea typeface="+mn-ea"/>
                <a:cs typeface="+mn-cs"/>
              </a:defRPr>
            </a:pPr>
            <a:endParaRPr lang="en-TR"/>
          </a:p>
        </c:txPr>
        <c:crossAx val="334585520"/>
        <c:crosses val="autoZero"/>
        <c:auto val="1"/>
        <c:lblAlgn val="ctr"/>
        <c:lblOffset val="100"/>
        <c:noMultiLvlLbl val="0"/>
      </c:catAx>
      <c:valAx>
        <c:axId val="334585520"/>
        <c:scaling>
          <c:orientation val="minMax"/>
          <c:min val="6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000F9F"/>
                </a:solidFill>
                <a:latin typeface="Aptos" panose="020B0004020202020204" pitchFamily="34" charset="0"/>
                <a:ea typeface="+mn-ea"/>
                <a:cs typeface="+mn-cs"/>
              </a:defRPr>
            </a:pPr>
            <a:endParaRPr lang="en-TR"/>
          </a:p>
        </c:txPr>
        <c:crossAx val="334879616"/>
        <c:crosses val="autoZero"/>
        <c:crossBetween val="between"/>
      </c:valAx>
      <c:spPr>
        <a:solidFill>
          <a:srgbClr val="E1E7E8"/>
        </a:solidFill>
      </c:spPr>
    </c:plotArea>
    <c:legend>
      <c:legendPos val="t"/>
      <c:layout>
        <c:manualLayout>
          <c:xMode val="edge"/>
          <c:yMode val="edge"/>
          <c:x val="0.28478474336567383"/>
          <c:y val="5.9885736534478123E-2"/>
          <c:w val="0.69851499188665223"/>
          <c:h val="0.1554788021084318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rgbClr val="000F9F"/>
              </a:solidFill>
              <a:latin typeface="Aptos" panose="020B0004020202020204" pitchFamily="34" charset="0"/>
              <a:ea typeface="+mn-ea"/>
              <a:cs typeface="+mn-cs"/>
            </a:defRPr>
          </a:pPr>
          <a:endParaRPr lang="en-TR"/>
        </a:p>
      </c:txPr>
    </c:legend>
    <c:plotVisOnly val="1"/>
    <c:dispBlanksAs val="gap"/>
    <c:showDLblsOverMax val="0"/>
    <c:extLst/>
  </c:chart>
  <c:spPr>
    <a:solidFill>
      <a:srgbClr val="E1E7E8"/>
    </a:solidFill>
  </c:spPr>
  <c:txPr>
    <a:bodyPr/>
    <a:lstStyle/>
    <a:p>
      <a:pPr>
        <a:defRPr>
          <a:solidFill>
            <a:schemeClr val="tx1"/>
          </a:solidFill>
        </a:defRPr>
      </a:pPr>
      <a:endParaRPr lang="en-TR"/>
    </a:p>
  </c:txPr>
  <c:externalData r:id="rId2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200" b="0">
                <a:solidFill>
                  <a:srgbClr val="000F9F"/>
                </a:solidFill>
                <a:latin typeface="Aptos" panose="020B0004020202020204" pitchFamily="34" charset="0"/>
              </a:defRPr>
            </a:pPr>
            <a:r>
              <a:rPr lang="tr-TR" sz="1200" b="0">
                <a:solidFill>
                  <a:srgbClr val="000F9F"/>
                </a:solidFill>
                <a:latin typeface="Aptos" panose="020B0004020202020204" pitchFamily="34" charset="0"/>
              </a:rPr>
              <a:t>Elektrikli Teçhizat-</a:t>
            </a:r>
            <a:r>
              <a:rPr lang="tr-TR" sz="1200" b="0" baseline="0">
                <a:solidFill>
                  <a:srgbClr val="000F9F"/>
                </a:solidFill>
                <a:latin typeface="Aptos" panose="020B0004020202020204" pitchFamily="34" charset="0"/>
              </a:rPr>
              <a:t>Maliyet</a:t>
            </a:r>
            <a:endParaRPr lang="tr-TR" sz="1200" b="0">
              <a:solidFill>
                <a:srgbClr val="000F9F"/>
              </a:solidFill>
              <a:latin typeface="Aptos" panose="020B0004020202020204" pitchFamily="34" charset="0"/>
            </a:endParaRPr>
          </a:p>
        </c:rich>
      </c:tx>
      <c:layout>
        <c:manualLayout>
          <c:xMode val="edge"/>
          <c:yMode val="edge"/>
          <c:x val="0.13953719226127467"/>
          <c:y val="1.6239972476756286E-2"/>
        </c:manualLayout>
      </c:layout>
      <c:overlay val="1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'Slayt 7'!$EG$80</c:f>
              <c:strCache>
                <c:ptCount val="1"/>
                <c:pt idx="0">
                  <c:v>Türkiye</c:v>
                </c:pt>
              </c:strCache>
            </c:strRef>
          </c:tx>
          <c:spPr>
            <a:ln w="28575" cap="rnd">
              <a:solidFill>
                <a:srgbClr val="C00000"/>
              </a:solidFill>
              <a:round/>
            </a:ln>
            <a:effectLst/>
          </c:spPr>
          <c:marker>
            <c:symbol val="none"/>
          </c:marker>
          <c:cat>
            <c:strRef>
              <c:f>'Slayt 7'!$EF$81:$EF$125</c:f>
              <c:strCache>
                <c:ptCount val="45"/>
                <c:pt idx="0">
                  <c:v>Ç1 15</c:v>
                </c:pt>
                <c:pt idx="1">
                  <c:v>Ç2 15</c:v>
                </c:pt>
                <c:pt idx="2">
                  <c:v>Ç3 15</c:v>
                </c:pt>
                <c:pt idx="3">
                  <c:v>Ç4 15</c:v>
                </c:pt>
                <c:pt idx="4">
                  <c:v>Ç1 16</c:v>
                </c:pt>
                <c:pt idx="5">
                  <c:v>Ç2 16</c:v>
                </c:pt>
                <c:pt idx="6">
                  <c:v>Ç3 16</c:v>
                </c:pt>
                <c:pt idx="7">
                  <c:v>Ç4 16</c:v>
                </c:pt>
                <c:pt idx="8">
                  <c:v>Ç1 17</c:v>
                </c:pt>
                <c:pt idx="9">
                  <c:v>Ç2 17</c:v>
                </c:pt>
                <c:pt idx="10">
                  <c:v>Ç3 17</c:v>
                </c:pt>
                <c:pt idx="11">
                  <c:v>Ç4 17</c:v>
                </c:pt>
                <c:pt idx="12">
                  <c:v>Ç1 18</c:v>
                </c:pt>
                <c:pt idx="13">
                  <c:v>Ç2 18</c:v>
                </c:pt>
                <c:pt idx="14">
                  <c:v>Ç3 18</c:v>
                </c:pt>
                <c:pt idx="15">
                  <c:v>Ç4 18</c:v>
                </c:pt>
                <c:pt idx="16">
                  <c:v>Ç1 19</c:v>
                </c:pt>
                <c:pt idx="17">
                  <c:v>Ç2 19</c:v>
                </c:pt>
                <c:pt idx="18">
                  <c:v>Ç3 19</c:v>
                </c:pt>
                <c:pt idx="19">
                  <c:v>Ç4 19</c:v>
                </c:pt>
                <c:pt idx="20">
                  <c:v>Ç1 20</c:v>
                </c:pt>
                <c:pt idx="21">
                  <c:v>Ç2 20</c:v>
                </c:pt>
                <c:pt idx="22">
                  <c:v>Ç3 20</c:v>
                </c:pt>
                <c:pt idx="23">
                  <c:v>Ç4 20</c:v>
                </c:pt>
                <c:pt idx="24">
                  <c:v>Ç1 21</c:v>
                </c:pt>
                <c:pt idx="25">
                  <c:v>Ç2 21</c:v>
                </c:pt>
                <c:pt idx="26">
                  <c:v>Ç3 21</c:v>
                </c:pt>
                <c:pt idx="27">
                  <c:v>Ç4 21</c:v>
                </c:pt>
                <c:pt idx="28">
                  <c:v>Ç1 22</c:v>
                </c:pt>
                <c:pt idx="29">
                  <c:v>Ç2 22</c:v>
                </c:pt>
                <c:pt idx="30">
                  <c:v>Ç3 22</c:v>
                </c:pt>
                <c:pt idx="31">
                  <c:v>Ç4 22</c:v>
                </c:pt>
                <c:pt idx="32">
                  <c:v>Ç1 23</c:v>
                </c:pt>
                <c:pt idx="33">
                  <c:v>Ç2 23</c:v>
                </c:pt>
                <c:pt idx="34">
                  <c:v>Ç3 23</c:v>
                </c:pt>
                <c:pt idx="35">
                  <c:v>Ç4 23</c:v>
                </c:pt>
                <c:pt idx="36">
                  <c:v>Ç1 24</c:v>
                </c:pt>
                <c:pt idx="37">
                  <c:v>Ç2 24</c:v>
                </c:pt>
                <c:pt idx="38">
                  <c:v>Ç3 24</c:v>
                </c:pt>
                <c:pt idx="39">
                  <c:v>Ç4 24</c:v>
                </c:pt>
                <c:pt idx="40">
                  <c:v>Ç1 25</c:v>
                </c:pt>
                <c:pt idx="41">
                  <c:v>Ç2 25</c:v>
                </c:pt>
                <c:pt idx="42">
                  <c:v>Ç3 25</c:v>
                </c:pt>
                <c:pt idx="43">
                  <c:v>Ç4 25</c:v>
                </c:pt>
                <c:pt idx="44">
                  <c:v>Ç1 26</c:v>
                </c:pt>
              </c:strCache>
            </c:strRef>
          </c:cat>
          <c:val>
            <c:numRef>
              <c:f>'Slayt 7'!$EG$81:$EG$125</c:f>
              <c:numCache>
                <c:formatCode>0.00</c:formatCode>
                <c:ptCount val="45"/>
                <c:pt idx="0">
                  <c:v>108.24</c:v>
                </c:pt>
                <c:pt idx="1">
                  <c:v>103.3</c:v>
                </c:pt>
                <c:pt idx="2">
                  <c:v>98.82</c:v>
                </c:pt>
                <c:pt idx="3">
                  <c:v>96.34</c:v>
                </c:pt>
                <c:pt idx="4">
                  <c:v>95.29</c:v>
                </c:pt>
                <c:pt idx="5">
                  <c:v>100.63</c:v>
                </c:pt>
                <c:pt idx="6">
                  <c:v>99.2</c:v>
                </c:pt>
                <c:pt idx="7">
                  <c:v>95.23</c:v>
                </c:pt>
                <c:pt idx="8">
                  <c:v>93.53</c:v>
                </c:pt>
                <c:pt idx="9">
                  <c:v>99.32</c:v>
                </c:pt>
                <c:pt idx="10">
                  <c:v>103.98</c:v>
                </c:pt>
                <c:pt idx="11">
                  <c:v>103.17</c:v>
                </c:pt>
                <c:pt idx="12">
                  <c:v>109.99</c:v>
                </c:pt>
                <c:pt idx="13">
                  <c:v>103.73</c:v>
                </c:pt>
                <c:pt idx="14">
                  <c:v>94.3</c:v>
                </c:pt>
                <c:pt idx="15">
                  <c:v>101.06</c:v>
                </c:pt>
                <c:pt idx="16">
                  <c:v>101.53</c:v>
                </c:pt>
                <c:pt idx="17">
                  <c:v>98.88</c:v>
                </c:pt>
                <c:pt idx="18">
                  <c:v>100.17</c:v>
                </c:pt>
                <c:pt idx="19">
                  <c:v>96.26</c:v>
                </c:pt>
                <c:pt idx="20">
                  <c:v>94.13</c:v>
                </c:pt>
                <c:pt idx="21">
                  <c:v>85.64</c:v>
                </c:pt>
                <c:pt idx="22">
                  <c:v>87.53</c:v>
                </c:pt>
                <c:pt idx="23">
                  <c:v>91.01</c:v>
                </c:pt>
                <c:pt idx="24">
                  <c:v>105.86</c:v>
                </c:pt>
                <c:pt idx="25">
                  <c:v>110.28</c:v>
                </c:pt>
                <c:pt idx="26">
                  <c:v>121.53</c:v>
                </c:pt>
                <c:pt idx="27">
                  <c:v>112.26</c:v>
                </c:pt>
                <c:pt idx="28">
                  <c:v>119.83</c:v>
                </c:pt>
                <c:pt idx="29">
                  <c:v>125.92</c:v>
                </c:pt>
                <c:pt idx="30">
                  <c:v>118.77</c:v>
                </c:pt>
                <c:pt idx="31">
                  <c:v>121.47</c:v>
                </c:pt>
                <c:pt idx="32">
                  <c:v>130.38</c:v>
                </c:pt>
                <c:pt idx="33">
                  <c:v>125.07</c:v>
                </c:pt>
                <c:pt idx="34">
                  <c:v>117.49</c:v>
                </c:pt>
                <c:pt idx="35">
                  <c:v>120.97</c:v>
                </c:pt>
                <c:pt idx="36">
                  <c:v>130.58000000000001</c:v>
                </c:pt>
                <c:pt idx="37">
                  <c:v>134.22999999999999</c:v>
                </c:pt>
                <c:pt idx="38">
                  <c:v>135.59</c:v>
                </c:pt>
                <c:pt idx="39">
                  <c:v>139.52000000000001</c:v>
                </c:pt>
                <c:pt idx="40">
                  <c:v>138.16</c:v>
                </c:pt>
                <c:pt idx="41">
                  <c:v>139.5383225670783</c:v>
                </c:pt>
                <c:pt idx="42">
                  <c:v>139.18783728859935</c:v>
                </c:pt>
                <c:pt idx="43">
                  <c:v>140.99183136090298</c:v>
                </c:pt>
                <c:pt idx="44">
                  <c:v>146.83838743662832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8CE-4E57-8455-FDDE618485D4}"/>
            </c:ext>
          </c:extLst>
        </c:ser>
        <c:ser>
          <c:idx val="1"/>
          <c:order val="1"/>
          <c:tx>
            <c:strRef>
              <c:f>'Slayt 7'!$EH$80</c:f>
              <c:strCache>
                <c:ptCount val="1"/>
                <c:pt idx="0">
                  <c:v>Rakipler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'Slayt 7'!$EF$81:$EF$125</c:f>
              <c:strCache>
                <c:ptCount val="45"/>
                <c:pt idx="0">
                  <c:v>Ç1 15</c:v>
                </c:pt>
                <c:pt idx="1">
                  <c:v>Ç2 15</c:v>
                </c:pt>
                <c:pt idx="2">
                  <c:v>Ç3 15</c:v>
                </c:pt>
                <c:pt idx="3">
                  <c:v>Ç4 15</c:v>
                </c:pt>
                <c:pt idx="4">
                  <c:v>Ç1 16</c:v>
                </c:pt>
                <c:pt idx="5">
                  <c:v>Ç2 16</c:v>
                </c:pt>
                <c:pt idx="6">
                  <c:v>Ç3 16</c:v>
                </c:pt>
                <c:pt idx="7">
                  <c:v>Ç4 16</c:v>
                </c:pt>
                <c:pt idx="8">
                  <c:v>Ç1 17</c:v>
                </c:pt>
                <c:pt idx="9">
                  <c:v>Ç2 17</c:v>
                </c:pt>
                <c:pt idx="10">
                  <c:v>Ç3 17</c:v>
                </c:pt>
                <c:pt idx="11">
                  <c:v>Ç4 17</c:v>
                </c:pt>
                <c:pt idx="12">
                  <c:v>Ç1 18</c:v>
                </c:pt>
                <c:pt idx="13">
                  <c:v>Ç2 18</c:v>
                </c:pt>
                <c:pt idx="14">
                  <c:v>Ç3 18</c:v>
                </c:pt>
                <c:pt idx="15">
                  <c:v>Ç4 18</c:v>
                </c:pt>
                <c:pt idx="16">
                  <c:v>Ç1 19</c:v>
                </c:pt>
                <c:pt idx="17">
                  <c:v>Ç2 19</c:v>
                </c:pt>
                <c:pt idx="18">
                  <c:v>Ç3 19</c:v>
                </c:pt>
                <c:pt idx="19">
                  <c:v>Ç4 19</c:v>
                </c:pt>
                <c:pt idx="20">
                  <c:v>Ç1 20</c:v>
                </c:pt>
                <c:pt idx="21">
                  <c:v>Ç2 20</c:v>
                </c:pt>
                <c:pt idx="22">
                  <c:v>Ç3 20</c:v>
                </c:pt>
                <c:pt idx="23">
                  <c:v>Ç4 20</c:v>
                </c:pt>
                <c:pt idx="24">
                  <c:v>Ç1 21</c:v>
                </c:pt>
                <c:pt idx="25">
                  <c:v>Ç2 21</c:v>
                </c:pt>
                <c:pt idx="26">
                  <c:v>Ç3 21</c:v>
                </c:pt>
                <c:pt idx="27">
                  <c:v>Ç4 21</c:v>
                </c:pt>
                <c:pt idx="28">
                  <c:v>Ç1 22</c:v>
                </c:pt>
                <c:pt idx="29">
                  <c:v>Ç2 22</c:v>
                </c:pt>
                <c:pt idx="30">
                  <c:v>Ç3 22</c:v>
                </c:pt>
                <c:pt idx="31">
                  <c:v>Ç4 22</c:v>
                </c:pt>
                <c:pt idx="32">
                  <c:v>Ç1 23</c:v>
                </c:pt>
                <c:pt idx="33">
                  <c:v>Ç2 23</c:v>
                </c:pt>
                <c:pt idx="34">
                  <c:v>Ç3 23</c:v>
                </c:pt>
                <c:pt idx="35">
                  <c:v>Ç4 23</c:v>
                </c:pt>
                <c:pt idx="36">
                  <c:v>Ç1 24</c:v>
                </c:pt>
                <c:pt idx="37">
                  <c:v>Ç2 24</c:v>
                </c:pt>
                <c:pt idx="38">
                  <c:v>Ç3 24</c:v>
                </c:pt>
                <c:pt idx="39">
                  <c:v>Ç4 24</c:v>
                </c:pt>
                <c:pt idx="40">
                  <c:v>Ç1 25</c:v>
                </c:pt>
                <c:pt idx="41">
                  <c:v>Ç2 25</c:v>
                </c:pt>
                <c:pt idx="42">
                  <c:v>Ç3 25</c:v>
                </c:pt>
                <c:pt idx="43">
                  <c:v>Ç4 25</c:v>
                </c:pt>
                <c:pt idx="44">
                  <c:v>Ç1 26</c:v>
                </c:pt>
              </c:strCache>
            </c:strRef>
          </c:cat>
          <c:val>
            <c:numRef>
              <c:f>'Slayt 7'!$EH$81:$EH$125</c:f>
              <c:numCache>
                <c:formatCode>0.00</c:formatCode>
                <c:ptCount val="45"/>
                <c:pt idx="0">
                  <c:v>101.86</c:v>
                </c:pt>
                <c:pt idx="1">
                  <c:v>100.89</c:v>
                </c:pt>
                <c:pt idx="2">
                  <c:v>100.24</c:v>
                </c:pt>
                <c:pt idx="3">
                  <c:v>98.39</c:v>
                </c:pt>
                <c:pt idx="4">
                  <c:v>96.59</c:v>
                </c:pt>
                <c:pt idx="5">
                  <c:v>97.56</c:v>
                </c:pt>
                <c:pt idx="6">
                  <c:v>97.05</c:v>
                </c:pt>
                <c:pt idx="7">
                  <c:v>94.82</c:v>
                </c:pt>
                <c:pt idx="8">
                  <c:v>94.87</c:v>
                </c:pt>
                <c:pt idx="9">
                  <c:v>97.8</c:v>
                </c:pt>
                <c:pt idx="10">
                  <c:v>102.93</c:v>
                </c:pt>
                <c:pt idx="11">
                  <c:v>104.4</c:v>
                </c:pt>
                <c:pt idx="12">
                  <c:v>109.76</c:v>
                </c:pt>
                <c:pt idx="13">
                  <c:v>108.34</c:v>
                </c:pt>
                <c:pt idx="14">
                  <c:v>104.86</c:v>
                </c:pt>
                <c:pt idx="15">
                  <c:v>103.79</c:v>
                </c:pt>
                <c:pt idx="16">
                  <c:v>104.7</c:v>
                </c:pt>
                <c:pt idx="17">
                  <c:v>103.27</c:v>
                </c:pt>
                <c:pt idx="18">
                  <c:v>101.71</c:v>
                </c:pt>
                <c:pt idx="19">
                  <c:v>101.06</c:v>
                </c:pt>
                <c:pt idx="20">
                  <c:v>100.71</c:v>
                </c:pt>
                <c:pt idx="21">
                  <c:v>97.9</c:v>
                </c:pt>
                <c:pt idx="22">
                  <c:v>103.08</c:v>
                </c:pt>
                <c:pt idx="23">
                  <c:v>106.78</c:v>
                </c:pt>
                <c:pt idx="24">
                  <c:v>110.26</c:v>
                </c:pt>
                <c:pt idx="25">
                  <c:v>114.16</c:v>
                </c:pt>
                <c:pt idx="26">
                  <c:v>115.58</c:v>
                </c:pt>
                <c:pt idx="27">
                  <c:v>116.94</c:v>
                </c:pt>
                <c:pt idx="28">
                  <c:v>119.27</c:v>
                </c:pt>
                <c:pt idx="29">
                  <c:v>117</c:v>
                </c:pt>
                <c:pt idx="30">
                  <c:v>112.02</c:v>
                </c:pt>
                <c:pt idx="31">
                  <c:v>111.29</c:v>
                </c:pt>
                <c:pt idx="32">
                  <c:v>117.4</c:v>
                </c:pt>
                <c:pt idx="33">
                  <c:v>117.45</c:v>
                </c:pt>
                <c:pt idx="34">
                  <c:v>115.76</c:v>
                </c:pt>
                <c:pt idx="35">
                  <c:v>115.2</c:v>
                </c:pt>
                <c:pt idx="36">
                  <c:v>116.49</c:v>
                </c:pt>
                <c:pt idx="37">
                  <c:v>116.18</c:v>
                </c:pt>
                <c:pt idx="38">
                  <c:v>117.67</c:v>
                </c:pt>
                <c:pt idx="39">
                  <c:v>115.52</c:v>
                </c:pt>
                <c:pt idx="40">
                  <c:v>115.3</c:v>
                </c:pt>
                <c:pt idx="41">
                  <c:v>120.72291053907148</c:v>
                </c:pt>
                <c:pt idx="42">
                  <c:v>123.06788870053757</c:v>
                </c:pt>
                <c:pt idx="43">
                  <c:v>123.35437778397714</c:v>
                </c:pt>
                <c:pt idx="44">
                  <c:v>125.55944082258102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8CE-4E57-8455-FDDE618485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34879616"/>
        <c:axId val="334585520"/>
      </c:lineChart>
      <c:catAx>
        <c:axId val="3348796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000F9F"/>
                </a:solidFill>
                <a:latin typeface="Aptos" panose="020B0004020202020204" pitchFamily="34" charset="0"/>
                <a:ea typeface="+mn-ea"/>
                <a:cs typeface="+mn-cs"/>
              </a:defRPr>
            </a:pPr>
            <a:endParaRPr lang="en-TR"/>
          </a:p>
        </c:txPr>
        <c:crossAx val="334585520"/>
        <c:crosses val="autoZero"/>
        <c:auto val="1"/>
        <c:lblAlgn val="ctr"/>
        <c:lblOffset val="100"/>
        <c:noMultiLvlLbl val="0"/>
      </c:catAx>
      <c:valAx>
        <c:axId val="334585520"/>
        <c:scaling>
          <c:orientation val="minMax"/>
          <c:min val="6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000F9F"/>
                </a:solidFill>
                <a:latin typeface="Aptos" panose="020B0004020202020204" pitchFamily="34" charset="0"/>
                <a:ea typeface="+mn-ea"/>
                <a:cs typeface="+mn-cs"/>
              </a:defRPr>
            </a:pPr>
            <a:endParaRPr lang="en-TR"/>
          </a:p>
        </c:txPr>
        <c:crossAx val="334879616"/>
        <c:crosses val="autoZero"/>
        <c:crossBetween val="between"/>
      </c:valAx>
      <c:spPr>
        <a:solidFill>
          <a:srgbClr val="E1E7E8"/>
        </a:solidFill>
      </c:spPr>
    </c:plotArea>
    <c:legend>
      <c:legendPos val="t"/>
      <c:layout>
        <c:manualLayout>
          <c:xMode val="edge"/>
          <c:yMode val="edge"/>
          <c:x val="0.27955589239596512"/>
          <c:y val="5.988571140872017E-2"/>
          <c:w val="0.69851499188665223"/>
          <c:h val="0.1554788021084318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rgbClr val="000F9F"/>
              </a:solidFill>
              <a:latin typeface="Aptos" panose="020B0004020202020204" pitchFamily="34" charset="0"/>
              <a:ea typeface="+mn-ea"/>
              <a:cs typeface="+mn-cs"/>
            </a:defRPr>
          </a:pPr>
          <a:endParaRPr lang="en-TR"/>
        </a:p>
      </c:txPr>
    </c:legend>
    <c:plotVisOnly val="1"/>
    <c:dispBlanksAs val="gap"/>
    <c:showDLblsOverMax val="0"/>
    <c:extLst/>
  </c:chart>
  <c:spPr>
    <a:solidFill>
      <a:srgbClr val="E1E7E8"/>
    </a:solidFill>
  </c:spPr>
  <c:txPr>
    <a:bodyPr/>
    <a:lstStyle/>
    <a:p>
      <a:pPr>
        <a:defRPr>
          <a:solidFill>
            <a:schemeClr val="tx1"/>
          </a:solidFill>
        </a:defRPr>
      </a:pPr>
      <a:endParaRPr lang="en-TR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>
                <a:solidFill>
                  <a:srgbClr val="000F9F"/>
                </a:solidFill>
                <a:latin typeface="Aptos" panose="020B0004020202020204" pitchFamily="34" charset="0"/>
              </a:defRPr>
            </a:pPr>
            <a:r>
              <a:rPr lang="tr-TR" sz="1400">
                <a:solidFill>
                  <a:srgbClr val="000F9F"/>
                </a:solidFill>
                <a:latin typeface="Aptos" panose="020B0004020202020204" pitchFamily="34" charset="0"/>
              </a:rPr>
              <a:t>Türkiye ve Rakip Ülkelerde İşgücü Maliyeti (Ücret)</a:t>
            </a:r>
          </a:p>
        </c:rich>
      </c:tx>
      <c:layout>
        <c:manualLayout>
          <c:xMode val="edge"/>
          <c:yMode val="edge"/>
          <c:x val="0.16851706036745404"/>
          <c:y val="6.3291139240506333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7.796954608615099E-2"/>
          <c:y val="0.16086813515399184"/>
          <c:w val="0.86005770418403582"/>
          <c:h val="0.61913784511113323"/>
        </c:manualLayout>
      </c:layout>
      <c:lineChart>
        <c:grouping val="standard"/>
        <c:varyColors val="1"/>
        <c:ser>
          <c:idx val="0"/>
          <c:order val="0"/>
          <c:tx>
            <c:v>Türkiye Ücret</c:v>
          </c:tx>
          <c:spPr>
            <a:ln w="28575" cmpd="sng">
              <a:solidFill>
                <a:srgbClr val="C00000">
                  <a:alpha val="100000"/>
                </a:srgbClr>
              </a:solidFill>
            </a:ln>
          </c:spPr>
          <c:marker>
            <c:symbol val="none"/>
          </c:marker>
          <c:cat>
            <c:strRef>
              <c:f>'Slayt 1,2,3'!$N$12:$BF$12</c:f>
              <c:strCache>
                <c:ptCount val="45"/>
                <c:pt idx="0">
                  <c:v>Ç1 15</c:v>
                </c:pt>
                <c:pt idx="1">
                  <c:v>Ç2 15</c:v>
                </c:pt>
                <c:pt idx="2">
                  <c:v>Ç3 15</c:v>
                </c:pt>
                <c:pt idx="3">
                  <c:v>Ç4 15</c:v>
                </c:pt>
                <c:pt idx="4">
                  <c:v>Ç1 16</c:v>
                </c:pt>
                <c:pt idx="5">
                  <c:v>Ç2 16</c:v>
                </c:pt>
                <c:pt idx="6">
                  <c:v>Ç3 16</c:v>
                </c:pt>
                <c:pt idx="7">
                  <c:v>Ç4 16</c:v>
                </c:pt>
                <c:pt idx="8">
                  <c:v>Ç1 17</c:v>
                </c:pt>
                <c:pt idx="9">
                  <c:v>Ç2 17</c:v>
                </c:pt>
                <c:pt idx="10">
                  <c:v>Ç3 17</c:v>
                </c:pt>
                <c:pt idx="11">
                  <c:v>Ç4 17</c:v>
                </c:pt>
                <c:pt idx="12">
                  <c:v>Ç1 18</c:v>
                </c:pt>
                <c:pt idx="13">
                  <c:v>Ç2 18</c:v>
                </c:pt>
                <c:pt idx="14">
                  <c:v>Ç3 18</c:v>
                </c:pt>
                <c:pt idx="15">
                  <c:v>Ç4 18</c:v>
                </c:pt>
                <c:pt idx="16">
                  <c:v>Ç1 19</c:v>
                </c:pt>
                <c:pt idx="17">
                  <c:v>Ç2 19</c:v>
                </c:pt>
                <c:pt idx="18">
                  <c:v>Ç3 19</c:v>
                </c:pt>
                <c:pt idx="19">
                  <c:v>Ç4 19</c:v>
                </c:pt>
                <c:pt idx="20">
                  <c:v>Ç1 20</c:v>
                </c:pt>
                <c:pt idx="21">
                  <c:v>Ç2 20</c:v>
                </c:pt>
                <c:pt idx="22">
                  <c:v>Ç3 20</c:v>
                </c:pt>
                <c:pt idx="23">
                  <c:v>Ç4 20</c:v>
                </c:pt>
                <c:pt idx="24">
                  <c:v>Ç1 21</c:v>
                </c:pt>
                <c:pt idx="25">
                  <c:v>Ç2 21</c:v>
                </c:pt>
                <c:pt idx="26">
                  <c:v>Ç3 21</c:v>
                </c:pt>
                <c:pt idx="27">
                  <c:v>Ç4 21</c:v>
                </c:pt>
                <c:pt idx="28">
                  <c:v>Ç1 22</c:v>
                </c:pt>
                <c:pt idx="29">
                  <c:v>Ç2 22</c:v>
                </c:pt>
                <c:pt idx="30">
                  <c:v>Ç3 22</c:v>
                </c:pt>
                <c:pt idx="31">
                  <c:v>Ç4 22</c:v>
                </c:pt>
                <c:pt idx="32">
                  <c:v>Ç1 23</c:v>
                </c:pt>
                <c:pt idx="33">
                  <c:v>Ç2 23</c:v>
                </c:pt>
                <c:pt idx="34">
                  <c:v>Ç3 23</c:v>
                </c:pt>
                <c:pt idx="35">
                  <c:v>Ç4 23</c:v>
                </c:pt>
                <c:pt idx="36">
                  <c:v>Ç1 24</c:v>
                </c:pt>
                <c:pt idx="37">
                  <c:v>Ç2 24</c:v>
                </c:pt>
                <c:pt idx="38">
                  <c:v>Ç3 24</c:v>
                </c:pt>
                <c:pt idx="39">
                  <c:v>Ç4 24</c:v>
                </c:pt>
                <c:pt idx="40">
                  <c:v>Ç1 25</c:v>
                </c:pt>
                <c:pt idx="41">
                  <c:v>Ç2 25</c:v>
                </c:pt>
                <c:pt idx="42">
                  <c:v>Ç3 25</c:v>
                </c:pt>
                <c:pt idx="43">
                  <c:v>Ç4 25</c:v>
                </c:pt>
                <c:pt idx="44">
                  <c:v>Ç1 26</c:v>
                </c:pt>
              </c:strCache>
            </c:strRef>
          </c:cat>
          <c:val>
            <c:numRef>
              <c:f>'Slayt 1,2,3'!$N$13:$BF$13</c:f>
              <c:numCache>
                <c:formatCode>General</c:formatCode>
                <c:ptCount val="45"/>
                <c:pt idx="0">
                  <c:v>107.74</c:v>
                </c:pt>
                <c:pt idx="1">
                  <c:v>102.66</c:v>
                </c:pt>
                <c:pt idx="2">
                  <c:v>101.61</c:v>
                </c:pt>
                <c:pt idx="3">
                  <c:v>100.93</c:v>
                </c:pt>
                <c:pt idx="4">
                  <c:v>107.69</c:v>
                </c:pt>
                <c:pt idx="5">
                  <c:v>112.55</c:v>
                </c:pt>
                <c:pt idx="6">
                  <c:v>112.81</c:v>
                </c:pt>
                <c:pt idx="7">
                  <c:v>104.26</c:v>
                </c:pt>
                <c:pt idx="8">
                  <c:v>94.55</c:v>
                </c:pt>
                <c:pt idx="9">
                  <c:v>101.04</c:v>
                </c:pt>
                <c:pt idx="10">
                  <c:v>104.73</c:v>
                </c:pt>
                <c:pt idx="11">
                  <c:v>99.68</c:v>
                </c:pt>
                <c:pt idx="12">
                  <c:v>106.93</c:v>
                </c:pt>
                <c:pt idx="13">
                  <c:v>95.53</c:v>
                </c:pt>
                <c:pt idx="14">
                  <c:v>76.709999999999994</c:v>
                </c:pt>
                <c:pt idx="15">
                  <c:v>82.27</c:v>
                </c:pt>
                <c:pt idx="16">
                  <c:v>90.03</c:v>
                </c:pt>
                <c:pt idx="17">
                  <c:v>87.87</c:v>
                </c:pt>
                <c:pt idx="18">
                  <c:v>93.09</c:v>
                </c:pt>
                <c:pt idx="19">
                  <c:v>94.16</c:v>
                </c:pt>
                <c:pt idx="20">
                  <c:v>92.4</c:v>
                </c:pt>
                <c:pt idx="21">
                  <c:v>70.06</c:v>
                </c:pt>
                <c:pt idx="22">
                  <c:v>78.78</c:v>
                </c:pt>
                <c:pt idx="23">
                  <c:v>77.2</c:v>
                </c:pt>
                <c:pt idx="24">
                  <c:v>85.13</c:v>
                </c:pt>
                <c:pt idx="25">
                  <c:v>80.88</c:v>
                </c:pt>
                <c:pt idx="26">
                  <c:v>86.03</c:v>
                </c:pt>
                <c:pt idx="27">
                  <c:v>72.209999999999994</c:v>
                </c:pt>
                <c:pt idx="28">
                  <c:v>68.7</c:v>
                </c:pt>
                <c:pt idx="29">
                  <c:v>69.989999999999995</c:v>
                </c:pt>
                <c:pt idx="30">
                  <c:v>74.59</c:v>
                </c:pt>
                <c:pt idx="31">
                  <c:v>84.31</c:v>
                </c:pt>
                <c:pt idx="32">
                  <c:v>103.1</c:v>
                </c:pt>
                <c:pt idx="33">
                  <c:v>105.55</c:v>
                </c:pt>
                <c:pt idx="34">
                  <c:v>103.46</c:v>
                </c:pt>
                <c:pt idx="35">
                  <c:v>114.4</c:v>
                </c:pt>
                <c:pt idx="36">
                  <c:v>133.32</c:v>
                </c:pt>
                <c:pt idx="37">
                  <c:v>142.97999999999999</c:v>
                </c:pt>
                <c:pt idx="38">
                  <c:v>147.63999999999999</c:v>
                </c:pt>
                <c:pt idx="39">
                  <c:v>163.77000000000001</c:v>
                </c:pt>
                <c:pt idx="40">
                  <c:v>162.18</c:v>
                </c:pt>
                <c:pt idx="41">
                  <c:v>169.05571056864267</c:v>
                </c:pt>
                <c:pt idx="42">
                  <c:v>167.50016895698081</c:v>
                </c:pt>
                <c:pt idx="43">
                  <c:v>174.79889290380149</c:v>
                </c:pt>
                <c:pt idx="44">
                  <c:v>189.71463297364284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B09-0144-AE3F-03D7C2CC107C}"/>
            </c:ext>
          </c:extLst>
        </c:ser>
        <c:ser>
          <c:idx val="1"/>
          <c:order val="1"/>
          <c:tx>
            <c:v>Rakipler Ücret</c:v>
          </c:tx>
          <c:spPr>
            <a:ln w="28575" cmpd="sng">
              <a:solidFill>
                <a:schemeClr val="accent1"/>
              </a:solidFill>
            </a:ln>
          </c:spPr>
          <c:marker>
            <c:symbol val="none"/>
          </c:marker>
          <c:cat>
            <c:strRef>
              <c:f>'Slayt 1,2,3'!$N$12:$BF$12</c:f>
              <c:strCache>
                <c:ptCount val="45"/>
                <c:pt idx="0">
                  <c:v>Ç1 15</c:v>
                </c:pt>
                <c:pt idx="1">
                  <c:v>Ç2 15</c:v>
                </c:pt>
                <c:pt idx="2">
                  <c:v>Ç3 15</c:v>
                </c:pt>
                <c:pt idx="3">
                  <c:v>Ç4 15</c:v>
                </c:pt>
                <c:pt idx="4">
                  <c:v>Ç1 16</c:v>
                </c:pt>
                <c:pt idx="5">
                  <c:v>Ç2 16</c:v>
                </c:pt>
                <c:pt idx="6">
                  <c:v>Ç3 16</c:v>
                </c:pt>
                <c:pt idx="7">
                  <c:v>Ç4 16</c:v>
                </c:pt>
                <c:pt idx="8">
                  <c:v>Ç1 17</c:v>
                </c:pt>
                <c:pt idx="9">
                  <c:v>Ç2 17</c:v>
                </c:pt>
                <c:pt idx="10">
                  <c:v>Ç3 17</c:v>
                </c:pt>
                <c:pt idx="11">
                  <c:v>Ç4 17</c:v>
                </c:pt>
                <c:pt idx="12">
                  <c:v>Ç1 18</c:v>
                </c:pt>
                <c:pt idx="13">
                  <c:v>Ç2 18</c:v>
                </c:pt>
                <c:pt idx="14">
                  <c:v>Ç3 18</c:v>
                </c:pt>
                <c:pt idx="15">
                  <c:v>Ç4 18</c:v>
                </c:pt>
                <c:pt idx="16">
                  <c:v>Ç1 19</c:v>
                </c:pt>
                <c:pt idx="17">
                  <c:v>Ç2 19</c:v>
                </c:pt>
                <c:pt idx="18">
                  <c:v>Ç3 19</c:v>
                </c:pt>
                <c:pt idx="19">
                  <c:v>Ç4 19</c:v>
                </c:pt>
                <c:pt idx="20">
                  <c:v>Ç1 20</c:v>
                </c:pt>
                <c:pt idx="21">
                  <c:v>Ç2 20</c:v>
                </c:pt>
                <c:pt idx="22">
                  <c:v>Ç3 20</c:v>
                </c:pt>
                <c:pt idx="23">
                  <c:v>Ç4 20</c:v>
                </c:pt>
                <c:pt idx="24">
                  <c:v>Ç1 21</c:v>
                </c:pt>
                <c:pt idx="25">
                  <c:v>Ç2 21</c:v>
                </c:pt>
                <c:pt idx="26">
                  <c:v>Ç3 21</c:v>
                </c:pt>
                <c:pt idx="27">
                  <c:v>Ç4 21</c:v>
                </c:pt>
                <c:pt idx="28">
                  <c:v>Ç1 22</c:v>
                </c:pt>
                <c:pt idx="29">
                  <c:v>Ç2 22</c:v>
                </c:pt>
                <c:pt idx="30">
                  <c:v>Ç3 22</c:v>
                </c:pt>
                <c:pt idx="31">
                  <c:v>Ç4 22</c:v>
                </c:pt>
                <c:pt idx="32">
                  <c:v>Ç1 23</c:v>
                </c:pt>
                <c:pt idx="33">
                  <c:v>Ç2 23</c:v>
                </c:pt>
                <c:pt idx="34">
                  <c:v>Ç3 23</c:v>
                </c:pt>
                <c:pt idx="35">
                  <c:v>Ç4 23</c:v>
                </c:pt>
                <c:pt idx="36">
                  <c:v>Ç1 24</c:v>
                </c:pt>
                <c:pt idx="37">
                  <c:v>Ç2 24</c:v>
                </c:pt>
                <c:pt idx="38">
                  <c:v>Ç3 24</c:v>
                </c:pt>
                <c:pt idx="39">
                  <c:v>Ç4 24</c:v>
                </c:pt>
                <c:pt idx="40">
                  <c:v>Ç1 25</c:v>
                </c:pt>
                <c:pt idx="41">
                  <c:v>Ç2 25</c:v>
                </c:pt>
                <c:pt idx="42">
                  <c:v>Ç3 25</c:v>
                </c:pt>
                <c:pt idx="43">
                  <c:v>Ç4 25</c:v>
                </c:pt>
                <c:pt idx="44">
                  <c:v>Ç1 26</c:v>
                </c:pt>
              </c:strCache>
            </c:strRef>
          </c:cat>
          <c:val>
            <c:numRef>
              <c:f>'Slayt 1,2,3'!$N$14:$BF$14</c:f>
              <c:numCache>
                <c:formatCode>General</c:formatCode>
                <c:ptCount val="45"/>
                <c:pt idx="0">
                  <c:v>92.08</c:v>
                </c:pt>
                <c:pt idx="1">
                  <c:v>92.05</c:v>
                </c:pt>
                <c:pt idx="2">
                  <c:v>92.03</c:v>
                </c:pt>
                <c:pt idx="3">
                  <c:v>91.92</c:v>
                </c:pt>
                <c:pt idx="4">
                  <c:v>92.11</c:v>
                </c:pt>
                <c:pt idx="5">
                  <c:v>94.49</c:v>
                </c:pt>
                <c:pt idx="6">
                  <c:v>94.6</c:v>
                </c:pt>
                <c:pt idx="7">
                  <c:v>92.91</c:v>
                </c:pt>
                <c:pt idx="8">
                  <c:v>93.52</c:v>
                </c:pt>
                <c:pt idx="9">
                  <c:v>97.63</c:v>
                </c:pt>
                <c:pt idx="10">
                  <c:v>103.3</c:v>
                </c:pt>
                <c:pt idx="11">
                  <c:v>105.56</c:v>
                </c:pt>
                <c:pt idx="12">
                  <c:v>110.82</c:v>
                </c:pt>
                <c:pt idx="13">
                  <c:v>109.51</c:v>
                </c:pt>
                <c:pt idx="14">
                  <c:v>106.33</c:v>
                </c:pt>
                <c:pt idx="15">
                  <c:v>105.6</c:v>
                </c:pt>
                <c:pt idx="16">
                  <c:v>107.54</c:v>
                </c:pt>
                <c:pt idx="17">
                  <c:v>108.24</c:v>
                </c:pt>
                <c:pt idx="18">
                  <c:v>107.69</c:v>
                </c:pt>
                <c:pt idx="19">
                  <c:v>108.34</c:v>
                </c:pt>
                <c:pt idx="20">
                  <c:v>107.4</c:v>
                </c:pt>
                <c:pt idx="21">
                  <c:v>101.26</c:v>
                </c:pt>
                <c:pt idx="22">
                  <c:v>110.3</c:v>
                </c:pt>
                <c:pt idx="23">
                  <c:v>114.72</c:v>
                </c:pt>
                <c:pt idx="24">
                  <c:v>116.49</c:v>
                </c:pt>
                <c:pt idx="25">
                  <c:v>118.06</c:v>
                </c:pt>
                <c:pt idx="26">
                  <c:v>117.9</c:v>
                </c:pt>
                <c:pt idx="27">
                  <c:v>116.59</c:v>
                </c:pt>
                <c:pt idx="28">
                  <c:v>117.5</c:v>
                </c:pt>
                <c:pt idx="29">
                  <c:v>113.13</c:v>
                </c:pt>
                <c:pt idx="30">
                  <c:v>109.32</c:v>
                </c:pt>
                <c:pt idx="31">
                  <c:v>109.14</c:v>
                </c:pt>
                <c:pt idx="32">
                  <c:v>115.84</c:v>
                </c:pt>
                <c:pt idx="33">
                  <c:v>117.65</c:v>
                </c:pt>
                <c:pt idx="34">
                  <c:v>118.13</c:v>
                </c:pt>
                <c:pt idx="35">
                  <c:v>119.21</c:v>
                </c:pt>
                <c:pt idx="36">
                  <c:v>121.33</c:v>
                </c:pt>
                <c:pt idx="37">
                  <c:v>121.6</c:v>
                </c:pt>
                <c:pt idx="38">
                  <c:v>124.09</c:v>
                </c:pt>
                <c:pt idx="39">
                  <c:v>122.58</c:v>
                </c:pt>
                <c:pt idx="40">
                  <c:v>123.9</c:v>
                </c:pt>
                <c:pt idx="41">
                  <c:v>131.30392375477376</c:v>
                </c:pt>
                <c:pt idx="42">
                  <c:v>135.42234706041543</c:v>
                </c:pt>
                <c:pt idx="43">
                  <c:v>135.62406412877726</c:v>
                </c:pt>
                <c:pt idx="44">
                  <c:v>138.50707081517538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B09-0144-AE3F-03D7C2CC107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131942615"/>
        <c:axId val="1344309702"/>
      </c:lineChart>
      <c:catAx>
        <c:axId val="2131942615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endParaRPr lang="en-TR"/>
              </a:p>
            </c:rich>
          </c:tx>
          <c:overlay val="0"/>
        </c:title>
        <c:numFmt formatCode="General" sourceLinked="1"/>
        <c:majorTickMark val="none"/>
        <c:minorTickMark val="none"/>
        <c:tickLblPos val="nextTo"/>
        <c:txPr>
          <a:bodyPr rot="-5400000" vert="horz"/>
          <a:lstStyle/>
          <a:p>
            <a:pPr>
              <a:defRPr sz="1200">
                <a:solidFill>
                  <a:srgbClr val="000F9F"/>
                </a:solidFill>
                <a:latin typeface="Aptos" panose="020B0004020202020204" pitchFamily="34" charset="0"/>
              </a:defRPr>
            </a:pPr>
            <a:endParaRPr lang="tr-TR"/>
          </a:p>
        </c:txPr>
        <c:crossAx val="1344309702"/>
        <c:crosses val="autoZero"/>
        <c:auto val="1"/>
        <c:lblAlgn val="ctr"/>
        <c:lblOffset val="100"/>
        <c:noMultiLvlLbl val="1"/>
      </c:catAx>
      <c:valAx>
        <c:axId val="1344309702"/>
        <c:scaling>
          <c:orientation val="minMax"/>
          <c:min val="50"/>
        </c:scaling>
        <c:delete val="0"/>
        <c:axPos val="l"/>
        <c:majorGridlines>
          <c:spPr>
            <a:ln>
              <a:solidFill>
                <a:srgbClr val="B7B7B7"/>
              </a:solidFill>
            </a:ln>
          </c:spPr>
        </c:majorGridlines>
        <c:title>
          <c:tx>
            <c:rich>
              <a:bodyPr/>
              <a:lstStyle/>
              <a:p>
                <a:pPr>
                  <a:defRPr/>
                </a:pPr>
                <a:endParaRPr lang="en-TR"/>
              </a:p>
            </c:rich>
          </c:tx>
          <c:overlay val="0"/>
        </c:title>
        <c:numFmt formatCode="General" sourceLinked="1"/>
        <c:majorTickMark val="none"/>
        <c:minorTickMark val="none"/>
        <c:tickLblPos val="nextTo"/>
        <c:spPr>
          <a:ln/>
        </c:spPr>
        <c:txPr>
          <a:bodyPr/>
          <a:lstStyle/>
          <a:p>
            <a:pPr>
              <a:defRPr sz="1200">
                <a:solidFill>
                  <a:srgbClr val="000F9F"/>
                </a:solidFill>
                <a:latin typeface="Aptos" panose="020B0004020202020204" pitchFamily="34" charset="0"/>
              </a:defRPr>
            </a:pPr>
            <a:endParaRPr lang="tr-TR"/>
          </a:p>
        </c:txPr>
        <c:crossAx val="2131942615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16168538675312644"/>
          <c:y val="0.23677231801720988"/>
          <c:w val="0.50506059904276668"/>
          <c:h val="8.1416326123791488E-2"/>
        </c:manualLayout>
      </c:layout>
      <c:overlay val="0"/>
      <c:txPr>
        <a:bodyPr/>
        <a:lstStyle/>
        <a:p>
          <a:pPr>
            <a:defRPr sz="1200">
              <a:solidFill>
                <a:srgbClr val="000F9F"/>
              </a:solidFill>
              <a:latin typeface="Aptos" panose="020B0004020202020204" pitchFamily="34" charset="0"/>
            </a:defRPr>
          </a:pPr>
          <a:endParaRPr lang="tr-TR"/>
        </a:p>
      </c:txPr>
    </c:legend>
    <c:plotVisOnly val="1"/>
    <c:dispBlanksAs val="zero"/>
    <c:showDLblsOverMax val="1"/>
  </c:chart>
  <c:txPr>
    <a:bodyPr/>
    <a:lstStyle/>
    <a:p>
      <a:pPr>
        <a:defRPr sz="1100" b="0">
          <a:solidFill>
            <a:srgbClr val="002060"/>
          </a:solidFill>
        </a:defRPr>
      </a:pPr>
      <a:endParaRPr lang="tr-TR"/>
    </a:p>
  </c:txPr>
  <c:externalData r:id="rId1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200" b="0">
                <a:solidFill>
                  <a:srgbClr val="000F9F"/>
                </a:solidFill>
                <a:latin typeface="Aptos" panose="020B0004020202020204" pitchFamily="34" charset="0"/>
              </a:defRPr>
            </a:pPr>
            <a:r>
              <a:rPr lang="tr-TR" sz="1200" b="0">
                <a:solidFill>
                  <a:srgbClr val="000F9F"/>
                </a:solidFill>
                <a:latin typeface="Aptos" panose="020B0004020202020204" pitchFamily="34" charset="0"/>
              </a:rPr>
              <a:t>Makine ve Teçhizat-Maliyet</a:t>
            </a:r>
          </a:p>
        </c:rich>
      </c:tx>
      <c:layout>
        <c:manualLayout>
          <c:xMode val="edge"/>
          <c:yMode val="edge"/>
          <c:x val="0.13416447311806706"/>
          <c:y val="1.6239979290428662E-2"/>
        </c:manualLayout>
      </c:layout>
      <c:overlay val="1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'Slayt 7'!$EU$80</c:f>
              <c:strCache>
                <c:ptCount val="1"/>
                <c:pt idx="0">
                  <c:v>Türkiye</c:v>
                </c:pt>
              </c:strCache>
            </c:strRef>
          </c:tx>
          <c:spPr>
            <a:ln w="28575" cap="rnd">
              <a:solidFill>
                <a:srgbClr val="C00000"/>
              </a:solidFill>
              <a:round/>
            </a:ln>
            <a:effectLst/>
          </c:spPr>
          <c:marker>
            <c:symbol val="none"/>
          </c:marker>
          <c:cat>
            <c:strRef>
              <c:f>'Slayt 7'!$ET$81:$ET$125</c:f>
              <c:strCache>
                <c:ptCount val="45"/>
                <c:pt idx="0">
                  <c:v>Ç1 15</c:v>
                </c:pt>
                <c:pt idx="1">
                  <c:v>Ç2 15</c:v>
                </c:pt>
                <c:pt idx="2">
                  <c:v>Ç3 15</c:v>
                </c:pt>
                <c:pt idx="3">
                  <c:v>Ç4 15</c:v>
                </c:pt>
                <c:pt idx="4">
                  <c:v>Ç1 16</c:v>
                </c:pt>
                <c:pt idx="5">
                  <c:v>Ç2 16</c:v>
                </c:pt>
                <c:pt idx="6">
                  <c:v>Ç3 16</c:v>
                </c:pt>
                <c:pt idx="7">
                  <c:v>Ç4 16</c:v>
                </c:pt>
                <c:pt idx="8">
                  <c:v>Ç1 17</c:v>
                </c:pt>
                <c:pt idx="9">
                  <c:v>Ç2 17</c:v>
                </c:pt>
                <c:pt idx="10">
                  <c:v>Ç3 17</c:v>
                </c:pt>
                <c:pt idx="11">
                  <c:v>Ç4 17</c:v>
                </c:pt>
                <c:pt idx="12">
                  <c:v>Ç1 18</c:v>
                </c:pt>
                <c:pt idx="13">
                  <c:v>Ç2 18</c:v>
                </c:pt>
                <c:pt idx="14">
                  <c:v>Ç3 18</c:v>
                </c:pt>
                <c:pt idx="15">
                  <c:v>Ç4 18</c:v>
                </c:pt>
                <c:pt idx="16">
                  <c:v>Ç1 19</c:v>
                </c:pt>
                <c:pt idx="17">
                  <c:v>Ç2 19</c:v>
                </c:pt>
                <c:pt idx="18">
                  <c:v>Ç3 19</c:v>
                </c:pt>
                <c:pt idx="19">
                  <c:v>Ç4 19</c:v>
                </c:pt>
                <c:pt idx="20">
                  <c:v>Ç1 20</c:v>
                </c:pt>
                <c:pt idx="21">
                  <c:v>Ç2 20</c:v>
                </c:pt>
                <c:pt idx="22">
                  <c:v>Ç3 20</c:v>
                </c:pt>
                <c:pt idx="23">
                  <c:v>Ç4 20</c:v>
                </c:pt>
                <c:pt idx="24">
                  <c:v>Ç1 21</c:v>
                </c:pt>
                <c:pt idx="25">
                  <c:v>Ç2 21</c:v>
                </c:pt>
                <c:pt idx="26">
                  <c:v>Ç3 21</c:v>
                </c:pt>
                <c:pt idx="27">
                  <c:v>Ç4 21</c:v>
                </c:pt>
                <c:pt idx="28">
                  <c:v>Ç1 22</c:v>
                </c:pt>
                <c:pt idx="29">
                  <c:v>Ç2 22</c:v>
                </c:pt>
                <c:pt idx="30">
                  <c:v>Ç3 22</c:v>
                </c:pt>
                <c:pt idx="31">
                  <c:v>Ç4 22</c:v>
                </c:pt>
                <c:pt idx="32">
                  <c:v>Ç1 23</c:v>
                </c:pt>
                <c:pt idx="33">
                  <c:v>Ç2 23</c:v>
                </c:pt>
                <c:pt idx="34">
                  <c:v>Ç3 23</c:v>
                </c:pt>
                <c:pt idx="35">
                  <c:v>Ç4 23</c:v>
                </c:pt>
                <c:pt idx="36">
                  <c:v>Ç1 24</c:v>
                </c:pt>
                <c:pt idx="37">
                  <c:v>Ç2 24</c:v>
                </c:pt>
                <c:pt idx="38">
                  <c:v>Ç3 24</c:v>
                </c:pt>
                <c:pt idx="39">
                  <c:v>Ç4 24</c:v>
                </c:pt>
                <c:pt idx="40">
                  <c:v>Ç1 25</c:v>
                </c:pt>
                <c:pt idx="41">
                  <c:v>Ç2 25</c:v>
                </c:pt>
                <c:pt idx="42">
                  <c:v>Ç3 25</c:v>
                </c:pt>
                <c:pt idx="43">
                  <c:v>Ç4 25</c:v>
                </c:pt>
                <c:pt idx="44">
                  <c:v>Ç1 26</c:v>
                </c:pt>
              </c:strCache>
            </c:strRef>
          </c:cat>
          <c:val>
            <c:numRef>
              <c:f>'Slayt 7'!$EU$81:$EU$125</c:f>
              <c:numCache>
                <c:formatCode>0.00</c:formatCode>
                <c:ptCount val="45"/>
                <c:pt idx="0">
                  <c:v>107.96</c:v>
                </c:pt>
                <c:pt idx="1">
                  <c:v>103.28</c:v>
                </c:pt>
                <c:pt idx="2">
                  <c:v>99.18</c:v>
                </c:pt>
                <c:pt idx="3">
                  <c:v>97.53</c:v>
                </c:pt>
                <c:pt idx="4">
                  <c:v>97.91</c:v>
                </c:pt>
                <c:pt idx="5">
                  <c:v>102.44</c:v>
                </c:pt>
                <c:pt idx="6">
                  <c:v>101.62</c:v>
                </c:pt>
                <c:pt idx="7">
                  <c:v>96.55</c:v>
                </c:pt>
                <c:pt idx="8">
                  <c:v>93.47</c:v>
                </c:pt>
                <c:pt idx="9">
                  <c:v>99.34</c:v>
                </c:pt>
                <c:pt idx="10">
                  <c:v>104.48</c:v>
                </c:pt>
                <c:pt idx="11">
                  <c:v>102.71</c:v>
                </c:pt>
                <c:pt idx="12">
                  <c:v>109.28</c:v>
                </c:pt>
                <c:pt idx="13">
                  <c:v>102.4</c:v>
                </c:pt>
                <c:pt idx="14">
                  <c:v>91.43</c:v>
                </c:pt>
                <c:pt idx="15">
                  <c:v>97.91</c:v>
                </c:pt>
                <c:pt idx="16">
                  <c:v>99.94</c:v>
                </c:pt>
                <c:pt idx="17">
                  <c:v>96.97</c:v>
                </c:pt>
                <c:pt idx="18">
                  <c:v>99.22</c:v>
                </c:pt>
                <c:pt idx="19">
                  <c:v>96.4</c:v>
                </c:pt>
                <c:pt idx="20">
                  <c:v>94.66</c:v>
                </c:pt>
                <c:pt idx="21">
                  <c:v>85.19</c:v>
                </c:pt>
                <c:pt idx="22">
                  <c:v>87.39</c:v>
                </c:pt>
                <c:pt idx="23">
                  <c:v>89.97</c:v>
                </c:pt>
                <c:pt idx="24">
                  <c:v>103.47</c:v>
                </c:pt>
                <c:pt idx="25">
                  <c:v>105.15</c:v>
                </c:pt>
                <c:pt idx="26">
                  <c:v>114.21</c:v>
                </c:pt>
                <c:pt idx="27">
                  <c:v>103.9</c:v>
                </c:pt>
                <c:pt idx="28">
                  <c:v>108.82</c:v>
                </c:pt>
                <c:pt idx="29">
                  <c:v>114.13</c:v>
                </c:pt>
                <c:pt idx="30">
                  <c:v>109.8</c:v>
                </c:pt>
                <c:pt idx="31">
                  <c:v>113.86</c:v>
                </c:pt>
                <c:pt idx="32">
                  <c:v>122.29</c:v>
                </c:pt>
                <c:pt idx="33">
                  <c:v>118.94</c:v>
                </c:pt>
                <c:pt idx="34">
                  <c:v>113.16</c:v>
                </c:pt>
                <c:pt idx="35">
                  <c:v>117.25</c:v>
                </c:pt>
                <c:pt idx="36">
                  <c:v>125.96</c:v>
                </c:pt>
                <c:pt idx="37">
                  <c:v>131.47</c:v>
                </c:pt>
                <c:pt idx="38">
                  <c:v>133.71</c:v>
                </c:pt>
                <c:pt idx="39">
                  <c:v>138.79</c:v>
                </c:pt>
                <c:pt idx="40">
                  <c:v>137.13</c:v>
                </c:pt>
                <c:pt idx="41">
                  <c:v>140.10506451108577</c:v>
                </c:pt>
                <c:pt idx="42">
                  <c:v>140.04951980123803</c:v>
                </c:pt>
                <c:pt idx="43">
                  <c:v>143.32294414576731</c:v>
                </c:pt>
                <c:pt idx="44">
                  <c:v>148.34065898684486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951-48D4-A986-652CFCF634D0}"/>
            </c:ext>
          </c:extLst>
        </c:ser>
        <c:ser>
          <c:idx val="1"/>
          <c:order val="1"/>
          <c:tx>
            <c:strRef>
              <c:f>'Slayt 7'!$EV$80</c:f>
              <c:strCache>
                <c:ptCount val="1"/>
                <c:pt idx="0">
                  <c:v>Rakipler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'Slayt 7'!$ET$81:$ET$125</c:f>
              <c:strCache>
                <c:ptCount val="45"/>
                <c:pt idx="0">
                  <c:v>Ç1 15</c:v>
                </c:pt>
                <c:pt idx="1">
                  <c:v>Ç2 15</c:v>
                </c:pt>
                <c:pt idx="2">
                  <c:v>Ç3 15</c:v>
                </c:pt>
                <c:pt idx="3">
                  <c:v>Ç4 15</c:v>
                </c:pt>
                <c:pt idx="4">
                  <c:v>Ç1 16</c:v>
                </c:pt>
                <c:pt idx="5">
                  <c:v>Ç2 16</c:v>
                </c:pt>
                <c:pt idx="6">
                  <c:v>Ç3 16</c:v>
                </c:pt>
                <c:pt idx="7">
                  <c:v>Ç4 16</c:v>
                </c:pt>
                <c:pt idx="8">
                  <c:v>Ç1 17</c:v>
                </c:pt>
                <c:pt idx="9">
                  <c:v>Ç2 17</c:v>
                </c:pt>
                <c:pt idx="10">
                  <c:v>Ç3 17</c:v>
                </c:pt>
                <c:pt idx="11">
                  <c:v>Ç4 17</c:v>
                </c:pt>
                <c:pt idx="12">
                  <c:v>Ç1 18</c:v>
                </c:pt>
                <c:pt idx="13">
                  <c:v>Ç2 18</c:v>
                </c:pt>
                <c:pt idx="14">
                  <c:v>Ç3 18</c:v>
                </c:pt>
                <c:pt idx="15">
                  <c:v>Ç4 18</c:v>
                </c:pt>
                <c:pt idx="16">
                  <c:v>Ç1 19</c:v>
                </c:pt>
                <c:pt idx="17">
                  <c:v>Ç2 19</c:v>
                </c:pt>
                <c:pt idx="18">
                  <c:v>Ç3 19</c:v>
                </c:pt>
                <c:pt idx="19">
                  <c:v>Ç4 19</c:v>
                </c:pt>
                <c:pt idx="20">
                  <c:v>Ç1 20</c:v>
                </c:pt>
                <c:pt idx="21">
                  <c:v>Ç2 20</c:v>
                </c:pt>
                <c:pt idx="22">
                  <c:v>Ç3 20</c:v>
                </c:pt>
                <c:pt idx="23">
                  <c:v>Ç4 20</c:v>
                </c:pt>
                <c:pt idx="24">
                  <c:v>Ç1 21</c:v>
                </c:pt>
                <c:pt idx="25">
                  <c:v>Ç2 21</c:v>
                </c:pt>
                <c:pt idx="26">
                  <c:v>Ç3 21</c:v>
                </c:pt>
                <c:pt idx="27">
                  <c:v>Ç4 21</c:v>
                </c:pt>
                <c:pt idx="28">
                  <c:v>Ç1 22</c:v>
                </c:pt>
                <c:pt idx="29">
                  <c:v>Ç2 22</c:v>
                </c:pt>
                <c:pt idx="30">
                  <c:v>Ç3 22</c:v>
                </c:pt>
                <c:pt idx="31">
                  <c:v>Ç4 22</c:v>
                </c:pt>
                <c:pt idx="32">
                  <c:v>Ç1 23</c:v>
                </c:pt>
                <c:pt idx="33">
                  <c:v>Ç2 23</c:v>
                </c:pt>
                <c:pt idx="34">
                  <c:v>Ç3 23</c:v>
                </c:pt>
                <c:pt idx="35">
                  <c:v>Ç4 23</c:v>
                </c:pt>
                <c:pt idx="36">
                  <c:v>Ç1 24</c:v>
                </c:pt>
                <c:pt idx="37">
                  <c:v>Ç2 24</c:v>
                </c:pt>
                <c:pt idx="38">
                  <c:v>Ç3 24</c:v>
                </c:pt>
                <c:pt idx="39">
                  <c:v>Ç4 24</c:v>
                </c:pt>
                <c:pt idx="40">
                  <c:v>Ç1 25</c:v>
                </c:pt>
                <c:pt idx="41">
                  <c:v>Ç2 25</c:v>
                </c:pt>
                <c:pt idx="42">
                  <c:v>Ç3 25</c:v>
                </c:pt>
                <c:pt idx="43">
                  <c:v>Ç4 25</c:v>
                </c:pt>
                <c:pt idx="44">
                  <c:v>Ç1 26</c:v>
                </c:pt>
              </c:strCache>
            </c:strRef>
          </c:cat>
          <c:val>
            <c:numRef>
              <c:f>'Slayt 7'!$EV$81:$EV$125</c:f>
              <c:numCache>
                <c:formatCode>0.00</c:formatCode>
                <c:ptCount val="45"/>
                <c:pt idx="0">
                  <c:v>100.75</c:v>
                </c:pt>
                <c:pt idx="1">
                  <c:v>99.76</c:v>
                </c:pt>
                <c:pt idx="2">
                  <c:v>99.03</c:v>
                </c:pt>
                <c:pt idx="3">
                  <c:v>97.5</c:v>
                </c:pt>
                <c:pt idx="4">
                  <c:v>96.69</c:v>
                </c:pt>
                <c:pt idx="5">
                  <c:v>98.39</c:v>
                </c:pt>
                <c:pt idx="6">
                  <c:v>98.05</c:v>
                </c:pt>
                <c:pt idx="7">
                  <c:v>95.46</c:v>
                </c:pt>
                <c:pt idx="8">
                  <c:v>95.21</c:v>
                </c:pt>
                <c:pt idx="9">
                  <c:v>98.04</c:v>
                </c:pt>
                <c:pt idx="10">
                  <c:v>102.85</c:v>
                </c:pt>
                <c:pt idx="11">
                  <c:v>103.9</c:v>
                </c:pt>
                <c:pt idx="12">
                  <c:v>108.89</c:v>
                </c:pt>
                <c:pt idx="13">
                  <c:v>107.35</c:v>
                </c:pt>
                <c:pt idx="14">
                  <c:v>104.47</c:v>
                </c:pt>
                <c:pt idx="15">
                  <c:v>103.26</c:v>
                </c:pt>
                <c:pt idx="16">
                  <c:v>104.04</c:v>
                </c:pt>
                <c:pt idx="17">
                  <c:v>103.01</c:v>
                </c:pt>
                <c:pt idx="18">
                  <c:v>101.79</c:v>
                </c:pt>
                <c:pt idx="19">
                  <c:v>101.57</c:v>
                </c:pt>
                <c:pt idx="20">
                  <c:v>101.12</c:v>
                </c:pt>
                <c:pt idx="21">
                  <c:v>98.37</c:v>
                </c:pt>
                <c:pt idx="22">
                  <c:v>103.8</c:v>
                </c:pt>
                <c:pt idx="23">
                  <c:v>107.31</c:v>
                </c:pt>
                <c:pt idx="24">
                  <c:v>110.28</c:v>
                </c:pt>
                <c:pt idx="25">
                  <c:v>112.94</c:v>
                </c:pt>
                <c:pt idx="26">
                  <c:v>114.13</c:v>
                </c:pt>
                <c:pt idx="27">
                  <c:v>114.75</c:v>
                </c:pt>
                <c:pt idx="28">
                  <c:v>116.62</c:v>
                </c:pt>
                <c:pt idx="29">
                  <c:v>114.04</c:v>
                </c:pt>
                <c:pt idx="30">
                  <c:v>109.89</c:v>
                </c:pt>
                <c:pt idx="31">
                  <c:v>109.97</c:v>
                </c:pt>
                <c:pt idx="32">
                  <c:v>116.02</c:v>
                </c:pt>
                <c:pt idx="33">
                  <c:v>116.66</c:v>
                </c:pt>
                <c:pt idx="34">
                  <c:v>116.07</c:v>
                </c:pt>
                <c:pt idx="35">
                  <c:v>115.37</c:v>
                </c:pt>
                <c:pt idx="36">
                  <c:v>116.77</c:v>
                </c:pt>
                <c:pt idx="37">
                  <c:v>116.23</c:v>
                </c:pt>
                <c:pt idx="38">
                  <c:v>118.44</c:v>
                </c:pt>
                <c:pt idx="39">
                  <c:v>116.29</c:v>
                </c:pt>
                <c:pt idx="40">
                  <c:v>115.45</c:v>
                </c:pt>
                <c:pt idx="41">
                  <c:v>121.79824381298403</c:v>
                </c:pt>
                <c:pt idx="42">
                  <c:v>124.22323165901986</c:v>
                </c:pt>
                <c:pt idx="43">
                  <c:v>124.06893676872005</c:v>
                </c:pt>
                <c:pt idx="44">
                  <c:v>126.43535138465181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951-48D4-A986-652CFCF634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34879616"/>
        <c:axId val="334585520"/>
      </c:lineChart>
      <c:catAx>
        <c:axId val="3348796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000F9F"/>
                </a:solidFill>
                <a:latin typeface="Aptos" panose="020B0004020202020204" pitchFamily="34" charset="0"/>
                <a:ea typeface="+mn-ea"/>
                <a:cs typeface="+mn-cs"/>
              </a:defRPr>
            </a:pPr>
            <a:endParaRPr lang="en-TR"/>
          </a:p>
        </c:txPr>
        <c:crossAx val="334585520"/>
        <c:crosses val="autoZero"/>
        <c:auto val="1"/>
        <c:lblAlgn val="ctr"/>
        <c:lblOffset val="100"/>
        <c:noMultiLvlLbl val="0"/>
      </c:catAx>
      <c:valAx>
        <c:axId val="334585520"/>
        <c:scaling>
          <c:orientation val="minMax"/>
          <c:min val="6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000F9F"/>
                </a:solidFill>
                <a:latin typeface="Aptos" panose="020B0004020202020204" pitchFamily="34" charset="0"/>
                <a:ea typeface="+mn-ea"/>
                <a:cs typeface="+mn-cs"/>
              </a:defRPr>
            </a:pPr>
            <a:endParaRPr lang="en-TR"/>
          </a:p>
        </c:txPr>
        <c:crossAx val="334879616"/>
        <c:crosses val="autoZero"/>
        <c:crossBetween val="between"/>
      </c:valAx>
      <c:spPr>
        <a:solidFill>
          <a:srgbClr val="E1E7E8"/>
        </a:solidFill>
      </c:spPr>
    </c:plotArea>
    <c:legend>
      <c:legendPos val="t"/>
      <c:layout>
        <c:manualLayout>
          <c:xMode val="edge"/>
          <c:yMode val="edge"/>
          <c:x val="0.28478498694576099"/>
          <c:y val="5.9885736534478123E-2"/>
          <c:w val="0.69851499188665223"/>
          <c:h val="0.1554788021084318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rgbClr val="000F9F"/>
              </a:solidFill>
              <a:latin typeface="Aptos" panose="020B0004020202020204" pitchFamily="34" charset="0"/>
              <a:ea typeface="+mn-ea"/>
              <a:cs typeface="+mn-cs"/>
            </a:defRPr>
          </a:pPr>
          <a:endParaRPr lang="en-TR"/>
        </a:p>
      </c:txPr>
    </c:legend>
    <c:plotVisOnly val="1"/>
    <c:dispBlanksAs val="gap"/>
    <c:showDLblsOverMax val="0"/>
    <c:extLst/>
  </c:chart>
  <c:spPr>
    <a:solidFill>
      <a:srgbClr val="E1E7E8"/>
    </a:solidFill>
  </c:spPr>
  <c:txPr>
    <a:bodyPr/>
    <a:lstStyle/>
    <a:p>
      <a:pPr>
        <a:defRPr>
          <a:solidFill>
            <a:schemeClr val="tx1"/>
          </a:solidFill>
        </a:defRPr>
      </a:pPr>
      <a:endParaRPr lang="en-TR"/>
    </a:p>
  </c:txPr>
  <c:externalData r:id="rId2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200" b="0">
                <a:solidFill>
                  <a:srgbClr val="000F9F"/>
                </a:solidFill>
                <a:latin typeface="Aptos" panose="020B0004020202020204" pitchFamily="34" charset="0"/>
              </a:defRPr>
            </a:pPr>
            <a:r>
              <a:rPr lang="tr-TR" sz="1200" b="0" dirty="0">
                <a:solidFill>
                  <a:srgbClr val="000F9F"/>
                </a:solidFill>
                <a:latin typeface="Aptos" panose="020B0004020202020204" pitchFamily="34" charset="0"/>
              </a:rPr>
              <a:t>Motorlu Kara Taşıtları-Maliyet</a:t>
            </a:r>
          </a:p>
        </c:rich>
      </c:tx>
      <c:layout>
        <c:manualLayout>
          <c:xMode val="edge"/>
          <c:yMode val="edge"/>
          <c:x val="0.18045534652755635"/>
          <c:y val="2.5467402354329186E-4"/>
        </c:manualLayout>
      </c:layout>
      <c:overlay val="1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'Slayt 7'!$FI$80</c:f>
              <c:strCache>
                <c:ptCount val="1"/>
                <c:pt idx="0">
                  <c:v>Türkiye</c:v>
                </c:pt>
              </c:strCache>
            </c:strRef>
          </c:tx>
          <c:spPr>
            <a:ln w="28575" cap="rnd">
              <a:solidFill>
                <a:srgbClr val="C00000"/>
              </a:solidFill>
              <a:round/>
            </a:ln>
            <a:effectLst/>
          </c:spPr>
          <c:marker>
            <c:symbol val="none"/>
          </c:marker>
          <c:cat>
            <c:strRef>
              <c:f>'Slayt 7'!$FH$81:$FH$125</c:f>
              <c:strCache>
                <c:ptCount val="45"/>
                <c:pt idx="0">
                  <c:v>Ç1 15</c:v>
                </c:pt>
                <c:pt idx="1">
                  <c:v>Ç2 15</c:v>
                </c:pt>
                <c:pt idx="2">
                  <c:v>Ç3 15</c:v>
                </c:pt>
                <c:pt idx="3">
                  <c:v>Ç4 15</c:v>
                </c:pt>
                <c:pt idx="4">
                  <c:v>Ç1 16</c:v>
                </c:pt>
                <c:pt idx="5">
                  <c:v>Ç2 16</c:v>
                </c:pt>
                <c:pt idx="6">
                  <c:v>Ç3 16</c:v>
                </c:pt>
                <c:pt idx="7">
                  <c:v>Ç4 16</c:v>
                </c:pt>
                <c:pt idx="8">
                  <c:v>Ç1 17</c:v>
                </c:pt>
                <c:pt idx="9">
                  <c:v>Ç2 17</c:v>
                </c:pt>
                <c:pt idx="10">
                  <c:v>Ç3 17</c:v>
                </c:pt>
                <c:pt idx="11">
                  <c:v>Ç4 17</c:v>
                </c:pt>
                <c:pt idx="12">
                  <c:v>Ç1 18</c:v>
                </c:pt>
                <c:pt idx="13">
                  <c:v>Ç2 18</c:v>
                </c:pt>
                <c:pt idx="14">
                  <c:v>Ç3 18</c:v>
                </c:pt>
                <c:pt idx="15">
                  <c:v>Ç4 18</c:v>
                </c:pt>
                <c:pt idx="16">
                  <c:v>Ç1 19</c:v>
                </c:pt>
                <c:pt idx="17">
                  <c:v>Ç2 19</c:v>
                </c:pt>
                <c:pt idx="18">
                  <c:v>Ç3 19</c:v>
                </c:pt>
                <c:pt idx="19">
                  <c:v>Ç4 19</c:v>
                </c:pt>
                <c:pt idx="20">
                  <c:v>Ç1 20</c:v>
                </c:pt>
                <c:pt idx="21">
                  <c:v>Ç2 20</c:v>
                </c:pt>
                <c:pt idx="22">
                  <c:v>Ç3 20</c:v>
                </c:pt>
                <c:pt idx="23">
                  <c:v>Ç4 20</c:v>
                </c:pt>
                <c:pt idx="24">
                  <c:v>Ç1 21</c:v>
                </c:pt>
                <c:pt idx="25">
                  <c:v>Ç2 21</c:v>
                </c:pt>
                <c:pt idx="26">
                  <c:v>Ç3 21</c:v>
                </c:pt>
                <c:pt idx="27">
                  <c:v>Ç4 21</c:v>
                </c:pt>
                <c:pt idx="28">
                  <c:v>Ç1 22</c:v>
                </c:pt>
                <c:pt idx="29">
                  <c:v>Ç2 22</c:v>
                </c:pt>
                <c:pt idx="30">
                  <c:v>Ç3 22</c:v>
                </c:pt>
                <c:pt idx="31">
                  <c:v>Ç4 22</c:v>
                </c:pt>
                <c:pt idx="32">
                  <c:v>Ç1 23</c:v>
                </c:pt>
                <c:pt idx="33">
                  <c:v>Ç2 23</c:v>
                </c:pt>
                <c:pt idx="34">
                  <c:v>Ç3 23</c:v>
                </c:pt>
                <c:pt idx="35">
                  <c:v>Ç4 23</c:v>
                </c:pt>
                <c:pt idx="36">
                  <c:v>Ç1 24</c:v>
                </c:pt>
                <c:pt idx="37">
                  <c:v>Ç2 24</c:v>
                </c:pt>
                <c:pt idx="38">
                  <c:v>Ç3 24</c:v>
                </c:pt>
                <c:pt idx="39">
                  <c:v>Ç4 24</c:v>
                </c:pt>
                <c:pt idx="40">
                  <c:v>Ç1 25</c:v>
                </c:pt>
                <c:pt idx="41">
                  <c:v>Ç2 25</c:v>
                </c:pt>
                <c:pt idx="42">
                  <c:v>Ç3 25</c:v>
                </c:pt>
                <c:pt idx="43">
                  <c:v>Ç4 25</c:v>
                </c:pt>
                <c:pt idx="44">
                  <c:v>Ç1 26</c:v>
                </c:pt>
              </c:strCache>
            </c:strRef>
          </c:cat>
          <c:val>
            <c:numRef>
              <c:f>'Slayt 7'!$FI$81:$FI$125</c:f>
              <c:numCache>
                <c:formatCode>0.00</c:formatCode>
                <c:ptCount val="45"/>
                <c:pt idx="0">
                  <c:v>112.33</c:v>
                </c:pt>
                <c:pt idx="1">
                  <c:v>106.95</c:v>
                </c:pt>
                <c:pt idx="2">
                  <c:v>103.09</c:v>
                </c:pt>
                <c:pt idx="3">
                  <c:v>102.09</c:v>
                </c:pt>
                <c:pt idx="4">
                  <c:v>101.57</c:v>
                </c:pt>
                <c:pt idx="5">
                  <c:v>105.32</c:v>
                </c:pt>
                <c:pt idx="6">
                  <c:v>104.29</c:v>
                </c:pt>
                <c:pt idx="7">
                  <c:v>97.66</c:v>
                </c:pt>
                <c:pt idx="8">
                  <c:v>94.02</c:v>
                </c:pt>
                <c:pt idx="9">
                  <c:v>99.57</c:v>
                </c:pt>
                <c:pt idx="10">
                  <c:v>104.26</c:v>
                </c:pt>
                <c:pt idx="11">
                  <c:v>102.15</c:v>
                </c:pt>
                <c:pt idx="12">
                  <c:v>109.69</c:v>
                </c:pt>
                <c:pt idx="13">
                  <c:v>102.21</c:v>
                </c:pt>
                <c:pt idx="14">
                  <c:v>91.09</c:v>
                </c:pt>
                <c:pt idx="15">
                  <c:v>99.66</c:v>
                </c:pt>
                <c:pt idx="16">
                  <c:v>102.08</c:v>
                </c:pt>
                <c:pt idx="17">
                  <c:v>98.9</c:v>
                </c:pt>
                <c:pt idx="18">
                  <c:v>101.65</c:v>
                </c:pt>
                <c:pt idx="19">
                  <c:v>99.96</c:v>
                </c:pt>
                <c:pt idx="20">
                  <c:v>98.82</c:v>
                </c:pt>
                <c:pt idx="21">
                  <c:v>89.25</c:v>
                </c:pt>
                <c:pt idx="22">
                  <c:v>91.99</c:v>
                </c:pt>
                <c:pt idx="23">
                  <c:v>95.37</c:v>
                </c:pt>
                <c:pt idx="24">
                  <c:v>105.77</c:v>
                </c:pt>
                <c:pt idx="25">
                  <c:v>104.18</c:v>
                </c:pt>
                <c:pt idx="26">
                  <c:v>111.16</c:v>
                </c:pt>
                <c:pt idx="27">
                  <c:v>99.4</c:v>
                </c:pt>
                <c:pt idx="28">
                  <c:v>103.98</c:v>
                </c:pt>
                <c:pt idx="29">
                  <c:v>106.48</c:v>
                </c:pt>
                <c:pt idx="30">
                  <c:v>104.47</c:v>
                </c:pt>
                <c:pt idx="31">
                  <c:v>109.76</c:v>
                </c:pt>
                <c:pt idx="32">
                  <c:v>118.9</c:v>
                </c:pt>
                <c:pt idx="33">
                  <c:v>116.29</c:v>
                </c:pt>
                <c:pt idx="34">
                  <c:v>111.1</c:v>
                </c:pt>
                <c:pt idx="35">
                  <c:v>115.84</c:v>
                </c:pt>
                <c:pt idx="36">
                  <c:v>123.16</c:v>
                </c:pt>
                <c:pt idx="37">
                  <c:v>127.25</c:v>
                </c:pt>
                <c:pt idx="38">
                  <c:v>129.41</c:v>
                </c:pt>
                <c:pt idx="39">
                  <c:v>133.41999999999999</c:v>
                </c:pt>
                <c:pt idx="40">
                  <c:v>132.72999999999999</c:v>
                </c:pt>
                <c:pt idx="41">
                  <c:v>134.94654520465818</c:v>
                </c:pt>
                <c:pt idx="42">
                  <c:v>134.59183568500373</c:v>
                </c:pt>
                <c:pt idx="43">
                  <c:v>136.93632491221007</c:v>
                </c:pt>
                <c:pt idx="44">
                  <c:v>142.68703930737163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584-45B6-B975-B0A5398A3121}"/>
            </c:ext>
          </c:extLst>
        </c:ser>
        <c:ser>
          <c:idx val="1"/>
          <c:order val="1"/>
          <c:tx>
            <c:strRef>
              <c:f>'Slayt 7'!$FJ$80</c:f>
              <c:strCache>
                <c:ptCount val="1"/>
                <c:pt idx="0">
                  <c:v>Rakipler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'Slayt 7'!$FH$81:$FH$125</c:f>
              <c:strCache>
                <c:ptCount val="45"/>
                <c:pt idx="0">
                  <c:v>Ç1 15</c:v>
                </c:pt>
                <c:pt idx="1">
                  <c:v>Ç2 15</c:v>
                </c:pt>
                <c:pt idx="2">
                  <c:v>Ç3 15</c:v>
                </c:pt>
                <c:pt idx="3">
                  <c:v>Ç4 15</c:v>
                </c:pt>
                <c:pt idx="4">
                  <c:v>Ç1 16</c:v>
                </c:pt>
                <c:pt idx="5">
                  <c:v>Ç2 16</c:v>
                </c:pt>
                <c:pt idx="6">
                  <c:v>Ç3 16</c:v>
                </c:pt>
                <c:pt idx="7">
                  <c:v>Ç4 16</c:v>
                </c:pt>
                <c:pt idx="8">
                  <c:v>Ç1 17</c:v>
                </c:pt>
                <c:pt idx="9">
                  <c:v>Ç2 17</c:v>
                </c:pt>
                <c:pt idx="10">
                  <c:v>Ç3 17</c:v>
                </c:pt>
                <c:pt idx="11">
                  <c:v>Ç4 17</c:v>
                </c:pt>
                <c:pt idx="12">
                  <c:v>Ç1 18</c:v>
                </c:pt>
                <c:pt idx="13">
                  <c:v>Ç2 18</c:v>
                </c:pt>
                <c:pt idx="14">
                  <c:v>Ç3 18</c:v>
                </c:pt>
                <c:pt idx="15">
                  <c:v>Ç4 18</c:v>
                </c:pt>
                <c:pt idx="16">
                  <c:v>Ç1 19</c:v>
                </c:pt>
                <c:pt idx="17">
                  <c:v>Ç2 19</c:v>
                </c:pt>
                <c:pt idx="18">
                  <c:v>Ç3 19</c:v>
                </c:pt>
                <c:pt idx="19">
                  <c:v>Ç4 19</c:v>
                </c:pt>
                <c:pt idx="20">
                  <c:v>Ç1 20</c:v>
                </c:pt>
                <c:pt idx="21">
                  <c:v>Ç2 20</c:v>
                </c:pt>
                <c:pt idx="22">
                  <c:v>Ç3 20</c:v>
                </c:pt>
                <c:pt idx="23">
                  <c:v>Ç4 20</c:v>
                </c:pt>
                <c:pt idx="24">
                  <c:v>Ç1 21</c:v>
                </c:pt>
                <c:pt idx="25">
                  <c:v>Ç2 21</c:v>
                </c:pt>
                <c:pt idx="26">
                  <c:v>Ç3 21</c:v>
                </c:pt>
                <c:pt idx="27">
                  <c:v>Ç4 21</c:v>
                </c:pt>
                <c:pt idx="28">
                  <c:v>Ç1 22</c:v>
                </c:pt>
                <c:pt idx="29">
                  <c:v>Ç2 22</c:v>
                </c:pt>
                <c:pt idx="30">
                  <c:v>Ç3 22</c:v>
                </c:pt>
                <c:pt idx="31">
                  <c:v>Ç4 22</c:v>
                </c:pt>
                <c:pt idx="32">
                  <c:v>Ç1 23</c:v>
                </c:pt>
                <c:pt idx="33">
                  <c:v>Ç2 23</c:v>
                </c:pt>
                <c:pt idx="34">
                  <c:v>Ç3 23</c:v>
                </c:pt>
                <c:pt idx="35">
                  <c:v>Ç4 23</c:v>
                </c:pt>
                <c:pt idx="36">
                  <c:v>Ç1 24</c:v>
                </c:pt>
                <c:pt idx="37">
                  <c:v>Ç2 24</c:v>
                </c:pt>
                <c:pt idx="38">
                  <c:v>Ç3 24</c:v>
                </c:pt>
                <c:pt idx="39">
                  <c:v>Ç4 24</c:v>
                </c:pt>
                <c:pt idx="40">
                  <c:v>Ç1 25</c:v>
                </c:pt>
                <c:pt idx="41">
                  <c:v>Ç2 25</c:v>
                </c:pt>
                <c:pt idx="42">
                  <c:v>Ç3 25</c:v>
                </c:pt>
                <c:pt idx="43">
                  <c:v>Ç4 25</c:v>
                </c:pt>
                <c:pt idx="44">
                  <c:v>Ç1 26</c:v>
                </c:pt>
              </c:strCache>
            </c:strRef>
          </c:cat>
          <c:val>
            <c:numRef>
              <c:f>'Slayt 7'!$FJ$81:$FJ$125</c:f>
              <c:numCache>
                <c:formatCode>0.00</c:formatCode>
                <c:ptCount val="45"/>
                <c:pt idx="0">
                  <c:v>98.86</c:v>
                </c:pt>
                <c:pt idx="1">
                  <c:v>97.82</c:v>
                </c:pt>
                <c:pt idx="2">
                  <c:v>97.52</c:v>
                </c:pt>
                <c:pt idx="3">
                  <c:v>96</c:v>
                </c:pt>
                <c:pt idx="4">
                  <c:v>95.73</c:v>
                </c:pt>
                <c:pt idx="5">
                  <c:v>98.15</c:v>
                </c:pt>
                <c:pt idx="6">
                  <c:v>98.02</c:v>
                </c:pt>
                <c:pt idx="7">
                  <c:v>94.97</c:v>
                </c:pt>
                <c:pt idx="8">
                  <c:v>94.59</c:v>
                </c:pt>
                <c:pt idx="9">
                  <c:v>97.94</c:v>
                </c:pt>
                <c:pt idx="10">
                  <c:v>103.38</c:v>
                </c:pt>
                <c:pt idx="11">
                  <c:v>104.09</c:v>
                </c:pt>
                <c:pt idx="12">
                  <c:v>108.95</c:v>
                </c:pt>
                <c:pt idx="13">
                  <c:v>106.7</c:v>
                </c:pt>
                <c:pt idx="14">
                  <c:v>104.23</c:v>
                </c:pt>
                <c:pt idx="15">
                  <c:v>102.77</c:v>
                </c:pt>
                <c:pt idx="16">
                  <c:v>102.99</c:v>
                </c:pt>
                <c:pt idx="17">
                  <c:v>102.2</c:v>
                </c:pt>
                <c:pt idx="18">
                  <c:v>101.36</c:v>
                </c:pt>
                <c:pt idx="19">
                  <c:v>100.99</c:v>
                </c:pt>
                <c:pt idx="20">
                  <c:v>99.98</c:v>
                </c:pt>
                <c:pt idx="21">
                  <c:v>96.96</c:v>
                </c:pt>
                <c:pt idx="22">
                  <c:v>104.19</c:v>
                </c:pt>
                <c:pt idx="23">
                  <c:v>107.27</c:v>
                </c:pt>
                <c:pt idx="24">
                  <c:v>109.14</c:v>
                </c:pt>
                <c:pt idx="25">
                  <c:v>111.19</c:v>
                </c:pt>
                <c:pt idx="26">
                  <c:v>111.43</c:v>
                </c:pt>
                <c:pt idx="27">
                  <c:v>110.67</c:v>
                </c:pt>
                <c:pt idx="28">
                  <c:v>112.5</c:v>
                </c:pt>
                <c:pt idx="29">
                  <c:v>109.68</c:v>
                </c:pt>
                <c:pt idx="30">
                  <c:v>106.15</c:v>
                </c:pt>
                <c:pt idx="31">
                  <c:v>107.41</c:v>
                </c:pt>
                <c:pt idx="32">
                  <c:v>114.51</c:v>
                </c:pt>
                <c:pt idx="33">
                  <c:v>116.21</c:v>
                </c:pt>
                <c:pt idx="34">
                  <c:v>116.12</c:v>
                </c:pt>
                <c:pt idx="35">
                  <c:v>115.24</c:v>
                </c:pt>
                <c:pt idx="36">
                  <c:v>116.72</c:v>
                </c:pt>
                <c:pt idx="37">
                  <c:v>116.01</c:v>
                </c:pt>
                <c:pt idx="38">
                  <c:v>118.13</c:v>
                </c:pt>
                <c:pt idx="39">
                  <c:v>115.08</c:v>
                </c:pt>
                <c:pt idx="40">
                  <c:v>114.58</c:v>
                </c:pt>
                <c:pt idx="41">
                  <c:v>122.16794864531497</c:v>
                </c:pt>
                <c:pt idx="42">
                  <c:v>125.87654727545633</c:v>
                </c:pt>
                <c:pt idx="43">
                  <c:v>125.25050705493915</c:v>
                </c:pt>
                <c:pt idx="44">
                  <c:v>127.56861180450964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584-45B6-B975-B0A5398A31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34879616"/>
        <c:axId val="334585520"/>
      </c:lineChart>
      <c:catAx>
        <c:axId val="3348796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000F9F"/>
                </a:solidFill>
                <a:latin typeface="Aptos" panose="020B0004020202020204" pitchFamily="34" charset="0"/>
                <a:ea typeface="+mn-ea"/>
                <a:cs typeface="+mn-cs"/>
              </a:defRPr>
            </a:pPr>
            <a:endParaRPr lang="en-TR"/>
          </a:p>
        </c:txPr>
        <c:crossAx val="334585520"/>
        <c:crosses val="autoZero"/>
        <c:auto val="1"/>
        <c:lblAlgn val="ctr"/>
        <c:lblOffset val="100"/>
        <c:noMultiLvlLbl val="0"/>
      </c:catAx>
      <c:valAx>
        <c:axId val="334585520"/>
        <c:scaling>
          <c:orientation val="minMax"/>
          <c:min val="6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000F9F"/>
                </a:solidFill>
                <a:latin typeface="Aptos" panose="020B0004020202020204" pitchFamily="34" charset="0"/>
                <a:ea typeface="+mn-ea"/>
                <a:cs typeface="+mn-cs"/>
              </a:defRPr>
            </a:pPr>
            <a:endParaRPr lang="en-TR"/>
          </a:p>
        </c:txPr>
        <c:crossAx val="334879616"/>
        <c:crosses val="autoZero"/>
        <c:crossBetween val="between"/>
      </c:valAx>
      <c:spPr>
        <a:solidFill>
          <a:srgbClr val="E1E7E8"/>
        </a:solidFill>
      </c:spPr>
    </c:plotArea>
    <c:legend>
      <c:legendPos val="t"/>
      <c:layout>
        <c:manualLayout>
          <c:xMode val="edge"/>
          <c:yMode val="edge"/>
          <c:x val="0.29001955157438375"/>
          <c:y val="0.11849852251305781"/>
          <c:w val="0.69851499188665223"/>
          <c:h val="0.1554788021084318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rgbClr val="000F9F"/>
              </a:solidFill>
              <a:latin typeface="Aptos" panose="020B0004020202020204" pitchFamily="34" charset="0"/>
              <a:ea typeface="+mn-ea"/>
              <a:cs typeface="+mn-cs"/>
            </a:defRPr>
          </a:pPr>
          <a:endParaRPr lang="en-TR"/>
        </a:p>
      </c:txPr>
    </c:legend>
    <c:plotVisOnly val="1"/>
    <c:dispBlanksAs val="gap"/>
    <c:showDLblsOverMax val="0"/>
    <c:extLst/>
  </c:chart>
  <c:spPr>
    <a:solidFill>
      <a:srgbClr val="E1E7E8"/>
    </a:solidFill>
  </c:spPr>
  <c:txPr>
    <a:bodyPr/>
    <a:lstStyle/>
    <a:p>
      <a:pPr>
        <a:defRPr>
          <a:solidFill>
            <a:schemeClr val="tx1"/>
          </a:solidFill>
        </a:defRPr>
      </a:pPr>
      <a:endParaRPr lang="en-TR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>
                <a:solidFill>
                  <a:srgbClr val="000F9F"/>
                </a:solidFill>
              </a:defRPr>
            </a:pPr>
            <a:r>
              <a:rPr lang="tr-TR" sz="1400">
                <a:solidFill>
                  <a:srgbClr val="000F9F"/>
                </a:solidFill>
              </a:rPr>
              <a:t>Türkiye ve Rakip Ülkelerde Enerji Maliyeti</a:t>
            </a:r>
          </a:p>
        </c:rich>
      </c:tx>
      <c:layout>
        <c:manualLayout>
          <c:xMode val="edge"/>
          <c:yMode val="edge"/>
          <c:x val="0.19011219859199846"/>
          <c:y val="3.3755274261603373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9.934407731743812E-2"/>
          <c:y val="0.13555167945778929"/>
          <c:w val="0.87324159246449329"/>
          <c:h val="0.61491843582843286"/>
        </c:manualLayout>
      </c:layout>
      <c:lineChart>
        <c:grouping val="standard"/>
        <c:varyColors val="1"/>
        <c:ser>
          <c:idx val="0"/>
          <c:order val="0"/>
          <c:tx>
            <c:v>Türkiye Enerji</c:v>
          </c:tx>
          <c:spPr>
            <a:ln w="28575" cmpd="sng">
              <a:solidFill>
                <a:srgbClr val="C00000">
                  <a:alpha val="100000"/>
                </a:srgbClr>
              </a:solidFill>
            </a:ln>
          </c:spPr>
          <c:marker>
            <c:symbol val="none"/>
          </c:marker>
          <c:cat>
            <c:strRef>
              <c:f>'Slayt 1,2,3'!$N$12:$BF$12</c:f>
              <c:strCache>
                <c:ptCount val="45"/>
                <c:pt idx="0">
                  <c:v>Ç1 15</c:v>
                </c:pt>
                <c:pt idx="1">
                  <c:v>Ç2 15</c:v>
                </c:pt>
                <c:pt idx="2">
                  <c:v>Ç3 15</c:v>
                </c:pt>
                <c:pt idx="3">
                  <c:v>Ç4 15</c:v>
                </c:pt>
                <c:pt idx="4">
                  <c:v>Ç1 16</c:v>
                </c:pt>
                <c:pt idx="5">
                  <c:v>Ç2 16</c:v>
                </c:pt>
                <c:pt idx="6">
                  <c:v>Ç3 16</c:v>
                </c:pt>
                <c:pt idx="7">
                  <c:v>Ç4 16</c:v>
                </c:pt>
                <c:pt idx="8">
                  <c:v>Ç1 17</c:v>
                </c:pt>
                <c:pt idx="9">
                  <c:v>Ç2 17</c:v>
                </c:pt>
                <c:pt idx="10">
                  <c:v>Ç3 17</c:v>
                </c:pt>
                <c:pt idx="11">
                  <c:v>Ç4 17</c:v>
                </c:pt>
                <c:pt idx="12">
                  <c:v>Ç1 18</c:v>
                </c:pt>
                <c:pt idx="13">
                  <c:v>Ç2 18</c:v>
                </c:pt>
                <c:pt idx="14">
                  <c:v>Ç3 18</c:v>
                </c:pt>
                <c:pt idx="15">
                  <c:v>Ç4 18</c:v>
                </c:pt>
                <c:pt idx="16">
                  <c:v>Ç1 19</c:v>
                </c:pt>
                <c:pt idx="17">
                  <c:v>Ç2 19</c:v>
                </c:pt>
                <c:pt idx="18">
                  <c:v>Ç3 19</c:v>
                </c:pt>
                <c:pt idx="19">
                  <c:v>Ç4 19</c:v>
                </c:pt>
                <c:pt idx="20">
                  <c:v>Ç1 20</c:v>
                </c:pt>
                <c:pt idx="21">
                  <c:v>Ç2 20</c:v>
                </c:pt>
                <c:pt idx="22">
                  <c:v>Ç3 20</c:v>
                </c:pt>
                <c:pt idx="23">
                  <c:v>Ç4 20</c:v>
                </c:pt>
                <c:pt idx="24">
                  <c:v>Ç1 21</c:v>
                </c:pt>
                <c:pt idx="25">
                  <c:v>Ç2 21</c:v>
                </c:pt>
                <c:pt idx="26">
                  <c:v>Ç3 21</c:v>
                </c:pt>
                <c:pt idx="27">
                  <c:v>Ç4 21</c:v>
                </c:pt>
                <c:pt idx="28">
                  <c:v>Ç1 22</c:v>
                </c:pt>
                <c:pt idx="29">
                  <c:v>Ç2 22</c:v>
                </c:pt>
                <c:pt idx="30">
                  <c:v>Ç3 22</c:v>
                </c:pt>
                <c:pt idx="31">
                  <c:v>Ç4 22</c:v>
                </c:pt>
                <c:pt idx="32">
                  <c:v>Ç1 23</c:v>
                </c:pt>
                <c:pt idx="33">
                  <c:v>Ç2 23</c:v>
                </c:pt>
                <c:pt idx="34">
                  <c:v>Ç3 23</c:v>
                </c:pt>
                <c:pt idx="35">
                  <c:v>Ç4 23</c:v>
                </c:pt>
                <c:pt idx="36">
                  <c:v>Ç1 24</c:v>
                </c:pt>
                <c:pt idx="37">
                  <c:v>Ç2 24</c:v>
                </c:pt>
                <c:pt idx="38">
                  <c:v>Ç3 24</c:v>
                </c:pt>
                <c:pt idx="39">
                  <c:v>Ç4 24</c:v>
                </c:pt>
                <c:pt idx="40">
                  <c:v>Ç1 25</c:v>
                </c:pt>
                <c:pt idx="41">
                  <c:v>Ç2 25</c:v>
                </c:pt>
                <c:pt idx="42">
                  <c:v>Ç3 25</c:v>
                </c:pt>
                <c:pt idx="43">
                  <c:v>Ç4 25</c:v>
                </c:pt>
                <c:pt idx="44">
                  <c:v>Ç1 26</c:v>
                </c:pt>
              </c:strCache>
            </c:strRef>
          </c:cat>
          <c:val>
            <c:numRef>
              <c:f>'Slayt 1,2,3'!$N$17:$BF$17</c:f>
              <c:numCache>
                <c:formatCode>General</c:formatCode>
                <c:ptCount val="45"/>
                <c:pt idx="0">
                  <c:v>145.25</c:v>
                </c:pt>
                <c:pt idx="1">
                  <c:v>138.63999999999999</c:v>
                </c:pt>
                <c:pt idx="2">
                  <c:v>127.6</c:v>
                </c:pt>
                <c:pt idx="3">
                  <c:v>122.51</c:v>
                </c:pt>
                <c:pt idx="4">
                  <c:v>113.04</c:v>
                </c:pt>
                <c:pt idx="5">
                  <c:v>114.61</c:v>
                </c:pt>
                <c:pt idx="6">
                  <c:v>111.68</c:v>
                </c:pt>
                <c:pt idx="7">
                  <c:v>103.12</c:v>
                </c:pt>
                <c:pt idx="8">
                  <c:v>99.06</c:v>
                </c:pt>
                <c:pt idx="9">
                  <c:v>99.77</c:v>
                </c:pt>
                <c:pt idx="10">
                  <c:v>101.74</c:v>
                </c:pt>
                <c:pt idx="11">
                  <c:v>99.43</c:v>
                </c:pt>
                <c:pt idx="12">
                  <c:v>104.44</c:v>
                </c:pt>
                <c:pt idx="13">
                  <c:v>105.61</c:v>
                </c:pt>
                <c:pt idx="14">
                  <c:v>100.26</c:v>
                </c:pt>
                <c:pt idx="15">
                  <c:v>120.34</c:v>
                </c:pt>
                <c:pt idx="16">
                  <c:v>111.71</c:v>
                </c:pt>
                <c:pt idx="17">
                  <c:v>111.35</c:v>
                </c:pt>
                <c:pt idx="18">
                  <c:v>116.34</c:v>
                </c:pt>
                <c:pt idx="19">
                  <c:v>117.64</c:v>
                </c:pt>
                <c:pt idx="20">
                  <c:v>108.59</c:v>
                </c:pt>
                <c:pt idx="21">
                  <c:v>89.76</c:v>
                </c:pt>
                <c:pt idx="22">
                  <c:v>89.88</c:v>
                </c:pt>
                <c:pt idx="23">
                  <c:v>85.95</c:v>
                </c:pt>
                <c:pt idx="24">
                  <c:v>97.71</c:v>
                </c:pt>
                <c:pt idx="25">
                  <c:v>98.66</c:v>
                </c:pt>
                <c:pt idx="26">
                  <c:v>116.36</c:v>
                </c:pt>
                <c:pt idx="27">
                  <c:v>119.09</c:v>
                </c:pt>
                <c:pt idx="28">
                  <c:v>152.31</c:v>
                </c:pt>
                <c:pt idx="29">
                  <c:v>209.56</c:v>
                </c:pt>
                <c:pt idx="30">
                  <c:v>241.85</c:v>
                </c:pt>
                <c:pt idx="31">
                  <c:v>292.39999999999998</c:v>
                </c:pt>
                <c:pt idx="32">
                  <c:v>238.49</c:v>
                </c:pt>
                <c:pt idx="33">
                  <c:v>167.62</c:v>
                </c:pt>
                <c:pt idx="34">
                  <c:v>157.66</c:v>
                </c:pt>
                <c:pt idx="35">
                  <c:v>154.94</c:v>
                </c:pt>
                <c:pt idx="36">
                  <c:v>133.56</c:v>
                </c:pt>
                <c:pt idx="37">
                  <c:v>137.86000000000001</c:v>
                </c:pt>
                <c:pt idx="38">
                  <c:v>147.37</c:v>
                </c:pt>
                <c:pt idx="39">
                  <c:v>139.93</c:v>
                </c:pt>
                <c:pt idx="40">
                  <c:v>131.12</c:v>
                </c:pt>
                <c:pt idx="41">
                  <c:v>132.15074962295864</c:v>
                </c:pt>
                <c:pt idx="42">
                  <c:v>147.47657147044268</c:v>
                </c:pt>
                <c:pt idx="43">
                  <c:v>142.7992973954677</c:v>
                </c:pt>
                <c:pt idx="44">
                  <c:v>134.21977627380713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302-F241-87FF-2EA837E56CF5}"/>
            </c:ext>
          </c:extLst>
        </c:ser>
        <c:ser>
          <c:idx val="1"/>
          <c:order val="1"/>
          <c:tx>
            <c:v>Rakipler Enerji</c:v>
          </c:tx>
          <c:spPr>
            <a:ln w="28575" cmpd="sng">
              <a:solidFill>
                <a:schemeClr val="accent1"/>
              </a:solidFill>
            </a:ln>
          </c:spPr>
          <c:marker>
            <c:symbol val="none"/>
          </c:marker>
          <c:cat>
            <c:strRef>
              <c:f>'Slayt 1,2,3'!$N$12:$BF$12</c:f>
              <c:strCache>
                <c:ptCount val="45"/>
                <c:pt idx="0">
                  <c:v>Ç1 15</c:v>
                </c:pt>
                <c:pt idx="1">
                  <c:v>Ç2 15</c:v>
                </c:pt>
                <c:pt idx="2">
                  <c:v>Ç3 15</c:v>
                </c:pt>
                <c:pt idx="3">
                  <c:v>Ç4 15</c:v>
                </c:pt>
                <c:pt idx="4">
                  <c:v>Ç1 16</c:v>
                </c:pt>
                <c:pt idx="5">
                  <c:v>Ç2 16</c:v>
                </c:pt>
                <c:pt idx="6">
                  <c:v>Ç3 16</c:v>
                </c:pt>
                <c:pt idx="7">
                  <c:v>Ç4 16</c:v>
                </c:pt>
                <c:pt idx="8">
                  <c:v>Ç1 17</c:v>
                </c:pt>
                <c:pt idx="9">
                  <c:v>Ç2 17</c:v>
                </c:pt>
                <c:pt idx="10">
                  <c:v>Ç3 17</c:v>
                </c:pt>
                <c:pt idx="11">
                  <c:v>Ç4 17</c:v>
                </c:pt>
                <c:pt idx="12">
                  <c:v>Ç1 18</c:v>
                </c:pt>
                <c:pt idx="13">
                  <c:v>Ç2 18</c:v>
                </c:pt>
                <c:pt idx="14">
                  <c:v>Ç3 18</c:v>
                </c:pt>
                <c:pt idx="15">
                  <c:v>Ç4 18</c:v>
                </c:pt>
                <c:pt idx="16">
                  <c:v>Ç1 19</c:v>
                </c:pt>
                <c:pt idx="17">
                  <c:v>Ç2 19</c:v>
                </c:pt>
                <c:pt idx="18">
                  <c:v>Ç3 19</c:v>
                </c:pt>
                <c:pt idx="19">
                  <c:v>Ç4 19</c:v>
                </c:pt>
                <c:pt idx="20">
                  <c:v>Ç1 20</c:v>
                </c:pt>
                <c:pt idx="21">
                  <c:v>Ç2 20</c:v>
                </c:pt>
                <c:pt idx="22">
                  <c:v>Ç3 20</c:v>
                </c:pt>
                <c:pt idx="23">
                  <c:v>Ç4 20</c:v>
                </c:pt>
                <c:pt idx="24">
                  <c:v>Ç1 21</c:v>
                </c:pt>
                <c:pt idx="25">
                  <c:v>Ç2 21</c:v>
                </c:pt>
                <c:pt idx="26">
                  <c:v>Ç3 21</c:v>
                </c:pt>
                <c:pt idx="27">
                  <c:v>Ç4 21</c:v>
                </c:pt>
                <c:pt idx="28">
                  <c:v>Ç1 22</c:v>
                </c:pt>
                <c:pt idx="29">
                  <c:v>Ç2 22</c:v>
                </c:pt>
                <c:pt idx="30">
                  <c:v>Ç3 22</c:v>
                </c:pt>
                <c:pt idx="31">
                  <c:v>Ç4 22</c:v>
                </c:pt>
                <c:pt idx="32">
                  <c:v>Ç1 23</c:v>
                </c:pt>
                <c:pt idx="33">
                  <c:v>Ç2 23</c:v>
                </c:pt>
                <c:pt idx="34">
                  <c:v>Ç3 23</c:v>
                </c:pt>
                <c:pt idx="35">
                  <c:v>Ç4 23</c:v>
                </c:pt>
                <c:pt idx="36">
                  <c:v>Ç1 24</c:v>
                </c:pt>
                <c:pt idx="37">
                  <c:v>Ç2 24</c:v>
                </c:pt>
                <c:pt idx="38">
                  <c:v>Ç3 24</c:v>
                </c:pt>
                <c:pt idx="39">
                  <c:v>Ç4 24</c:v>
                </c:pt>
                <c:pt idx="40">
                  <c:v>Ç1 25</c:v>
                </c:pt>
                <c:pt idx="41">
                  <c:v>Ç2 25</c:v>
                </c:pt>
                <c:pt idx="42">
                  <c:v>Ç3 25</c:v>
                </c:pt>
                <c:pt idx="43">
                  <c:v>Ç4 25</c:v>
                </c:pt>
                <c:pt idx="44">
                  <c:v>Ç1 26</c:v>
                </c:pt>
              </c:strCache>
            </c:strRef>
          </c:cat>
          <c:val>
            <c:numRef>
              <c:f>'Slayt 1,2,3'!$N$18:$BF$18</c:f>
              <c:numCache>
                <c:formatCode>General</c:formatCode>
                <c:ptCount val="45"/>
                <c:pt idx="0">
                  <c:v>106.75</c:v>
                </c:pt>
                <c:pt idx="1">
                  <c:v>103.9</c:v>
                </c:pt>
                <c:pt idx="2">
                  <c:v>102.3</c:v>
                </c:pt>
                <c:pt idx="3">
                  <c:v>98.15</c:v>
                </c:pt>
                <c:pt idx="4">
                  <c:v>92.17</c:v>
                </c:pt>
                <c:pt idx="5">
                  <c:v>92.9</c:v>
                </c:pt>
                <c:pt idx="6">
                  <c:v>94.28</c:v>
                </c:pt>
                <c:pt idx="7">
                  <c:v>94.6</c:v>
                </c:pt>
                <c:pt idx="8">
                  <c:v>96.33</c:v>
                </c:pt>
                <c:pt idx="9">
                  <c:v>96.51</c:v>
                </c:pt>
                <c:pt idx="10">
                  <c:v>101.99</c:v>
                </c:pt>
                <c:pt idx="11">
                  <c:v>105.17</c:v>
                </c:pt>
                <c:pt idx="12">
                  <c:v>110.33</c:v>
                </c:pt>
                <c:pt idx="13">
                  <c:v>108.72</c:v>
                </c:pt>
                <c:pt idx="14">
                  <c:v>109.9</c:v>
                </c:pt>
                <c:pt idx="15">
                  <c:v>109.97</c:v>
                </c:pt>
                <c:pt idx="16">
                  <c:v>108.88</c:v>
                </c:pt>
                <c:pt idx="17">
                  <c:v>105.01</c:v>
                </c:pt>
                <c:pt idx="18">
                  <c:v>103.88</c:v>
                </c:pt>
                <c:pt idx="19">
                  <c:v>104.11</c:v>
                </c:pt>
                <c:pt idx="20">
                  <c:v>100.5</c:v>
                </c:pt>
                <c:pt idx="21">
                  <c:v>89.43</c:v>
                </c:pt>
                <c:pt idx="22">
                  <c:v>96.79</c:v>
                </c:pt>
                <c:pt idx="23">
                  <c:v>101.82</c:v>
                </c:pt>
                <c:pt idx="24">
                  <c:v>112.13</c:v>
                </c:pt>
                <c:pt idx="25">
                  <c:v>117.62</c:v>
                </c:pt>
                <c:pt idx="26">
                  <c:v>127.96</c:v>
                </c:pt>
                <c:pt idx="27">
                  <c:v>148.87</c:v>
                </c:pt>
                <c:pt idx="28">
                  <c:v>168.93</c:v>
                </c:pt>
                <c:pt idx="29">
                  <c:v>174.22</c:v>
                </c:pt>
                <c:pt idx="30">
                  <c:v>185.42</c:v>
                </c:pt>
                <c:pt idx="31">
                  <c:v>182.87</c:v>
                </c:pt>
                <c:pt idx="32">
                  <c:v>178.42</c:v>
                </c:pt>
                <c:pt idx="33">
                  <c:v>158.81</c:v>
                </c:pt>
                <c:pt idx="34">
                  <c:v>157.19999999999999</c:v>
                </c:pt>
                <c:pt idx="35">
                  <c:v>157.33000000000001</c:v>
                </c:pt>
                <c:pt idx="36">
                  <c:v>150.25</c:v>
                </c:pt>
                <c:pt idx="37">
                  <c:v>143.21</c:v>
                </c:pt>
                <c:pt idx="38">
                  <c:v>147.51</c:v>
                </c:pt>
                <c:pt idx="39">
                  <c:v>147.46</c:v>
                </c:pt>
                <c:pt idx="40">
                  <c:v>147.38</c:v>
                </c:pt>
                <c:pt idx="41">
                  <c:v>142.29312041136984</c:v>
                </c:pt>
                <c:pt idx="42">
                  <c:v>147.27303897271995</c:v>
                </c:pt>
                <c:pt idx="43">
                  <c:v>147.44325615945789</c:v>
                </c:pt>
                <c:pt idx="44">
                  <c:v>149.02784769042023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302-F241-87FF-2EA837E56C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708439747"/>
        <c:axId val="2060569602"/>
      </c:lineChart>
      <c:catAx>
        <c:axId val="708439747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endParaRPr lang="en-TR"/>
              </a:p>
            </c:rich>
          </c:tx>
          <c:overlay val="0"/>
        </c:title>
        <c:numFmt formatCode="General" sourceLinked="1"/>
        <c:majorTickMark val="none"/>
        <c:minorTickMark val="none"/>
        <c:tickLblPos val="nextTo"/>
        <c:txPr>
          <a:bodyPr rot="-5400000" vert="horz"/>
          <a:lstStyle/>
          <a:p>
            <a:pPr>
              <a:defRPr sz="1200">
                <a:solidFill>
                  <a:srgbClr val="000F9F"/>
                </a:solidFill>
                <a:latin typeface="Aptos" panose="020B0004020202020204" pitchFamily="34" charset="0"/>
              </a:defRPr>
            </a:pPr>
            <a:endParaRPr lang="tr-TR"/>
          </a:p>
        </c:txPr>
        <c:crossAx val="2060569602"/>
        <c:crosses val="autoZero"/>
        <c:auto val="1"/>
        <c:lblAlgn val="ctr"/>
        <c:lblOffset val="100"/>
        <c:noMultiLvlLbl val="1"/>
      </c:catAx>
      <c:valAx>
        <c:axId val="2060569602"/>
        <c:scaling>
          <c:orientation val="minMax"/>
          <c:min val="75"/>
        </c:scaling>
        <c:delete val="0"/>
        <c:axPos val="l"/>
        <c:majorGridlines>
          <c:spPr>
            <a:ln>
              <a:solidFill>
                <a:srgbClr val="B7B7B7"/>
              </a:solidFill>
            </a:ln>
          </c:spPr>
        </c:majorGridlines>
        <c:title>
          <c:tx>
            <c:rich>
              <a:bodyPr/>
              <a:lstStyle/>
              <a:p>
                <a:pPr>
                  <a:defRPr/>
                </a:pPr>
                <a:endParaRPr lang="en-TR"/>
              </a:p>
            </c:rich>
          </c:tx>
          <c:overlay val="0"/>
        </c:title>
        <c:numFmt formatCode="General" sourceLinked="1"/>
        <c:majorTickMark val="none"/>
        <c:minorTickMark val="none"/>
        <c:tickLblPos val="nextTo"/>
        <c:spPr>
          <a:ln/>
        </c:spPr>
        <c:txPr>
          <a:bodyPr/>
          <a:lstStyle/>
          <a:p>
            <a:pPr>
              <a:defRPr sz="1200">
                <a:solidFill>
                  <a:srgbClr val="000F9F"/>
                </a:solidFill>
              </a:defRPr>
            </a:pPr>
            <a:endParaRPr lang="tr-TR"/>
          </a:p>
        </c:txPr>
        <c:crossAx val="708439747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1557648097726102"/>
          <c:y val="0.1608229509286023"/>
          <c:w val="0.51899997547035592"/>
          <c:h val="8.1416326123791488E-2"/>
        </c:manualLayout>
      </c:layout>
      <c:overlay val="0"/>
      <c:txPr>
        <a:bodyPr/>
        <a:lstStyle/>
        <a:p>
          <a:pPr>
            <a:defRPr sz="1200">
              <a:solidFill>
                <a:srgbClr val="000F9F"/>
              </a:solidFill>
              <a:latin typeface="Aptos" panose="020B0004020202020204" pitchFamily="34" charset="0"/>
            </a:defRPr>
          </a:pPr>
          <a:endParaRPr lang="tr-TR"/>
        </a:p>
      </c:txPr>
    </c:legend>
    <c:plotVisOnly val="1"/>
    <c:dispBlanksAs val="zero"/>
    <c:showDLblsOverMax val="1"/>
  </c:chart>
  <c:txPr>
    <a:bodyPr/>
    <a:lstStyle/>
    <a:p>
      <a:pPr>
        <a:defRPr sz="1100" b="0">
          <a:solidFill>
            <a:srgbClr val="002060"/>
          </a:solidFill>
          <a:latin typeface="Aptos" panose="020B0004020202020204" pitchFamily="34" charset="0"/>
        </a:defRPr>
      </a:pPr>
      <a:endParaRPr lang="tr-TR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>
                <a:solidFill>
                  <a:srgbClr val="000F9F"/>
                </a:solidFill>
                <a:latin typeface="Aptos" panose="020B0004020202020204" pitchFamily="34" charset="0"/>
              </a:defRPr>
            </a:pPr>
            <a:r>
              <a:rPr lang="tr-TR" sz="1400">
                <a:solidFill>
                  <a:srgbClr val="000F9F"/>
                </a:solidFill>
                <a:latin typeface="Aptos" panose="020B0004020202020204" pitchFamily="34" charset="0"/>
              </a:rPr>
              <a:t>Türkiye ve Rakip Ülkelerde Finansman Maliyeti</a:t>
            </a:r>
          </a:p>
        </c:rich>
      </c:tx>
      <c:layout>
        <c:manualLayout>
          <c:xMode val="edge"/>
          <c:yMode val="edge"/>
          <c:x val="0.18323369391910121"/>
          <c:y val="6.3291139240506333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8.189859445139451E-2"/>
          <c:y val="0.15664872587129142"/>
          <c:w val="0.89068707533053693"/>
          <c:h val="0.61069902654573238"/>
        </c:manualLayout>
      </c:layout>
      <c:lineChart>
        <c:grouping val="standard"/>
        <c:varyColors val="1"/>
        <c:ser>
          <c:idx val="0"/>
          <c:order val="0"/>
          <c:tx>
            <c:v>Türkiye Finansman</c:v>
          </c:tx>
          <c:spPr>
            <a:ln w="28575" cmpd="sng">
              <a:solidFill>
                <a:srgbClr val="C00000">
                  <a:alpha val="100000"/>
                </a:srgbClr>
              </a:solidFill>
            </a:ln>
          </c:spPr>
          <c:marker>
            <c:symbol val="none"/>
          </c:marker>
          <c:cat>
            <c:strRef>
              <c:f>'Slayt 1,2,3'!$N$12:$BF$12</c:f>
              <c:strCache>
                <c:ptCount val="45"/>
                <c:pt idx="0">
                  <c:v>Ç1 15</c:v>
                </c:pt>
                <c:pt idx="1">
                  <c:v>Ç2 15</c:v>
                </c:pt>
                <c:pt idx="2">
                  <c:v>Ç3 15</c:v>
                </c:pt>
                <c:pt idx="3">
                  <c:v>Ç4 15</c:v>
                </c:pt>
                <c:pt idx="4">
                  <c:v>Ç1 16</c:v>
                </c:pt>
                <c:pt idx="5">
                  <c:v>Ç2 16</c:v>
                </c:pt>
                <c:pt idx="6">
                  <c:v>Ç3 16</c:v>
                </c:pt>
                <c:pt idx="7">
                  <c:v>Ç4 16</c:v>
                </c:pt>
                <c:pt idx="8">
                  <c:v>Ç1 17</c:v>
                </c:pt>
                <c:pt idx="9">
                  <c:v>Ç2 17</c:v>
                </c:pt>
                <c:pt idx="10">
                  <c:v>Ç3 17</c:v>
                </c:pt>
                <c:pt idx="11">
                  <c:v>Ç4 17</c:v>
                </c:pt>
                <c:pt idx="12">
                  <c:v>Ç1 18</c:v>
                </c:pt>
                <c:pt idx="13">
                  <c:v>Ç2 18</c:v>
                </c:pt>
                <c:pt idx="14">
                  <c:v>Ç3 18</c:v>
                </c:pt>
                <c:pt idx="15">
                  <c:v>Ç4 18</c:v>
                </c:pt>
                <c:pt idx="16">
                  <c:v>Ç1 19</c:v>
                </c:pt>
                <c:pt idx="17">
                  <c:v>Ç2 19</c:v>
                </c:pt>
                <c:pt idx="18">
                  <c:v>Ç3 19</c:v>
                </c:pt>
                <c:pt idx="19">
                  <c:v>Ç4 19</c:v>
                </c:pt>
                <c:pt idx="20">
                  <c:v>Ç1 20</c:v>
                </c:pt>
                <c:pt idx="21">
                  <c:v>Ç2 20</c:v>
                </c:pt>
                <c:pt idx="22">
                  <c:v>Ç3 20</c:v>
                </c:pt>
                <c:pt idx="23">
                  <c:v>Ç4 20</c:v>
                </c:pt>
                <c:pt idx="24">
                  <c:v>Ç1 21</c:v>
                </c:pt>
                <c:pt idx="25">
                  <c:v>Ç2 21</c:v>
                </c:pt>
                <c:pt idx="26">
                  <c:v>Ç3 21</c:v>
                </c:pt>
                <c:pt idx="27">
                  <c:v>Ç4 21</c:v>
                </c:pt>
                <c:pt idx="28">
                  <c:v>Ç1 22</c:v>
                </c:pt>
                <c:pt idx="29">
                  <c:v>Ç2 22</c:v>
                </c:pt>
                <c:pt idx="30">
                  <c:v>Ç3 22</c:v>
                </c:pt>
                <c:pt idx="31">
                  <c:v>Ç4 22</c:v>
                </c:pt>
                <c:pt idx="32">
                  <c:v>Ç1 23</c:v>
                </c:pt>
                <c:pt idx="33">
                  <c:v>Ç2 23</c:v>
                </c:pt>
                <c:pt idx="34">
                  <c:v>Ç3 23</c:v>
                </c:pt>
                <c:pt idx="35">
                  <c:v>Ç4 23</c:v>
                </c:pt>
                <c:pt idx="36">
                  <c:v>Ç1 24</c:v>
                </c:pt>
                <c:pt idx="37">
                  <c:v>Ç2 24</c:v>
                </c:pt>
                <c:pt idx="38">
                  <c:v>Ç3 24</c:v>
                </c:pt>
                <c:pt idx="39">
                  <c:v>Ç4 24</c:v>
                </c:pt>
                <c:pt idx="40">
                  <c:v>Ç1 25</c:v>
                </c:pt>
                <c:pt idx="41">
                  <c:v>Ç2 25</c:v>
                </c:pt>
                <c:pt idx="42">
                  <c:v>Ç3 25</c:v>
                </c:pt>
                <c:pt idx="43">
                  <c:v>Ç4 25</c:v>
                </c:pt>
                <c:pt idx="44">
                  <c:v>Ç1 26</c:v>
                </c:pt>
              </c:strCache>
            </c:strRef>
          </c:cat>
          <c:val>
            <c:numRef>
              <c:f>'Slayt 1,2,3'!$N$19:$BF$19</c:f>
              <c:numCache>
                <c:formatCode>General</c:formatCode>
                <c:ptCount val="45"/>
                <c:pt idx="0">
                  <c:v>101.69</c:v>
                </c:pt>
                <c:pt idx="1">
                  <c:v>97.49</c:v>
                </c:pt>
                <c:pt idx="2">
                  <c:v>95.94</c:v>
                </c:pt>
                <c:pt idx="3">
                  <c:v>98.19</c:v>
                </c:pt>
                <c:pt idx="4">
                  <c:v>103.66</c:v>
                </c:pt>
                <c:pt idx="5">
                  <c:v>110.48</c:v>
                </c:pt>
                <c:pt idx="6">
                  <c:v>109.31</c:v>
                </c:pt>
                <c:pt idx="7">
                  <c:v>98.66</c:v>
                </c:pt>
                <c:pt idx="8">
                  <c:v>89.78</c:v>
                </c:pt>
                <c:pt idx="9">
                  <c:v>97.35</c:v>
                </c:pt>
                <c:pt idx="10">
                  <c:v>106.36</c:v>
                </c:pt>
                <c:pt idx="11">
                  <c:v>106.51</c:v>
                </c:pt>
                <c:pt idx="12">
                  <c:v>115.14</c:v>
                </c:pt>
                <c:pt idx="13">
                  <c:v>111.15</c:v>
                </c:pt>
                <c:pt idx="14">
                  <c:v>111.03</c:v>
                </c:pt>
                <c:pt idx="15">
                  <c:v>143.02000000000001</c:v>
                </c:pt>
                <c:pt idx="16">
                  <c:v>164.09</c:v>
                </c:pt>
                <c:pt idx="17">
                  <c:v>167.66</c:v>
                </c:pt>
                <c:pt idx="18">
                  <c:v>165.14</c:v>
                </c:pt>
                <c:pt idx="19">
                  <c:v>139.18</c:v>
                </c:pt>
                <c:pt idx="20">
                  <c:v>115.82</c:v>
                </c:pt>
                <c:pt idx="21">
                  <c:v>82.26</c:v>
                </c:pt>
                <c:pt idx="22">
                  <c:v>70.12</c:v>
                </c:pt>
                <c:pt idx="23">
                  <c:v>72.849999999999994</c:v>
                </c:pt>
                <c:pt idx="24">
                  <c:v>96.57</c:v>
                </c:pt>
                <c:pt idx="25">
                  <c:v>110.22</c:v>
                </c:pt>
                <c:pt idx="26">
                  <c:v>132.82</c:v>
                </c:pt>
                <c:pt idx="27">
                  <c:v>118.5</c:v>
                </c:pt>
                <c:pt idx="28">
                  <c:v>118.78</c:v>
                </c:pt>
                <c:pt idx="29">
                  <c:v>131.85</c:v>
                </c:pt>
                <c:pt idx="30">
                  <c:v>145.9</c:v>
                </c:pt>
                <c:pt idx="31">
                  <c:v>154.19999999999999</c:v>
                </c:pt>
                <c:pt idx="32">
                  <c:v>154.08000000000001</c:v>
                </c:pt>
                <c:pt idx="33">
                  <c:v>135.55000000000001</c:v>
                </c:pt>
                <c:pt idx="34">
                  <c:v>135.32</c:v>
                </c:pt>
                <c:pt idx="35">
                  <c:v>197.18</c:v>
                </c:pt>
                <c:pt idx="36">
                  <c:v>265.83</c:v>
                </c:pt>
                <c:pt idx="37">
                  <c:v>354.56</c:v>
                </c:pt>
                <c:pt idx="38">
                  <c:v>409.01</c:v>
                </c:pt>
                <c:pt idx="39">
                  <c:v>437.8</c:v>
                </c:pt>
                <c:pt idx="40">
                  <c:v>441.36</c:v>
                </c:pt>
                <c:pt idx="41">
                  <c:v>433.1898759235898</c:v>
                </c:pt>
                <c:pt idx="42">
                  <c:v>431.52207203676812</c:v>
                </c:pt>
                <c:pt idx="43">
                  <c:v>429.57237475609833</c:v>
                </c:pt>
                <c:pt idx="44">
                  <c:v>430.28748700654148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933-EE44-ADD2-8FA5F78BC639}"/>
            </c:ext>
          </c:extLst>
        </c:ser>
        <c:ser>
          <c:idx val="1"/>
          <c:order val="1"/>
          <c:tx>
            <c:v>Rakipler Finansman</c:v>
          </c:tx>
          <c:spPr>
            <a:ln w="28575" cmpd="sng">
              <a:solidFill>
                <a:schemeClr val="accent1"/>
              </a:solidFill>
            </a:ln>
          </c:spPr>
          <c:marker>
            <c:symbol val="none"/>
          </c:marker>
          <c:cat>
            <c:strRef>
              <c:f>'Slayt 1,2,3'!$N$12:$BF$12</c:f>
              <c:strCache>
                <c:ptCount val="45"/>
                <c:pt idx="0">
                  <c:v>Ç1 15</c:v>
                </c:pt>
                <c:pt idx="1">
                  <c:v>Ç2 15</c:v>
                </c:pt>
                <c:pt idx="2">
                  <c:v>Ç3 15</c:v>
                </c:pt>
                <c:pt idx="3">
                  <c:v>Ç4 15</c:v>
                </c:pt>
                <c:pt idx="4">
                  <c:v>Ç1 16</c:v>
                </c:pt>
                <c:pt idx="5">
                  <c:v>Ç2 16</c:v>
                </c:pt>
                <c:pt idx="6">
                  <c:v>Ç3 16</c:v>
                </c:pt>
                <c:pt idx="7">
                  <c:v>Ç4 16</c:v>
                </c:pt>
                <c:pt idx="8">
                  <c:v>Ç1 17</c:v>
                </c:pt>
                <c:pt idx="9">
                  <c:v>Ç2 17</c:v>
                </c:pt>
                <c:pt idx="10">
                  <c:v>Ç3 17</c:v>
                </c:pt>
                <c:pt idx="11">
                  <c:v>Ç4 17</c:v>
                </c:pt>
                <c:pt idx="12">
                  <c:v>Ç1 18</c:v>
                </c:pt>
                <c:pt idx="13">
                  <c:v>Ç2 18</c:v>
                </c:pt>
                <c:pt idx="14">
                  <c:v>Ç3 18</c:v>
                </c:pt>
                <c:pt idx="15">
                  <c:v>Ç4 18</c:v>
                </c:pt>
                <c:pt idx="16">
                  <c:v>Ç1 19</c:v>
                </c:pt>
                <c:pt idx="17">
                  <c:v>Ç2 19</c:v>
                </c:pt>
                <c:pt idx="18">
                  <c:v>Ç3 19</c:v>
                </c:pt>
                <c:pt idx="19">
                  <c:v>Ç4 19</c:v>
                </c:pt>
                <c:pt idx="20">
                  <c:v>Ç1 20</c:v>
                </c:pt>
                <c:pt idx="21">
                  <c:v>Ç2 20</c:v>
                </c:pt>
                <c:pt idx="22">
                  <c:v>Ç3 20</c:v>
                </c:pt>
                <c:pt idx="23">
                  <c:v>Ç4 20</c:v>
                </c:pt>
                <c:pt idx="24">
                  <c:v>Ç1 21</c:v>
                </c:pt>
                <c:pt idx="25">
                  <c:v>Ç2 21</c:v>
                </c:pt>
                <c:pt idx="26">
                  <c:v>Ç3 21</c:v>
                </c:pt>
                <c:pt idx="27">
                  <c:v>Ç4 21</c:v>
                </c:pt>
                <c:pt idx="28">
                  <c:v>Ç1 22</c:v>
                </c:pt>
                <c:pt idx="29">
                  <c:v>Ç2 22</c:v>
                </c:pt>
                <c:pt idx="30">
                  <c:v>Ç3 22</c:v>
                </c:pt>
                <c:pt idx="31">
                  <c:v>Ç4 22</c:v>
                </c:pt>
                <c:pt idx="32">
                  <c:v>Ç1 23</c:v>
                </c:pt>
                <c:pt idx="33">
                  <c:v>Ç2 23</c:v>
                </c:pt>
                <c:pt idx="34">
                  <c:v>Ç3 23</c:v>
                </c:pt>
                <c:pt idx="35">
                  <c:v>Ç4 23</c:v>
                </c:pt>
                <c:pt idx="36">
                  <c:v>Ç1 24</c:v>
                </c:pt>
                <c:pt idx="37">
                  <c:v>Ç2 24</c:v>
                </c:pt>
                <c:pt idx="38">
                  <c:v>Ç3 24</c:v>
                </c:pt>
                <c:pt idx="39">
                  <c:v>Ç4 24</c:v>
                </c:pt>
                <c:pt idx="40">
                  <c:v>Ç1 25</c:v>
                </c:pt>
                <c:pt idx="41">
                  <c:v>Ç2 25</c:v>
                </c:pt>
                <c:pt idx="42">
                  <c:v>Ç3 25</c:v>
                </c:pt>
                <c:pt idx="43">
                  <c:v>Ç4 25</c:v>
                </c:pt>
                <c:pt idx="44">
                  <c:v>Ç1 26</c:v>
                </c:pt>
              </c:strCache>
            </c:strRef>
          </c:cat>
          <c:val>
            <c:numRef>
              <c:f>'Slayt 1,2,3'!$N$20:$BF$20</c:f>
              <c:numCache>
                <c:formatCode>General</c:formatCode>
                <c:ptCount val="45"/>
                <c:pt idx="0">
                  <c:v>123.81</c:v>
                </c:pt>
                <c:pt idx="1">
                  <c:v>120.63</c:v>
                </c:pt>
                <c:pt idx="2">
                  <c:v>117.67</c:v>
                </c:pt>
                <c:pt idx="3">
                  <c:v>113.62</c:v>
                </c:pt>
                <c:pt idx="4">
                  <c:v>108.39</c:v>
                </c:pt>
                <c:pt idx="5">
                  <c:v>106.11</c:v>
                </c:pt>
                <c:pt idx="6">
                  <c:v>101.74</c:v>
                </c:pt>
                <c:pt idx="7">
                  <c:v>96.95</c:v>
                </c:pt>
                <c:pt idx="8">
                  <c:v>95.72</c:v>
                </c:pt>
                <c:pt idx="9">
                  <c:v>98.17</c:v>
                </c:pt>
                <c:pt idx="10">
                  <c:v>102.84</c:v>
                </c:pt>
                <c:pt idx="11">
                  <c:v>103.27</c:v>
                </c:pt>
                <c:pt idx="12">
                  <c:v>106.72</c:v>
                </c:pt>
                <c:pt idx="13">
                  <c:v>104.6</c:v>
                </c:pt>
                <c:pt idx="14">
                  <c:v>101.45</c:v>
                </c:pt>
                <c:pt idx="15">
                  <c:v>100.31</c:v>
                </c:pt>
                <c:pt idx="16">
                  <c:v>101.06</c:v>
                </c:pt>
                <c:pt idx="17">
                  <c:v>99.89</c:v>
                </c:pt>
                <c:pt idx="18">
                  <c:v>97.51</c:v>
                </c:pt>
                <c:pt idx="19">
                  <c:v>95.84</c:v>
                </c:pt>
                <c:pt idx="20">
                  <c:v>93.52</c:v>
                </c:pt>
                <c:pt idx="21">
                  <c:v>88.32</c:v>
                </c:pt>
                <c:pt idx="22">
                  <c:v>88.15</c:v>
                </c:pt>
                <c:pt idx="23">
                  <c:v>87.14</c:v>
                </c:pt>
                <c:pt idx="24">
                  <c:v>86.76</c:v>
                </c:pt>
                <c:pt idx="25">
                  <c:v>88.82</c:v>
                </c:pt>
                <c:pt idx="26">
                  <c:v>90.72</c:v>
                </c:pt>
                <c:pt idx="27">
                  <c:v>93.51</c:v>
                </c:pt>
                <c:pt idx="28">
                  <c:v>97.85</c:v>
                </c:pt>
                <c:pt idx="29">
                  <c:v>100.78</c:v>
                </c:pt>
                <c:pt idx="30">
                  <c:v>105.64</c:v>
                </c:pt>
                <c:pt idx="31">
                  <c:v>122.32</c:v>
                </c:pt>
                <c:pt idx="32">
                  <c:v>150.43</c:v>
                </c:pt>
                <c:pt idx="33">
                  <c:v>175.64</c:v>
                </c:pt>
                <c:pt idx="34">
                  <c:v>197.93</c:v>
                </c:pt>
                <c:pt idx="35">
                  <c:v>211.88</c:v>
                </c:pt>
                <c:pt idx="36">
                  <c:v>222.41</c:v>
                </c:pt>
                <c:pt idx="37">
                  <c:v>225.01</c:v>
                </c:pt>
                <c:pt idx="38">
                  <c:v>228.56</c:v>
                </c:pt>
                <c:pt idx="39">
                  <c:v>220.22</c:v>
                </c:pt>
                <c:pt idx="40">
                  <c:v>213.99</c:v>
                </c:pt>
                <c:pt idx="41">
                  <c:v>222.00718214042021</c:v>
                </c:pt>
                <c:pt idx="42">
                  <c:v>220.20244601476179</c:v>
                </c:pt>
                <c:pt idx="43">
                  <c:v>210.79265277943512</c:v>
                </c:pt>
                <c:pt idx="44">
                  <c:v>207.37360670035972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933-EE44-ADD2-8FA5F78BC63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74930720"/>
        <c:axId val="443145437"/>
      </c:lineChart>
      <c:catAx>
        <c:axId val="57493072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endParaRPr lang="en-TR"/>
              </a:p>
            </c:rich>
          </c:tx>
          <c:overlay val="0"/>
        </c:title>
        <c:numFmt formatCode="General" sourceLinked="1"/>
        <c:majorTickMark val="none"/>
        <c:minorTickMark val="none"/>
        <c:tickLblPos val="nextTo"/>
        <c:txPr>
          <a:bodyPr rot="-5400000" vert="horz"/>
          <a:lstStyle/>
          <a:p>
            <a:pPr>
              <a:defRPr sz="1200">
                <a:solidFill>
                  <a:srgbClr val="000F9F"/>
                </a:solidFill>
                <a:latin typeface="Aptos" panose="020B0004020202020204" pitchFamily="34" charset="0"/>
              </a:defRPr>
            </a:pPr>
            <a:endParaRPr lang="tr-TR"/>
          </a:p>
        </c:txPr>
        <c:crossAx val="443145437"/>
        <c:crosses val="autoZero"/>
        <c:auto val="1"/>
        <c:lblAlgn val="ctr"/>
        <c:lblOffset val="100"/>
        <c:noMultiLvlLbl val="1"/>
      </c:catAx>
      <c:valAx>
        <c:axId val="443145437"/>
        <c:scaling>
          <c:orientation val="minMax"/>
          <c:min val="50"/>
        </c:scaling>
        <c:delete val="0"/>
        <c:axPos val="l"/>
        <c:majorGridlines>
          <c:spPr>
            <a:ln>
              <a:solidFill>
                <a:srgbClr val="B7B7B7"/>
              </a:solidFill>
            </a:ln>
          </c:spPr>
        </c:majorGridlines>
        <c:title>
          <c:tx>
            <c:rich>
              <a:bodyPr/>
              <a:lstStyle/>
              <a:p>
                <a:pPr>
                  <a:defRPr/>
                </a:pPr>
                <a:endParaRPr lang="en-TR"/>
              </a:p>
            </c:rich>
          </c:tx>
          <c:overlay val="0"/>
        </c:title>
        <c:numFmt formatCode="General" sourceLinked="1"/>
        <c:majorTickMark val="none"/>
        <c:minorTickMark val="none"/>
        <c:tickLblPos val="nextTo"/>
        <c:spPr>
          <a:ln/>
        </c:spPr>
        <c:txPr>
          <a:bodyPr/>
          <a:lstStyle/>
          <a:p>
            <a:pPr>
              <a:defRPr sz="1200">
                <a:solidFill>
                  <a:srgbClr val="000F9F"/>
                </a:solidFill>
                <a:latin typeface="Aptos" panose="020B0004020202020204" pitchFamily="34" charset="0"/>
              </a:defRPr>
            </a:pPr>
            <a:endParaRPr lang="tr-TR"/>
          </a:p>
        </c:txPr>
        <c:crossAx val="574930720"/>
        <c:crosses val="autoZero"/>
        <c:crossBetween val="between"/>
        <c:majorUnit val="75"/>
        <c:minorUnit val="30"/>
      </c:valAx>
    </c:plotArea>
    <c:legend>
      <c:legendPos val="t"/>
      <c:layout>
        <c:manualLayout>
          <c:xMode val="edge"/>
          <c:yMode val="edge"/>
          <c:x val="0.12208011381754851"/>
          <c:y val="0.26208877371341238"/>
          <c:w val="0.65615129884465373"/>
          <c:h val="8.1416326123791488E-2"/>
        </c:manualLayout>
      </c:layout>
      <c:overlay val="0"/>
      <c:txPr>
        <a:bodyPr/>
        <a:lstStyle/>
        <a:p>
          <a:pPr>
            <a:defRPr sz="1200">
              <a:solidFill>
                <a:srgbClr val="000F9F"/>
              </a:solidFill>
              <a:latin typeface="Aptos" panose="020B0004020202020204" pitchFamily="34" charset="0"/>
            </a:defRPr>
          </a:pPr>
          <a:endParaRPr lang="tr-TR"/>
        </a:p>
      </c:txPr>
    </c:legend>
    <c:plotVisOnly val="1"/>
    <c:dispBlanksAs val="zero"/>
    <c:showDLblsOverMax val="1"/>
  </c:chart>
  <c:txPr>
    <a:bodyPr/>
    <a:lstStyle/>
    <a:p>
      <a:pPr>
        <a:defRPr sz="1100" b="0">
          <a:solidFill>
            <a:srgbClr val="002060"/>
          </a:solidFill>
        </a:defRPr>
      </a:pPr>
      <a:endParaRPr lang="tr-TR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60" b="0" i="0" u="none" strike="noStrike" kern="1200" spc="0" baseline="0">
                <a:solidFill>
                  <a:srgbClr val="000F9F"/>
                </a:solidFill>
                <a:latin typeface="Aptos" panose="020B0004020202020204" pitchFamily="34" charset="0"/>
                <a:ea typeface="+mn-ea"/>
                <a:cs typeface="+mn-cs"/>
              </a:defRPr>
            </a:pPr>
            <a:r>
              <a:rPr lang="en-US"/>
              <a:t>TÜSİAD-RGE Maliyet Bileşenleri </a:t>
            </a:r>
          </a:p>
          <a:p>
            <a:pPr>
              <a:defRPr/>
            </a:pPr>
            <a:r>
              <a:rPr lang="en-US"/>
              <a:t>(Çeyreklik Değişime Katkı, Puan)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0" i="0" u="none" strike="noStrike" kern="1200" spc="0" baseline="0">
              <a:solidFill>
                <a:srgbClr val="000F9F"/>
              </a:solidFill>
              <a:latin typeface="Aptos" panose="020B0004020202020204" pitchFamily="34" charset="0"/>
              <a:ea typeface="+mn-ea"/>
              <a:cs typeface="+mn-cs"/>
            </a:defRPr>
          </a:pPr>
          <a:endParaRPr lang="en-TR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'Slayt 1,2,3'!$T$54</c:f>
              <c:strCache>
                <c:ptCount val="1"/>
                <c:pt idx="0">
                  <c:v>Maliyet Kalemleri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4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AF9D-684E-9BF3-931FFFFBC1F6}"/>
              </c:ext>
            </c:extLst>
          </c:dPt>
          <c:cat>
            <c:strRef>
              <c:f>'Slayt 1,2,3'!$S$55:$S$59</c:f>
              <c:strCache>
                <c:ptCount val="5"/>
                <c:pt idx="0">
                  <c:v>Enerji</c:v>
                </c:pt>
                <c:pt idx="1">
                  <c:v>Finansman</c:v>
                </c:pt>
                <c:pt idx="2">
                  <c:v>Ücret</c:v>
                </c:pt>
                <c:pt idx="3">
                  <c:v>Ara Malı</c:v>
                </c:pt>
                <c:pt idx="4">
                  <c:v>TÜSİAD RGE</c:v>
                </c:pt>
              </c:strCache>
            </c:strRef>
          </c:cat>
          <c:val>
            <c:numRef>
              <c:f>'Slayt 1,2,3'!$T$55:$T$59</c:f>
              <c:numCache>
                <c:formatCode>0.00</c:formatCode>
                <c:ptCount val="5"/>
                <c:pt idx="0">
                  <c:v>0.3788918144000023</c:v>
                </c:pt>
                <c:pt idx="1">
                  <c:v>-3.5633841346304422E-2</c:v>
                </c:pt>
                <c:pt idx="2">
                  <c:v>-0.81547879496947595</c:v>
                </c:pt>
                <c:pt idx="3">
                  <c:v>-1.2367736258025228</c:v>
                </c:pt>
                <c:pt idx="4">
                  <c:v>-1.7089944477183008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F9D-684E-9BF3-931FFFFBC1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5"/>
        <c:overlap val="6"/>
        <c:axId val="413085056"/>
        <c:axId val="77639936"/>
      </c:barChart>
      <c:catAx>
        <c:axId val="41308505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rgbClr val="000F9F"/>
                </a:solidFill>
                <a:latin typeface="Aptos" panose="020B0004020202020204" pitchFamily="34" charset="0"/>
                <a:ea typeface="+mn-ea"/>
                <a:cs typeface="+mn-cs"/>
              </a:defRPr>
            </a:pPr>
            <a:endParaRPr lang="en-TR"/>
          </a:p>
        </c:txPr>
        <c:crossAx val="77639936"/>
        <c:crosses val="autoZero"/>
        <c:auto val="1"/>
        <c:lblAlgn val="ctr"/>
        <c:lblOffset val="100"/>
        <c:noMultiLvlLbl val="0"/>
      </c:catAx>
      <c:valAx>
        <c:axId val="7763993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rgbClr val="000F9F"/>
                </a:solidFill>
                <a:latin typeface="Aptos" panose="020B0004020202020204" pitchFamily="34" charset="0"/>
                <a:ea typeface="+mn-ea"/>
                <a:cs typeface="+mn-cs"/>
              </a:defRPr>
            </a:pPr>
            <a:endParaRPr lang="en-TR"/>
          </a:p>
        </c:txPr>
        <c:crossAx val="4130850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>
          <a:solidFill>
            <a:srgbClr val="000F9F"/>
          </a:solidFill>
          <a:latin typeface="Aptos" panose="020B0004020202020204" pitchFamily="34" charset="0"/>
        </a:defRPr>
      </a:pPr>
      <a:endParaRPr lang="en-TR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rgbClr val="000F9F"/>
                </a:solidFill>
                <a:latin typeface="Aptos" panose="020B0004020202020204" pitchFamily="34" charset="0"/>
                <a:ea typeface="+mn-ea"/>
                <a:cs typeface="+mn-cs"/>
              </a:defRPr>
            </a:pPr>
            <a:r>
              <a:rPr lang="tr-TR"/>
              <a:t>Motorlu Kara Taşıtları-RGE</a:t>
            </a:r>
          </a:p>
        </c:rich>
      </c:tx>
      <c:layout>
        <c:manualLayout>
          <c:xMode val="edge"/>
          <c:yMode val="edge"/>
          <c:x val="0.12583231525224103"/>
          <c:y val="0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1392797628327328"/>
          <c:y val="0.1178639195421619"/>
          <c:w val="0.78355184982861548"/>
          <c:h val="0.69890016745570693"/>
        </c:manualLayout>
      </c:layout>
      <c:lineChart>
        <c:grouping val="standard"/>
        <c:varyColors val="0"/>
        <c:ser>
          <c:idx val="0"/>
          <c:order val="0"/>
          <c:spPr>
            <a:ln w="19050" cap="rnd">
              <a:solidFill>
                <a:srgbClr val="C00000"/>
              </a:solidFill>
              <a:prstDash val="sysDot"/>
              <a:round/>
            </a:ln>
            <a:effectLst/>
          </c:spPr>
          <c:marker>
            <c:symbol val="none"/>
          </c:marker>
          <c:cat>
            <c:strRef>
              <c:f>'Slayt 4'!$B$27:$B$71</c:f>
              <c:strCache>
                <c:ptCount val="45"/>
                <c:pt idx="0">
                  <c:v>Ç1 15</c:v>
                </c:pt>
                <c:pt idx="1">
                  <c:v>Ç2 15</c:v>
                </c:pt>
                <c:pt idx="2">
                  <c:v>Ç3 15</c:v>
                </c:pt>
                <c:pt idx="3">
                  <c:v>Ç4 15</c:v>
                </c:pt>
                <c:pt idx="4">
                  <c:v>Ç1 16</c:v>
                </c:pt>
                <c:pt idx="5">
                  <c:v>Ç2 16</c:v>
                </c:pt>
                <c:pt idx="6">
                  <c:v>Ç3 16</c:v>
                </c:pt>
                <c:pt idx="7">
                  <c:v>Ç4 16</c:v>
                </c:pt>
                <c:pt idx="8">
                  <c:v>Ç1 17</c:v>
                </c:pt>
                <c:pt idx="9">
                  <c:v>Ç2 17</c:v>
                </c:pt>
                <c:pt idx="10">
                  <c:v>Ç3 17</c:v>
                </c:pt>
                <c:pt idx="11">
                  <c:v>Ç4 17</c:v>
                </c:pt>
                <c:pt idx="12">
                  <c:v>Ç1 18</c:v>
                </c:pt>
                <c:pt idx="13">
                  <c:v>Ç2 18</c:v>
                </c:pt>
                <c:pt idx="14">
                  <c:v>Ç3 18</c:v>
                </c:pt>
                <c:pt idx="15">
                  <c:v>Ç4 18</c:v>
                </c:pt>
                <c:pt idx="16">
                  <c:v>Ç1 19</c:v>
                </c:pt>
                <c:pt idx="17">
                  <c:v>Ç2 19</c:v>
                </c:pt>
                <c:pt idx="18">
                  <c:v>Ç3 19</c:v>
                </c:pt>
                <c:pt idx="19">
                  <c:v>Ç4 19</c:v>
                </c:pt>
                <c:pt idx="20">
                  <c:v>Ç1 20</c:v>
                </c:pt>
                <c:pt idx="21">
                  <c:v>Ç2 20</c:v>
                </c:pt>
                <c:pt idx="22">
                  <c:v>Ç3 20</c:v>
                </c:pt>
                <c:pt idx="23">
                  <c:v>Ç4 20</c:v>
                </c:pt>
                <c:pt idx="24">
                  <c:v>Ç1 21</c:v>
                </c:pt>
                <c:pt idx="25">
                  <c:v>Ç2 21</c:v>
                </c:pt>
                <c:pt idx="26">
                  <c:v>Ç3 21</c:v>
                </c:pt>
                <c:pt idx="27">
                  <c:v>Ç4 21</c:v>
                </c:pt>
                <c:pt idx="28">
                  <c:v>Ç1 22</c:v>
                </c:pt>
                <c:pt idx="29">
                  <c:v>Ç2 22</c:v>
                </c:pt>
                <c:pt idx="30">
                  <c:v>Ç3 22</c:v>
                </c:pt>
                <c:pt idx="31">
                  <c:v>Ç4 22</c:v>
                </c:pt>
                <c:pt idx="32">
                  <c:v>Ç1 23</c:v>
                </c:pt>
                <c:pt idx="33">
                  <c:v>Ç2 23</c:v>
                </c:pt>
                <c:pt idx="34">
                  <c:v>Ç3 23</c:v>
                </c:pt>
                <c:pt idx="35">
                  <c:v>Ç4 23</c:v>
                </c:pt>
                <c:pt idx="36">
                  <c:v>Ç1 24</c:v>
                </c:pt>
                <c:pt idx="37">
                  <c:v>Ç2 24</c:v>
                </c:pt>
                <c:pt idx="38">
                  <c:v>Ç3 24</c:v>
                </c:pt>
                <c:pt idx="39">
                  <c:v>Ç4 24</c:v>
                </c:pt>
                <c:pt idx="40">
                  <c:v>Ç1 25</c:v>
                </c:pt>
                <c:pt idx="41">
                  <c:v>Ç2 25</c:v>
                </c:pt>
                <c:pt idx="42">
                  <c:v>Ç3 25</c:v>
                </c:pt>
                <c:pt idx="43">
                  <c:v>Ç4 25</c:v>
                </c:pt>
                <c:pt idx="44">
                  <c:v>Ç1 26</c:v>
                </c:pt>
              </c:strCache>
            </c:strRef>
          </c:cat>
          <c:val>
            <c:numRef>
              <c:f>'Slayt 4'!$C$27:$C$71</c:f>
              <c:numCache>
                <c:formatCode>General</c:formatCode>
                <c:ptCount val="45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100</c:v>
                </c:pt>
                <c:pt idx="5">
                  <c:v>100</c:v>
                </c:pt>
                <c:pt idx="6">
                  <c:v>100</c:v>
                </c:pt>
                <c:pt idx="7">
                  <c:v>100</c:v>
                </c:pt>
                <c:pt idx="8">
                  <c:v>100</c:v>
                </c:pt>
                <c:pt idx="9">
                  <c:v>100</c:v>
                </c:pt>
                <c:pt idx="10">
                  <c:v>100</c:v>
                </c:pt>
                <c:pt idx="11">
                  <c:v>100</c:v>
                </c:pt>
                <c:pt idx="12">
                  <c:v>100</c:v>
                </c:pt>
                <c:pt idx="13">
                  <c:v>100</c:v>
                </c:pt>
                <c:pt idx="14">
                  <c:v>100</c:v>
                </c:pt>
                <c:pt idx="15">
                  <c:v>100</c:v>
                </c:pt>
                <c:pt idx="16">
                  <c:v>100</c:v>
                </c:pt>
                <c:pt idx="17">
                  <c:v>100</c:v>
                </c:pt>
                <c:pt idx="18">
                  <c:v>100</c:v>
                </c:pt>
                <c:pt idx="19">
                  <c:v>100</c:v>
                </c:pt>
                <c:pt idx="20">
                  <c:v>100</c:v>
                </c:pt>
                <c:pt idx="21">
                  <c:v>100</c:v>
                </c:pt>
                <c:pt idx="22">
                  <c:v>100</c:v>
                </c:pt>
                <c:pt idx="23">
                  <c:v>100</c:v>
                </c:pt>
                <c:pt idx="24">
                  <c:v>100</c:v>
                </c:pt>
                <c:pt idx="25">
                  <c:v>100</c:v>
                </c:pt>
                <c:pt idx="26">
                  <c:v>100</c:v>
                </c:pt>
                <c:pt idx="27">
                  <c:v>100</c:v>
                </c:pt>
                <c:pt idx="28">
                  <c:v>100</c:v>
                </c:pt>
                <c:pt idx="29">
                  <c:v>100</c:v>
                </c:pt>
                <c:pt idx="30">
                  <c:v>100</c:v>
                </c:pt>
                <c:pt idx="31">
                  <c:v>100</c:v>
                </c:pt>
                <c:pt idx="32">
                  <c:v>100</c:v>
                </c:pt>
                <c:pt idx="33">
                  <c:v>100</c:v>
                </c:pt>
                <c:pt idx="34">
                  <c:v>100</c:v>
                </c:pt>
                <c:pt idx="35">
                  <c:v>100</c:v>
                </c:pt>
                <c:pt idx="36">
                  <c:v>100</c:v>
                </c:pt>
                <c:pt idx="37">
                  <c:v>100</c:v>
                </c:pt>
                <c:pt idx="38">
                  <c:v>100</c:v>
                </c:pt>
                <c:pt idx="39">
                  <c:v>100</c:v>
                </c:pt>
                <c:pt idx="40">
                  <c:v>100</c:v>
                </c:pt>
                <c:pt idx="41">
                  <c:v>100</c:v>
                </c:pt>
                <c:pt idx="42">
                  <c:v>100</c:v>
                </c:pt>
                <c:pt idx="43">
                  <c:v>100</c:v>
                </c:pt>
                <c:pt idx="44">
                  <c:v>100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5F3-47FC-AEE4-AE8DF4CFA2FF}"/>
            </c:ext>
          </c:extLst>
        </c:ser>
        <c:ser>
          <c:idx val="1"/>
          <c:order val="1"/>
          <c:tx>
            <c:strRef>
              <c:f>'Slayt 4'!$N$26</c:f>
              <c:strCache>
                <c:ptCount val="1"/>
                <c:pt idx="0">
                  <c:v>RGE Motorlu Kara Taşıtları</c:v>
                </c:pt>
              </c:strCache>
            </c:strRef>
          </c:tx>
          <c:spPr>
            <a:ln w="28575" cap="rnd">
              <a:solidFill>
                <a:srgbClr val="282E75"/>
              </a:solidFill>
              <a:round/>
            </a:ln>
            <a:effectLst/>
          </c:spPr>
          <c:marker>
            <c:symbol val="none"/>
          </c:marker>
          <c:cat>
            <c:strRef>
              <c:f>'Slayt 4'!$B$27:$B$71</c:f>
              <c:strCache>
                <c:ptCount val="45"/>
                <c:pt idx="0">
                  <c:v>Ç1 15</c:v>
                </c:pt>
                <c:pt idx="1">
                  <c:v>Ç2 15</c:v>
                </c:pt>
                <c:pt idx="2">
                  <c:v>Ç3 15</c:v>
                </c:pt>
                <c:pt idx="3">
                  <c:v>Ç4 15</c:v>
                </c:pt>
                <c:pt idx="4">
                  <c:v>Ç1 16</c:v>
                </c:pt>
                <c:pt idx="5">
                  <c:v>Ç2 16</c:v>
                </c:pt>
                <c:pt idx="6">
                  <c:v>Ç3 16</c:v>
                </c:pt>
                <c:pt idx="7">
                  <c:v>Ç4 16</c:v>
                </c:pt>
                <c:pt idx="8">
                  <c:v>Ç1 17</c:v>
                </c:pt>
                <c:pt idx="9">
                  <c:v>Ç2 17</c:v>
                </c:pt>
                <c:pt idx="10">
                  <c:v>Ç3 17</c:v>
                </c:pt>
                <c:pt idx="11">
                  <c:v>Ç4 17</c:v>
                </c:pt>
                <c:pt idx="12">
                  <c:v>Ç1 18</c:v>
                </c:pt>
                <c:pt idx="13">
                  <c:v>Ç2 18</c:v>
                </c:pt>
                <c:pt idx="14">
                  <c:v>Ç3 18</c:v>
                </c:pt>
                <c:pt idx="15">
                  <c:v>Ç4 18</c:v>
                </c:pt>
                <c:pt idx="16">
                  <c:v>Ç1 19</c:v>
                </c:pt>
                <c:pt idx="17">
                  <c:v>Ç2 19</c:v>
                </c:pt>
                <c:pt idx="18">
                  <c:v>Ç3 19</c:v>
                </c:pt>
                <c:pt idx="19">
                  <c:v>Ç4 19</c:v>
                </c:pt>
                <c:pt idx="20">
                  <c:v>Ç1 20</c:v>
                </c:pt>
                <c:pt idx="21">
                  <c:v>Ç2 20</c:v>
                </c:pt>
                <c:pt idx="22">
                  <c:v>Ç3 20</c:v>
                </c:pt>
                <c:pt idx="23">
                  <c:v>Ç4 20</c:v>
                </c:pt>
                <c:pt idx="24">
                  <c:v>Ç1 21</c:v>
                </c:pt>
                <c:pt idx="25">
                  <c:v>Ç2 21</c:v>
                </c:pt>
                <c:pt idx="26">
                  <c:v>Ç3 21</c:v>
                </c:pt>
                <c:pt idx="27">
                  <c:v>Ç4 21</c:v>
                </c:pt>
                <c:pt idx="28">
                  <c:v>Ç1 22</c:v>
                </c:pt>
                <c:pt idx="29">
                  <c:v>Ç2 22</c:v>
                </c:pt>
                <c:pt idx="30">
                  <c:v>Ç3 22</c:v>
                </c:pt>
                <c:pt idx="31">
                  <c:v>Ç4 22</c:v>
                </c:pt>
                <c:pt idx="32">
                  <c:v>Ç1 23</c:v>
                </c:pt>
                <c:pt idx="33">
                  <c:v>Ç2 23</c:v>
                </c:pt>
                <c:pt idx="34">
                  <c:v>Ç3 23</c:v>
                </c:pt>
                <c:pt idx="35">
                  <c:v>Ç4 23</c:v>
                </c:pt>
                <c:pt idx="36">
                  <c:v>Ç1 24</c:v>
                </c:pt>
                <c:pt idx="37">
                  <c:v>Ç2 24</c:v>
                </c:pt>
                <c:pt idx="38">
                  <c:v>Ç3 24</c:v>
                </c:pt>
                <c:pt idx="39">
                  <c:v>Ç4 24</c:v>
                </c:pt>
                <c:pt idx="40">
                  <c:v>Ç1 25</c:v>
                </c:pt>
                <c:pt idx="41">
                  <c:v>Ç2 25</c:v>
                </c:pt>
                <c:pt idx="42">
                  <c:v>Ç3 25</c:v>
                </c:pt>
                <c:pt idx="43">
                  <c:v>Ç4 25</c:v>
                </c:pt>
                <c:pt idx="44">
                  <c:v>Ç1 26</c:v>
                </c:pt>
              </c:strCache>
            </c:strRef>
          </c:cat>
          <c:val>
            <c:numRef>
              <c:f>'Slayt 4'!$N$27:$N$71</c:f>
              <c:numCache>
                <c:formatCode>0.00</c:formatCode>
                <c:ptCount val="45"/>
                <c:pt idx="0">
                  <c:v>87.999777370000004</c:v>
                </c:pt>
                <c:pt idx="1">
                  <c:v>91.452196869999995</c:v>
                </c:pt>
                <c:pt idx="2">
                  <c:v>94.583379039999997</c:v>
                </c:pt>
                <c:pt idx="3">
                  <c:v>94.026740329999996</c:v>
                </c:pt>
                <c:pt idx="4">
                  <c:v>94.243538720000004</c:v>
                </c:pt>
                <c:pt idx="5">
                  <c:v>93.190161009999997</c:v>
                </c:pt>
                <c:pt idx="6">
                  <c:v>93.973918400000002</c:v>
                </c:pt>
                <c:pt idx="7">
                  <c:v>97.239896400000006</c:v>
                </c:pt>
                <c:pt idx="8">
                  <c:v>100.59677816</c:v>
                </c:pt>
                <c:pt idx="9">
                  <c:v>98.356135460000004</c:v>
                </c:pt>
                <c:pt idx="10">
                  <c:v>99.152094860000005</c:v>
                </c:pt>
                <c:pt idx="11">
                  <c:v>101.89499152</c:v>
                </c:pt>
                <c:pt idx="12">
                  <c:v>99.320332550000003</c:v>
                </c:pt>
                <c:pt idx="13">
                  <c:v>104.37932587</c:v>
                </c:pt>
                <c:pt idx="14">
                  <c:v>114.41660913</c:v>
                </c:pt>
                <c:pt idx="15">
                  <c:v>103.11877201999999</c:v>
                </c:pt>
                <c:pt idx="16">
                  <c:v>100.8811762</c:v>
                </c:pt>
                <c:pt idx="17">
                  <c:v>103.33416680000001</c:v>
                </c:pt>
                <c:pt idx="18">
                  <c:v>99.710646949999997</c:v>
                </c:pt>
                <c:pt idx="19">
                  <c:v>101.02346664</c:v>
                </c:pt>
                <c:pt idx="20">
                  <c:v>101.16225527</c:v>
                </c:pt>
                <c:pt idx="21">
                  <c:v>108.62960117</c:v>
                </c:pt>
                <c:pt idx="22">
                  <c:v>113.24934965999999</c:v>
                </c:pt>
                <c:pt idx="23">
                  <c:v>112.46975381999999</c:v>
                </c:pt>
                <c:pt idx="24">
                  <c:v>103.18025147</c:v>
                </c:pt>
                <c:pt idx="25">
                  <c:v>106.71588973999999</c:v>
                </c:pt>
                <c:pt idx="26">
                  <c:v>100.24146806</c:v>
                </c:pt>
                <c:pt idx="27">
                  <c:v>111.33481161</c:v>
                </c:pt>
                <c:pt idx="28">
                  <c:v>108.18046805</c:v>
                </c:pt>
                <c:pt idx="29">
                  <c:v>102.99937966</c:v>
                </c:pt>
                <c:pt idx="30">
                  <c:v>101.60374319</c:v>
                </c:pt>
                <c:pt idx="31">
                  <c:v>97.853742999999994</c:v>
                </c:pt>
                <c:pt idx="32">
                  <c:v>96.303356170000001</c:v>
                </c:pt>
                <c:pt idx="33">
                  <c:v>99.922409680000001</c:v>
                </c:pt>
                <c:pt idx="34">
                  <c:v>104.51363281</c:v>
                </c:pt>
                <c:pt idx="35">
                  <c:v>99.466635620000005</c:v>
                </c:pt>
                <c:pt idx="36">
                  <c:v>94.758519649999997</c:v>
                </c:pt>
                <c:pt idx="37">
                  <c:v>91.159333259999997</c:v>
                </c:pt>
                <c:pt idx="38">
                  <c:v>91.27099441</c:v>
                </c:pt>
                <c:pt idx="39">
                  <c:v>86.246663999999996</c:v>
                </c:pt>
                <c:pt idx="40">
                  <c:v>86.319489169999997</c:v>
                </c:pt>
                <c:pt idx="41">
                  <c:v>90.516566855595812</c:v>
                </c:pt>
                <c:pt idx="42">
                  <c:v>93.510131554776081</c:v>
                </c:pt>
                <c:pt idx="43">
                  <c:v>91.452037781164478</c:v>
                </c:pt>
                <c:pt idx="44">
                  <c:v>89.390602702872215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5F3-47FC-AEE4-AE8DF4CFA2FF}"/>
            </c:ext>
          </c:extLst>
        </c:ser>
        <c:ser>
          <c:idx val="2"/>
          <c:order val="2"/>
          <c:tx>
            <c:strRef>
              <c:f>'Slayt 4'!$D$26</c:f>
              <c:strCache>
                <c:ptCount val="1"/>
                <c:pt idx="0">
                  <c:v>TÜSİAD RGE</c:v>
                </c:pt>
              </c:strCache>
            </c:strRef>
          </c:tx>
          <c:spPr>
            <a:ln w="28575" cap="rnd">
              <a:solidFill>
                <a:srgbClr val="C00000"/>
              </a:solidFill>
              <a:round/>
            </a:ln>
            <a:effectLst/>
          </c:spPr>
          <c:marker>
            <c:symbol val="none"/>
          </c:marker>
          <c:cat>
            <c:strRef>
              <c:f>'Slayt 4'!$B$27:$B$71</c:f>
              <c:strCache>
                <c:ptCount val="45"/>
                <c:pt idx="0">
                  <c:v>Ç1 15</c:v>
                </c:pt>
                <c:pt idx="1">
                  <c:v>Ç2 15</c:v>
                </c:pt>
                <c:pt idx="2">
                  <c:v>Ç3 15</c:v>
                </c:pt>
                <c:pt idx="3">
                  <c:v>Ç4 15</c:v>
                </c:pt>
                <c:pt idx="4">
                  <c:v>Ç1 16</c:v>
                </c:pt>
                <c:pt idx="5">
                  <c:v>Ç2 16</c:v>
                </c:pt>
                <c:pt idx="6">
                  <c:v>Ç3 16</c:v>
                </c:pt>
                <c:pt idx="7">
                  <c:v>Ç4 16</c:v>
                </c:pt>
                <c:pt idx="8">
                  <c:v>Ç1 17</c:v>
                </c:pt>
                <c:pt idx="9">
                  <c:v>Ç2 17</c:v>
                </c:pt>
                <c:pt idx="10">
                  <c:v>Ç3 17</c:v>
                </c:pt>
                <c:pt idx="11">
                  <c:v>Ç4 17</c:v>
                </c:pt>
                <c:pt idx="12">
                  <c:v>Ç1 18</c:v>
                </c:pt>
                <c:pt idx="13">
                  <c:v>Ç2 18</c:v>
                </c:pt>
                <c:pt idx="14">
                  <c:v>Ç3 18</c:v>
                </c:pt>
                <c:pt idx="15">
                  <c:v>Ç4 18</c:v>
                </c:pt>
                <c:pt idx="16">
                  <c:v>Ç1 19</c:v>
                </c:pt>
                <c:pt idx="17">
                  <c:v>Ç2 19</c:v>
                </c:pt>
                <c:pt idx="18">
                  <c:v>Ç3 19</c:v>
                </c:pt>
                <c:pt idx="19">
                  <c:v>Ç4 19</c:v>
                </c:pt>
                <c:pt idx="20">
                  <c:v>Ç1 20</c:v>
                </c:pt>
                <c:pt idx="21">
                  <c:v>Ç2 20</c:v>
                </c:pt>
                <c:pt idx="22">
                  <c:v>Ç3 20</c:v>
                </c:pt>
                <c:pt idx="23">
                  <c:v>Ç4 20</c:v>
                </c:pt>
                <c:pt idx="24">
                  <c:v>Ç1 21</c:v>
                </c:pt>
                <c:pt idx="25">
                  <c:v>Ç2 21</c:v>
                </c:pt>
                <c:pt idx="26">
                  <c:v>Ç3 21</c:v>
                </c:pt>
                <c:pt idx="27">
                  <c:v>Ç4 21</c:v>
                </c:pt>
                <c:pt idx="28">
                  <c:v>Ç1 22</c:v>
                </c:pt>
                <c:pt idx="29">
                  <c:v>Ç2 22</c:v>
                </c:pt>
                <c:pt idx="30">
                  <c:v>Ç3 22</c:v>
                </c:pt>
                <c:pt idx="31">
                  <c:v>Ç4 22</c:v>
                </c:pt>
                <c:pt idx="32">
                  <c:v>Ç1 23</c:v>
                </c:pt>
                <c:pt idx="33">
                  <c:v>Ç2 23</c:v>
                </c:pt>
                <c:pt idx="34">
                  <c:v>Ç3 23</c:v>
                </c:pt>
                <c:pt idx="35">
                  <c:v>Ç4 23</c:v>
                </c:pt>
                <c:pt idx="36">
                  <c:v>Ç1 24</c:v>
                </c:pt>
                <c:pt idx="37">
                  <c:v>Ç2 24</c:v>
                </c:pt>
                <c:pt idx="38">
                  <c:v>Ç3 24</c:v>
                </c:pt>
                <c:pt idx="39">
                  <c:v>Ç4 24</c:v>
                </c:pt>
                <c:pt idx="40">
                  <c:v>Ç1 25</c:v>
                </c:pt>
                <c:pt idx="41">
                  <c:v>Ç2 25</c:v>
                </c:pt>
                <c:pt idx="42">
                  <c:v>Ç3 25</c:v>
                </c:pt>
                <c:pt idx="43">
                  <c:v>Ç4 25</c:v>
                </c:pt>
                <c:pt idx="44">
                  <c:v>Ç1 26</c:v>
                </c:pt>
              </c:strCache>
            </c:strRef>
          </c:cat>
          <c:val>
            <c:numRef>
              <c:f>'Slayt 4'!$D$27:$D$71</c:f>
              <c:numCache>
                <c:formatCode>0.00</c:formatCode>
                <c:ptCount val="45"/>
                <c:pt idx="0">
                  <c:v>90.298207705999999</c:v>
                </c:pt>
                <c:pt idx="1">
                  <c:v>93.460817129999995</c:v>
                </c:pt>
                <c:pt idx="2">
                  <c:v>97.167909481999999</c:v>
                </c:pt>
                <c:pt idx="3">
                  <c:v>96.810842020999999</c:v>
                </c:pt>
                <c:pt idx="4">
                  <c:v>95.233888698000001</c:v>
                </c:pt>
                <c:pt idx="5">
                  <c:v>93.100834688000006</c:v>
                </c:pt>
                <c:pt idx="6">
                  <c:v>94.070765274999999</c:v>
                </c:pt>
                <c:pt idx="7">
                  <c:v>97.803587406999995</c:v>
                </c:pt>
                <c:pt idx="8">
                  <c:v>100.642228668</c:v>
                </c:pt>
                <c:pt idx="9">
                  <c:v>97.971657010000001</c:v>
                </c:pt>
                <c:pt idx="10">
                  <c:v>99.027968052999995</c:v>
                </c:pt>
                <c:pt idx="11">
                  <c:v>102.358146268</c:v>
                </c:pt>
                <c:pt idx="12">
                  <c:v>101.0806439</c:v>
                </c:pt>
                <c:pt idx="13">
                  <c:v>106.309379307</c:v>
                </c:pt>
                <c:pt idx="14">
                  <c:v>116.173394821</c:v>
                </c:pt>
                <c:pt idx="15">
                  <c:v>105.82600196200001</c:v>
                </c:pt>
                <c:pt idx="16">
                  <c:v>104.03790396799999</c:v>
                </c:pt>
                <c:pt idx="17">
                  <c:v>105.980948459</c:v>
                </c:pt>
                <c:pt idx="18">
                  <c:v>102.746915026</c:v>
                </c:pt>
                <c:pt idx="19">
                  <c:v>105.27931127700001</c:v>
                </c:pt>
                <c:pt idx="20">
                  <c:v>106.236596671</c:v>
                </c:pt>
                <c:pt idx="21">
                  <c:v>113.557976121</c:v>
                </c:pt>
                <c:pt idx="22">
                  <c:v>118.381980942</c:v>
                </c:pt>
                <c:pt idx="23">
                  <c:v>120.229312845</c:v>
                </c:pt>
                <c:pt idx="24">
                  <c:v>109.474799606</c:v>
                </c:pt>
                <c:pt idx="25">
                  <c:v>112.11207021</c:v>
                </c:pt>
                <c:pt idx="26">
                  <c:v>106.16334547300001</c:v>
                </c:pt>
                <c:pt idx="27">
                  <c:v>117.104145522</c:v>
                </c:pt>
                <c:pt idx="28">
                  <c:v>111.485417566</c:v>
                </c:pt>
                <c:pt idx="29">
                  <c:v>103.177099062</c:v>
                </c:pt>
                <c:pt idx="30">
                  <c:v>100.94757769100001</c:v>
                </c:pt>
                <c:pt idx="31">
                  <c:v>95.754689022999997</c:v>
                </c:pt>
                <c:pt idx="32">
                  <c:v>94.060413416000003</c:v>
                </c:pt>
                <c:pt idx="33">
                  <c:v>97.785253969999999</c:v>
                </c:pt>
                <c:pt idx="34">
                  <c:v>102.379441449</c:v>
                </c:pt>
                <c:pt idx="35">
                  <c:v>99.129643040999994</c:v>
                </c:pt>
                <c:pt idx="36">
                  <c:v>94.596223346000002</c:v>
                </c:pt>
                <c:pt idx="37">
                  <c:v>89.997143707999996</c:v>
                </c:pt>
                <c:pt idx="38">
                  <c:v>90.295968930000001</c:v>
                </c:pt>
                <c:pt idx="39">
                  <c:v>86.268513695999999</c:v>
                </c:pt>
                <c:pt idx="40">
                  <c:v>86.146057983000006</c:v>
                </c:pt>
                <c:pt idx="41">
                  <c:v>88.69896311429207</c:v>
                </c:pt>
                <c:pt idx="42">
                  <c:v>90.069303385537097</c:v>
                </c:pt>
                <c:pt idx="43">
                  <c:v>88.762004990679145</c:v>
                </c:pt>
                <c:pt idx="44">
                  <c:v>87.252806311735981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5F3-47FC-AEE4-AE8DF4CFA2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38472831"/>
        <c:axId val="1525911487"/>
      </c:lineChart>
      <c:catAx>
        <c:axId val="15384728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000F9F"/>
                </a:solidFill>
                <a:latin typeface="Aptos" panose="020B0004020202020204" pitchFamily="34" charset="0"/>
                <a:ea typeface="+mn-ea"/>
                <a:cs typeface="+mn-cs"/>
              </a:defRPr>
            </a:pPr>
            <a:endParaRPr lang="en-TR"/>
          </a:p>
        </c:txPr>
        <c:crossAx val="1525911487"/>
        <c:crosses val="autoZero"/>
        <c:auto val="1"/>
        <c:lblAlgn val="ctr"/>
        <c:lblOffset val="100"/>
        <c:noMultiLvlLbl val="0"/>
      </c:catAx>
      <c:valAx>
        <c:axId val="1525911487"/>
        <c:scaling>
          <c:orientation val="minMax"/>
          <c:min val="70"/>
        </c:scaling>
        <c:delete val="0"/>
        <c:axPos val="l"/>
        <c:majorGridlines>
          <c:spPr>
            <a:ln>
              <a:solidFill>
                <a:sysClr val="windowText" lastClr="000000">
                  <a:lumMod val="50000"/>
                  <a:lumOff val="50000"/>
                  <a:alpha val="30000"/>
                </a:sysClr>
              </a:solidFill>
            </a:ln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000F9F"/>
                </a:solidFill>
                <a:latin typeface="Aptos" panose="020B0004020202020204" pitchFamily="34" charset="0"/>
                <a:ea typeface="+mn-ea"/>
                <a:cs typeface="+mn-cs"/>
              </a:defRPr>
            </a:pPr>
            <a:endParaRPr lang="en-TR"/>
          </a:p>
        </c:txPr>
        <c:crossAx val="1538472831"/>
        <c:crosses val="autoZero"/>
        <c:crossBetween val="between"/>
      </c:valAx>
      <c:spPr>
        <a:solidFill>
          <a:srgbClr val="E1E7E8"/>
        </a:solidFill>
      </c:spPr>
    </c:plotArea>
    <c:legend>
      <c:legendPos val="t"/>
      <c:legendEntry>
        <c:idx val="0"/>
        <c:delete val="1"/>
      </c:legendEntry>
      <c:layout>
        <c:manualLayout>
          <c:xMode val="edge"/>
          <c:yMode val="edge"/>
          <c:x val="0.34551129683399417"/>
          <c:y val="6.5318961325192146E-2"/>
          <c:w val="0.64690857917396882"/>
          <c:h val="0.17090684051619143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800" b="0" i="0" u="none" strike="noStrike" kern="1200" baseline="0">
              <a:solidFill>
                <a:srgbClr val="000F9F"/>
              </a:solidFill>
              <a:latin typeface="Aptos" panose="020B0004020202020204" pitchFamily="34" charset="0"/>
              <a:ea typeface="+mn-ea"/>
              <a:cs typeface="+mn-cs"/>
            </a:defRPr>
          </a:pPr>
          <a:endParaRPr lang="en-TR"/>
        </a:p>
      </c:txPr>
    </c:legend>
    <c:plotVisOnly val="1"/>
    <c:dispBlanksAs val="gap"/>
    <c:showDLblsOverMax val="0"/>
    <c:extLst/>
  </c:chart>
  <c:spPr>
    <a:solidFill>
      <a:srgbClr val="E1E7E8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TR"/>
    </a:p>
  </c:txPr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rgbClr val="000F9F"/>
                </a:solidFill>
                <a:latin typeface="Aptos" panose="020B0004020202020204" pitchFamily="34" charset="0"/>
                <a:ea typeface="+mn-ea"/>
                <a:cs typeface="+mn-cs"/>
              </a:defRPr>
            </a:pPr>
            <a:r>
              <a:rPr lang="tr-TR"/>
              <a:t>Gıda-RGE</a:t>
            </a:r>
          </a:p>
        </c:rich>
      </c:tx>
      <c:layout>
        <c:manualLayout>
          <c:xMode val="edge"/>
          <c:yMode val="edge"/>
          <c:x val="0.3491515026661926"/>
          <c:y val="0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13853698406211687"/>
          <c:y val="9.0151340118198559E-2"/>
          <c:w val="0.81993370612881078"/>
          <c:h val="0.75152040825344646"/>
        </c:manualLayout>
      </c:layout>
      <c:lineChart>
        <c:grouping val="standard"/>
        <c:varyColors val="0"/>
        <c:ser>
          <c:idx val="0"/>
          <c:order val="0"/>
          <c:spPr>
            <a:ln w="19050" cap="rnd">
              <a:solidFill>
                <a:srgbClr val="C00000"/>
              </a:solidFill>
              <a:prstDash val="sysDot"/>
              <a:round/>
            </a:ln>
            <a:effectLst/>
          </c:spPr>
          <c:marker>
            <c:symbol val="none"/>
          </c:marker>
          <c:cat>
            <c:strRef>
              <c:f>'Slayt 4'!$B$27:$B$71</c:f>
              <c:strCache>
                <c:ptCount val="45"/>
                <c:pt idx="0">
                  <c:v>Ç1 15</c:v>
                </c:pt>
                <c:pt idx="1">
                  <c:v>Ç2 15</c:v>
                </c:pt>
                <c:pt idx="2">
                  <c:v>Ç3 15</c:v>
                </c:pt>
                <c:pt idx="3">
                  <c:v>Ç4 15</c:v>
                </c:pt>
                <c:pt idx="4">
                  <c:v>Ç1 16</c:v>
                </c:pt>
                <c:pt idx="5">
                  <c:v>Ç2 16</c:v>
                </c:pt>
                <c:pt idx="6">
                  <c:v>Ç3 16</c:v>
                </c:pt>
                <c:pt idx="7">
                  <c:v>Ç4 16</c:v>
                </c:pt>
                <c:pt idx="8">
                  <c:v>Ç1 17</c:v>
                </c:pt>
                <c:pt idx="9">
                  <c:v>Ç2 17</c:v>
                </c:pt>
                <c:pt idx="10">
                  <c:v>Ç3 17</c:v>
                </c:pt>
                <c:pt idx="11">
                  <c:v>Ç4 17</c:v>
                </c:pt>
                <c:pt idx="12">
                  <c:v>Ç1 18</c:v>
                </c:pt>
                <c:pt idx="13">
                  <c:v>Ç2 18</c:v>
                </c:pt>
                <c:pt idx="14">
                  <c:v>Ç3 18</c:v>
                </c:pt>
                <c:pt idx="15">
                  <c:v>Ç4 18</c:v>
                </c:pt>
                <c:pt idx="16">
                  <c:v>Ç1 19</c:v>
                </c:pt>
                <c:pt idx="17">
                  <c:v>Ç2 19</c:v>
                </c:pt>
                <c:pt idx="18">
                  <c:v>Ç3 19</c:v>
                </c:pt>
                <c:pt idx="19">
                  <c:v>Ç4 19</c:v>
                </c:pt>
                <c:pt idx="20">
                  <c:v>Ç1 20</c:v>
                </c:pt>
                <c:pt idx="21">
                  <c:v>Ç2 20</c:v>
                </c:pt>
                <c:pt idx="22">
                  <c:v>Ç3 20</c:v>
                </c:pt>
                <c:pt idx="23">
                  <c:v>Ç4 20</c:v>
                </c:pt>
                <c:pt idx="24">
                  <c:v>Ç1 21</c:v>
                </c:pt>
                <c:pt idx="25">
                  <c:v>Ç2 21</c:v>
                </c:pt>
                <c:pt idx="26">
                  <c:v>Ç3 21</c:v>
                </c:pt>
                <c:pt idx="27">
                  <c:v>Ç4 21</c:v>
                </c:pt>
                <c:pt idx="28">
                  <c:v>Ç1 22</c:v>
                </c:pt>
                <c:pt idx="29">
                  <c:v>Ç2 22</c:v>
                </c:pt>
                <c:pt idx="30">
                  <c:v>Ç3 22</c:v>
                </c:pt>
                <c:pt idx="31">
                  <c:v>Ç4 22</c:v>
                </c:pt>
                <c:pt idx="32">
                  <c:v>Ç1 23</c:v>
                </c:pt>
                <c:pt idx="33">
                  <c:v>Ç2 23</c:v>
                </c:pt>
                <c:pt idx="34">
                  <c:v>Ç3 23</c:v>
                </c:pt>
                <c:pt idx="35">
                  <c:v>Ç4 23</c:v>
                </c:pt>
                <c:pt idx="36">
                  <c:v>Ç1 24</c:v>
                </c:pt>
                <c:pt idx="37">
                  <c:v>Ç2 24</c:v>
                </c:pt>
                <c:pt idx="38">
                  <c:v>Ç3 24</c:v>
                </c:pt>
                <c:pt idx="39">
                  <c:v>Ç4 24</c:v>
                </c:pt>
                <c:pt idx="40">
                  <c:v>Ç1 25</c:v>
                </c:pt>
                <c:pt idx="41">
                  <c:v>Ç2 25</c:v>
                </c:pt>
                <c:pt idx="42">
                  <c:v>Ç3 25</c:v>
                </c:pt>
                <c:pt idx="43">
                  <c:v>Ç4 25</c:v>
                </c:pt>
                <c:pt idx="44">
                  <c:v>Ç1 26</c:v>
                </c:pt>
              </c:strCache>
            </c:strRef>
          </c:cat>
          <c:val>
            <c:numRef>
              <c:f>'Slayt 4'!$C$27:$C$71</c:f>
              <c:numCache>
                <c:formatCode>General</c:formatCode>
                <c:ptCount val="45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100</c:v>
                </c:pt>
                <c:pt idx="5">
                  <c:v>100</c:v>
                </c:pt>
                <c:pt idx="6">
                  <c:v>100</c:v>
                </c:pt>
                <c:pt idx="7">
                  <c:v>100</c:v>
                </c:pt>
                <c:pt idx="8">
                  <c:v>100</c:v>
                </c:pt>
                <c:pt idx="9">
                  <c:v>100</c:v>
                </c:pt>
                <c:pt idx="10">
                  <c:v>100</c:v>
                </c:pt>
                <c:pt idx="11">
                  <c:v>100</c:v>
                </c:pt>
                <c:pt idx="12">
                  <c:v>100</c:v>
                </c:pt>
                <c:pt idx="13">
                  <c:v>100</c:v>
                </c:pt>
                <c:pt idx="14">
                  <c:v>100</c:v>
                </c:pt>
                <c:pt idx="15">
                  <c:v>100</c:v>
                </c:pt>
                <c:pt idx="16">
                  <c:v>100</c:v>
                </c:pt>
                <c:pt idx="17">
                  <c:v>100</c:v>
                </c:pt>
                <c:pt idx="18">
                  <c:v>100</c:v>
                </c:pt>
                <c:pt idx="19">
                  <c:v>100</c:v>
                </c:pt>
                <c:pt idx="20">
                  <c:v>100</c:v>
                </c:pt>
                <c:pt idx="21">
                  <c:v>100</c:v>
                </c:pt>
                <c:pt idx="22">
                  <c:v>100</c:v>
                </c:pt>
                <c:pt idx="23">
                  <c:v>100</c:v>
                </c:pt>
                <c:pt idx="24">
                  <c:v>100</c:v>
                </c:pt>
                <c:pt idx="25">
                  <c:v>100</c:v>
                </c:pt>
                <c:pt idx="26">
                  <c:v>100</c:v>
                </c:pt>
                <c:pt idx="27">
                  <c:v>100</c:v>
                </c:pt>
                <c:pt idx="28">
                  <c:v>100</c:v>
                </c:pt>
                <c:pt idx="29">
                  <c:v>100</c:v>
                </c:pt>
                <c:pt idx="30">
                  <c:v>100</c:v>
                </c:pt>
                <c:pt idx="31">
                  <c:v>100</c:v>
                </c:pt>
                <c:pt idx="32">
                  <c:v>100</c:v>
                </c:pt>
                <c:pt idx="33">
                  <c:v>100</c:v>
                </c:pt>
                <c:pt idx="34">
                  <c:v>100</c:v>
                </c:pt>
                <c:pt idx="35">
                  <c:v>100</c:v>
                </c:pt>
                <c:pt idx="36">
                  <c:v>100</c:v>
                </c:pt>
                <c:pt idx="37">
                  <c:v>100</c:v>
                </c:pt>
                <c:pt idx="38">
                  <c:v>100</c:v>
                </c:pt>
                <c:pt idx="39">
                  <c:v>100</c:v>
                </c:pt>
                <c:pt idx="40">
                  <c:v>100</c:v>
                </c:pt>
                <c:pt idx="41">
                  <c:v>100</c:v>
                </c:pt>
                <c:pt idx="42">
                  <c:v>100</c:v>
                </c:pt>
                <c:pt idx="43">
                  <c:v>100</c:v>
                </c:pt>
                <c:pt idx="44">
                  <c:v>100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D6B-4FD0-8F1F-FC9E16A08A32}"/>
            </c:ext>
          </c:extLst>
        </c:ser>
        <c:ser>
          <c:idx val="1"/>
          <c:order val="1"/>
          <c:tx>
            <c:strRef>
              <c:f>'Slayt 4'!$E$26</c:f>
              <c:strCache>
                <c:ptCount val="1"/>
                <c:pt idx="0">
                  <c:v>RGE Gıda</c:v>
                </c:pt>
              </c:strCache>
            </c:strRef>
          </c:tx>
          <c:spPr>
            <a:ln w="28575" cap="rnd">
              <a:solidFill>
                <a:srgbClr val="282E75"/>
              </a:solidFill>
              <a:round/>
            </a:ln>
            <a:effectLst/>
          </c:spPr>
          <c:marker>
            <c:symbol val="none"/>
          </c:marker>
          <c:cat>
            <c:strRef>
              <c:f>'Slayt 4'!$B$27:$B$71</c:f>
              <c:strCache>
                <c:ptCount val="45"/>
                <c:pt idx="0">
                  <c:v>Ç1 15</c:v>
                </c:pt>
                <c:pt idx="1">
                  <c:v>Ç2 15</c:v>
                </c:pt>
                <c:pt idx="2">
                  <c:v>Ç3 15</c:v>
                </c:pt>
                <c:pt idx="3">
                  <c:v>Ç4 15</c:v>
                </c:pt>
                <c:pt idx="4">
                  <c:v>Ç1 16</c:v>
                </c:pt>
                <c:pt idx="5">
                  <c:v>Ç2 16</c:v>
                </c:pt>
                <c:pt idx="6">
                  <c:v>Ç3 16</c:v>
                </c:pt>
                <c:pt idx="7">
                  <c:v>Ç4 16</c:v>
                </c:pt>
                <c:pt idx="8">
                  <c:v>Ç1 17</c:v>
                </c:pt>
                <c:pt idx="9">
                  <c:v>Ç2 17</c:v>
                </c:pt>
                <c:pt idx="10">
                  <c:v>Ç3 17</c:v>
                </c:pt>
                <c:pt idx="11">
                  <c:v>Ç4 17</c:v>
                </c:pt>
                <c:pt idx="12">
                  <c:v>Ç1 18</c:v>
                </c:pt>
                <c:pt idx="13">
                  <c:v>Ç2 18</c:v>
                </c:pt>
                <c:pt idx="14">
                  <c:v>Ç3 18</c:v>
                </c:pt>
                <c:pt idx="15">
                  <c:v>Ç4 18</c:v>
                </c:pt>
                <c:pt idx="16">
                  <c:v>Ç1 19</c:v>
                </c:pt>
                <c:pt idx="17">
                  <c:v>Ç2 19</c:v>
                </c:pt>
                <c:pt idx="18">
                  <c:v>Ç3 19</c:v>
                </c:pt>
                <c:pt idx="19">
                  <c:v>Ç4 19</c:v>
                </c:pt>
                <c:pt idx="20">
                  <c:v>Ç1 20</c:v>
                </c:pt>
                <c:pt idx="21">
                  <c:v>Ç2 20</c:v>
                </c:pt>
                <c:pt idx="22">
                  <c:v>Ç3 20</c:v>
                </c:pt>
                <c:pt idx="23">
                  <c:v>Ç4 20</c:v>
                </c:pt>
                <c:pt idx="24">
                  <c:v>Ç1 21</c:v>
                </c:pt>
                <c:pt idx="25">
                  <c:v>Ç2 21</c:v>
                </c:pt>
                <c:pt idx="26">
                  <c:v>Ç3 21</c:v>
                </c:pt>
                <c:pt idx="27">
                  <c:v>Ç4 21</c:v>
                </c:pt>
                <c:pt idx="28">
                  <c:v>Ç1 22</c:v>
                </c:pt>
                <c:pt idx="29">
                  <c:v>Ç2 22</c:v>
                </c:pt>
                <c:pt idx="30">
                  <c:v>Ç3 22</c:v>
                </c:pt>
                <c:pt idx="31">
                  <c:v>Ç4 22</c:v>
                </c:pt>
                <c:pt idx="32">
                  <c:v>Ç1 23</c:v>
                </c:pt>
                <c:pt idx="33">
                  <c:v>Ç2 23</c:v>
                </c:pt>
                <c:pt idx="34">
                  <c:v>Ç3 23</c:v>
                </c:pt>
                <c:pt idx="35">
                  <c:v>Ç4 23</c:v>
                </c:pt>
                <c:pt idx="36">
                  <c:v>Ç1 24</c:v>
                </c:pt>
                <c:pt idx="37">
                  <c:v>Ç2 24</c:v>
                </c:pt>
                <c:pt idx="38">
                  <c:v>Ç3 24</c:v>
                </c:pt>
                <c:pt idx="39">
                  <c:v>Ç4 24</c:v>
                </c:pt>
                <c:pt idx="40">
                  <c:v>Ç1 25</c:v>
                </c:pt>
                <c:pt idx="41">
                  <c:v>Ç2 25</c:v>
                </c:pt>
                <c:pt idx="42">
                  <c:v>Ç3 25</c:v>
                </c:pt>
                <c:pt idx="43">
                  <c:v>Ç4 25</c:v>
                </c:pt>
                <c:pt idx="44">
                  <c:v>Ç1 26</c:v>
                </c:pt>
              </c:strCache>
            </c:strRef>
          </c:cat>
          <c:val>
            <c:numRef>
              <c:f>'Slayt 4'!$E$27:$E$71</c:f>
              <c:numCache>
                <c:formatCode>0.00</c:formatCode>
                <c:ptCount val="45"/>
                <c:pt idx="0">
                  <c:v>79.47562671</c:v>
                </c:pt>
                <c:pt idx="1">
                  <c:v>83.528317869999995</c:v>
                </c:pt>
                <c:pt idx="2">
                  <c:v>89.084129000000004</c:v>
                </c:pt>
                <c:pt idx="3">
                  <c:v>87.062065599999997</c:v>
                </c:pt>
                <c:pt idx="4">
                  <c:v>83.529432869999994</c:v>
                </c:pt>
                <c:pt idx="5">
                  <c:v>86.671206350000006</c:v>
                </c:pt>
                <c:pt idx="6">
                  <c:v>88.139633880000005</c:v>
                </c:pt>
                <c:pt idx="7">
                  <c:v>95.000032039999994</c:v>
                </c:pt>
                <c:pt idx="8">
                  <c:v>98.839165410000007</c:v>
                </c:pt>
                <c:pt idx="9">
                  <c:v>97.119311300000007</c:v>
                </c:pt>
                <c:pt idx="10">
                  <c:v>100.00345829</c:v>
                </c:pt>
                <c:pt idx="11">
                  <c:v>104.038065</c:v>
                </c:pt>
                <c:pt idx="12">
                  <c:v>102.16431675</c:v>
                </c:pt>
                <c:pt idx="13">
                  <c:v>111.20318415</c:v>
                </c:pt>
                <c:pt idx="14">
                  <c:v>129.61658946</c:v>
                </c:pt>
                <c:pt idx="15">
                  <c:v>116.23491828</c:v>
                </c:pt>
                <c:pt idx="16">
                  <c:v>106.35866738999999</c:v>
                </c:pt>
                <c:pt idx="17">
                  <c:v>112.1490503</c:v>
                </c:pt>
                <c:pt idx="18">
                  <c:v>109.60788834</c:v>
                </c:pt>
                <c:pt idx="19">
                  <c:v>110.56772998</c:v>
                </c:pt>
                <c:pt idx="20">
                  <c:v>109.31659747</c:v>
                </c:pt>
                <c:pt idx="21">
                  <c:v>114.18973063</c:v>
                </c:pt>
                <c:pt idx="22">
                  <c:v>124.83786155999999</c:v>
                </c:pt>
                <c:pt idx="23">
                  <c:v>128.34507282999999</c:v>
                </c:pt>
                <c:pt idx="24">
                  <c:v>115.05619188</c:v>
                </c:pt>
                <c:pt idx="25">
                  <c:v>125.04416651</c:v>
                </c:pt>
                <c:pt idx="26">
                  <c:v>120.05985167</c:v>
                </c:pt>
                <c:pt idx="27">
                  <c:v>137.2051548</c:v>
                </c:pt>
                <c:pt idx="28">
                  <c:v>129.55820911000001</c:v>
                </c:pt>
                <c:pt idx="29">
                  <c:v>115.62483087</c:v>
                </c:pt>
                <c:pt idx="30">
                  <c:v>114.81935433</c:v>
                </c:pt>
                <c:pt idx="31">
                  <c:v>107.66269585000001</c:v>
                </c:pt>
                <c:pt idx="32">
                  <c:v>99.870073379999994</c:v>
                </c:pt>
                <c:pt idx="33">
                  <c:v>102.0316582</c:v>
                </c:pt>
                <c:pt idx="34">
                  <c:v>110.42281223000001</c:v>
                </c:pt>
                <c:pt idx="35">
                  <c:v>106.24957944000001</c:v>
                </c:pt>
                <c:pt idx="36">
                  <c:v>99.559697069999999</c:v>
                </c:pt>
                <c:pt idx="37">
                  <c:v>93.061175270000007</c:v>
                </c:pt>
                <c:pt idx="38">
                  <c:v>94.648015310000005</c:v>
                </c:pt>
                <c:pt idx="39">
                  <c:v>88.646737619999996</c:v>
                </c:pt>
                <c:pt idx="40">
                  <c:v>85.809872760000005</c:v>
                </c:pt>
                <c:pt idx="41">
                  <c:v>86.969879217750105</c:v>
                </c:pt>
                <c:pt idx="42">
                  <c:v>86.724032908376557</c:v>
                </c:pt>
                <c:pt idx="43">
                  <c:v>84.908414504621149</c:v>
                </c:pt>
                <c:pt idx="44">
                  <c:v>81.334477437472316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D6B-4FD0-8F1F-FC9E16A08A32}"/>
            </c:ext>
          </c:extLst>
        </c:ser>
        <c:ser>
          <c:idx val="2"/>
          <c:order val="2"/>
          <c:tx>
            <c:strRef>
              <c:f>'Slayt 4'!$D$26</c:f>
              <c:strCache>
                <c:ptCount val="1"/>
                <c:pt idx="0">
                  <c:v>TÜSİAD RGE</c:v>
                </c:pt>
              </c:strCache>
            </c:strRef>
          </c:tx>
          <c:spPr>
            <a:ln w="28575" cap="rnd">
              <a:solidFill>
                <a:srgbClr val="C00000"/>
              </a:solidFill>
              <a:round/>
            </a:ln>
            <a:effectLst/>
          </c:spPr>
          <c:marker>
            <c:symbol val="none"/>
          </c:marker>
          <c:cat>
            <c:strRef>
              <c:f>'Slayt 4'!$B$27:$B$71</c:f>
              <c:strCache>
                <c:ptCount val="45"/>
                <c:pt idx="0">
                  <c:v>Ç1 15</c:v>
                </c:pt>
                <c:pt idx="1">
                  <c:v>Ç2 15</c:v>
                </c:pt>
                <c:pt idx="2">
                  <c:v>Ç3 15</c:v>
                </c:pt>
                <c:pt idx="3">
                  <c:v>Ç4 15</c:v>
                </c:pt>
                <c:pt idx="4">
                  <c:v>Ç1 16</c:v>
                </c:pt>
                <c:pt idx="5">
                  <c:v>Ç2 16</c:v>
                </c:pt>
                <c:pt idx="6">
                  <c:v>Ç3 16</c:v>
                </c:pt>
                <c:pt idx="7">
                  <c:v>Ç4 16</c:v>
                </c:pt>
                <c:pt idx="8">
                  <c:v>Ç1 17</c:v>
                </c:pt>
                <c:pt idx="9">
                  <c:v>Ç2 17</c:v>
                </c:pt>
                <c:pt idx="10">
                  <c:v>Ç3 17</c:v>
                </c:pt>
                <c:pt idx="11">
                  <c:v>Ç4 17</c:v>
                </c:pt>
                <c:pt idx="12">
                  <c:v>Ç1 18</c:v>
                </c:pt>
                <c:pt idx="13">
                  <c:v>Ç2 18</c:v>
                </c:pt>
                <c:pt idx="14">
                  <c:v>Ç3 18</c:v>
                </c:pt>
                <c:pt idx="15">
                  <c:v>Ç4 18</c:v>
                </c:pt>
                <c:pt idx="16">
                  <c:v>Ç1 19</c:v>
                </c:pt>
                <c:pt idx="17">
                  <c:v>Ç2 19</c:v>
                </c:pt>
                <c:pt idx="18">
                  <c:v>Ç3 19</c:v>
                </c:pt>
                <c:pt idx="19">
                  <c:v>Ç4 19</c:v>
                </c:pt>
                <c:pt idx="20">
                  <c:v>Ç1 20</c:v>
                </c:pt>
                <c:pt idx="21">
                  <c:v>Ç2 20</c:v>
                </c:pt>
                <c:pt idx="22">
                  <c:v>Ç3 20</c:v>
                </c:pt>
                <c:pt idx="23">
                  <c:v>Ç4 20</c:v>
                </c:pt>
                <c:pt idx="24">
                  <c:v>Ç1 21</c:v>
                </c:pt>
                <c:pt idx="25">
                  <c:v>Ç2 21</c:v>
                </c:pt>
                <c:pt idx="26">
                  <c:v>Ç3 21</c:v>
                </c:pt>
                <c:pt idx="27">
                  <c:v>Ç4 21</c:v>
                </c:pt>
                <c:pt idx="28">
                  <c:v>Ç1 22</c:v>
                </c:pt>
                <c:pt idx="29">
                  <c:v>Ç2 22</c:v>
                </c:pt>
                <c:pt idx="30">
                  <c:v>Ç3 22</c:v>
                </c:pt>
                <c:pt idx="31">
                  <c:v>Ç4 22</c:v>
                </c:pt>
                <c:pt idx="32">
                  <c:v>Ç1 23</c:v>
                </c:pt>
                <c:pt idx="33">
                  <c:v>Ç2 23</c:v>
                </c:pt>
                <c:pt idx="34">
                  <c:v>Ç3 23</c:v>
                </c:pt>
                <c:pt idx="35">
                  <c:v>Ç4 23</c:v>
                </c:pt>
                <c:pt idx="36">
                  <c:v>Ç1 24</c:v>
                </c:pt>
                <c:pt idx="37">
                  <c:v>Ç2 24</c:v>
                </c:pt>
                <c:pt idx="38">
                  <c:v>Ç3 24</c:v>
                </c:pt>
                <c:pt idx="39">
                  <c:v>Ç4 24</c:v>
                </c:pt>
                <c:pt idx="40">
                  <c:v>Ç1 25</c:v>
                </c:pt>
                <c:pt idx="41">
                  <c:v>Ç2 25</c:v>
                </c:pt>
                <c:pt idx="42">
                  <c:v>Ç3 25</c:v>
                </c:pt>
                <c:pt idx="43">
                  <c:v>Ç4 25</c:v>
                </c:pt>
                <c:pt idx="44">
                  <c:v>Ç1 26</c:v>
                </c:pt>
              </c:strCache>
            </c:strRef>
          </c:cat>
          <c:val>
            <c:numRef>
              <c:f>'Slayt 4'!$D$27:$D$71</c:f>
              <c:numCache>
                <c:formatCode>0.00</c:formatCode>
                <c:ptCount val="45"/>
                <c:pt idx="0">
                  <c:v>90.298207705999999</c:v>
                </c:pt>
                <c:pt idx="1">
                  <c:v>93.460817129999995</c:v>
                </c:pt>
                <c:pt idx="2">
                  <c:v>97.167909481999999</c:v>
                </c:pt>
                <c:pt idx="3">
                  <c:v>96.810842020999999</c:v>
                </c:pt>
                <c:pt idx="4">
                  <c:v>95.233888698000001</c:v>
                </c:pt>
                <c:pt idx="5">
                  <c:v>93.100834688000006</c:v>
                </c:pt>
                <c:pt idx="6">
                  <c:v>94.070765274999999</c:v>
                </c:pt>
                <c:pt idx="7">
                  <c:v>97.803587406999995</c:v>
                </c:pt>
                <c:pt idx="8">
                  <c:v>100.642228668</c:v>
                </c:pt>
                <c:pt idx="9">
                  <c:v>97.971657010000001</c:v>
                </c:pt>
                <c:pt idx="10">
                  <c:v>99.027968052999995</c:v>
                </c:pt>
                <c:pt idx="11">
                  <c:v>102.358146268</c:v>
                </c:pt>
                <c:pt idx="12">
                  <c:v>101.0806439</c:v>
                </c:pt>
                <c:pt idx="13">
                  <c:v>106.309379307</c:v>
                </c:pt>
                <c:pt idx="14">
                  <c:v>116.173394821</c:v>
                </c:pt>
                <c:pt idx="15">
                  <c:v>105.82600196200001</c:v>
                </c:pt>
                <c:pt idx="16">
                  <c:v>104.03790396799999</c:v>
                </c:pt>
                <c:pt idx="17">
                  <c:v>105.980948459</c:v>
                </c:pt>
                <c:pt idx="18">
                  <c:v>102.746915026</c:v>
                </c:pt>
                <c:pt idx="19">
                  <c:v>105.27931127700001</c:v>
                </c:pt>
                <c:pt idx="20">
                  <c:v>106.236596671</c:v>
                </c:pt>
                <c:pt idx="21">
                  <c:v>113.557976121</c:v>
                </c:pt>
                <c:pt idx="22">
                  <c:v>118.381980942</c:v>
                </c:pt>
                <c:pt idx="23">
                  <c:v>120.229312845</c:v>
                </c:pt>
                <c:pt idx="24">
                  <c:v>109.474799606</c:v>
                </c:pt>
                <c:pt idx="25">
                  <c:v>112.11207021</c:v>
                </c:pt>
                <c:pt idx="26">
                  <c:v>106.16334547300001</c:v>
                </c:pt>
                <c:pt idx="27">
                  <c:v>117.104145522</c:v>
                </c:pt>
                <c:pt idx="28">
                  <c:v>111.485417566</c:v>
                </c:pt>
                <c:pt idx="29">
                  <c:v>103.177099062</c:v>
                </c:pt>
                <c:pt idx="30">
                  <c:v>100.94757769100001</c:v>
                </c:pt>
                <c:pt idx="31">
                  <c:v>95.754689022999997</c:v>
                </c:pt>
                <c:pt idx="32">
                  <c:v>94.060413416000003</c:v>
                </c:pt>
                <c:pt idx="33">
                  <c:v>97.785253969999999</c:v>
                </c:pt>
                <c:pt idx="34">
                  <c:v>102.379441449</c:v>
                </c:pt>
                <c:pt idx="35">
                  <c:v>99.129643040999994</c:v>
                </c:pt>
                <c:pt idx="36">
                  <c:v>94.596223346000002</c:v>
                </c:pt>
                <c:pt idx="37">
                  <c:v>89.997143707999996</c:v>
                </c:pt>
                <c:pt idx="38">
                  <c:v>90.295968930000001</c:v>
                </c:pt>
                <c:pt idx="39">
                  <c:v>86.268513695999999</c:v>
                </c:pt>
                <c:pt idx="40">
                  <c:v>86.146057983000006</c:v>
                </c:pt>
                <c:pt idx="41">
                  <c:v>88.69896311429207</c:v>
                </c:pt>
                <c:pt idx="42">
                  <c:v>90.069303385537097</c:v>
                </c:pt>
                <c:pt idx="43">
                  <c:v>88.762004990679145</c:v>
                </c:pt>
                <c:pt idx="44">
                  <c:v>87.252806311735981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D6B-4FD0-8F1F-FC9E16A08A3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38472831"/>
        <c:axId val="1525911487"/>
      </c:lineChart>
      <c:catAx>
        <c:axId val="15384728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000F9F"/>
                </a:solidFill>
                <a:latin typeface="Aptos" panose="020B0004020202020204" pitchFamily="34" charset="0"/>
                <a:ea typeface="+mn-ea"/>
                <a:cs typeface="+mn-cs"/>
              </a:defRPr>
            </a:pPr>
            <a:endParaRPr lang="en-TR"/>
          </a:p>
        </c:txPr>
        <c:crossAx val="1525911487"/>
        <c:crosses val="autoZero"/>
        <c:auto val="1"/>
        <c:lblAlgn val="ctr"/>
        <c:lblOffset val="100"/>
        <c:noMultiLvlLbl val="0"/>
      </c:catAx>
      <c:valAx>
        <c:axId val="1525911487"/>
        <c:scaling>
          <c:orientation val="minMax"/>
          <c:min val="70"/>
        </c:scaling>
        <c:delete val="0"/>
        <c:axPos val="l"/>
        <c:majorGridlines>
          <c:spPr>
            <a:ln>
              <a:solidFill>
                <a:sysClr val="windowText" lastClr="000000">
                  <a:lumMod val="50000"/>
                  <a:lumOff val="50000"/>
                  <a:alpha val="30000"/>
                </a:sysClr>
              </a:solidFill>
            </a:ln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000F9F"/>
                </a:solidFill>
                <a:latin typeface="Aptos" panose="020B0004020202020204" pitchFamily="34" charset="0"/>
                <a:ea typeface="+mn-ea"/>
                <a:cs typeface="+mn-cs"/>
              </a:defRPr>
            </a:pPr>
            <a:endParaRPr lang="en-TR"/>
          </a:p>
        </c:txPr>
        <c:crossAx val="1538472831"/>
        <c:crosses val="autoZero"/>
        <c:crossBetween val="between"/>
      </c:valAx>
      <c:spPr>
        <a:noFill/>
        <a:ln>
          <a:noFill/>
        </a:ln>
      </c:spPr>
    </c:plotArea>
    <c:legend>
      <c:legendPos val="t"/>
      <c:legendEntry>
        <c:idx val="0"/>
        <c:delete val="1"/>
      </c:legendEntry>
      <c:layout>
        <c:manualLayout>
          <c:xMode val="edge"/>
          <c:yMode val="edge"/>
          <c:x val="0.46758761496009593"/>
          <c:y val="8.2332787833630849E-2"/>
          <c:w val="0.53013877739998072"/>
          <c:h val="0.14236821678074943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800" b="0" i="0" u="none" strike="noStrike" kern="1200" baseline="0">
              <a:solidFill>
                <a:srgbClr val="000F9F"/>
              </a:solidFill>
              <a:latin typeface="Aptos" panose="020B0004020202020204" pitchFamily="34" charset="0"/>
              <a:ea typeface="+mn-ea"/>
              <a:cs typeface="+mn-cs"/>
            </a:defRPr>
          </a:pPr>
          <a:endParaRPr lang="en-TR"/>
        </a:p>
      </c:txPr>
    </c:legend>
    <c:plotVisOnly val="1"/>
    <c:dispBlanksAs val="gap"/>
    <c:showDLblsOverMax val="0"/>
    <c:extLst/>
  </c:chart>
  <c:spPr>
    <a:solidFill>
      <a:srgbClr val="E1E7E8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TR"/>
    </a:p>
  </c:txPr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rgbClr val="000F9F"/>
                </a:solidFill>
                <a:latin typeface="Aptos" panose="020B0004020202020204" pitchFamily="34" charset="0"/>
                <a:ea typeface="+mn-ea"/>
                <a:cs typeface="+mn-cs"/>
              </a:defRPr>
            </a:pPr>
            <a:r>
              <a:rPr lang="tr-TR"/>
              <a:t>Tekstil, Giyim, Deri-RGE</a:t>
            </a:r>
          </a:p>
        </c:rich>
      </c:tx>
      <c:layout>
        <c:manualLayout>
          <c:xMode val="edge"/>
          <c:yMode val="edge"/>
          <c:x val="0.16335689586610036"/>
          <c:y val="1.1388382863084289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14344726751608997"/>
          <c:y val="0.16028101863628072"/>
          <c:w val="0.80443623043153567"/>
          <c:h val="0.64836879081399512"/>
        </c:manualLayout>
      </c:layout>
      <c:lineChart>
        <c:grouping val="standard"/>
        <c:varyColors val="0"/>
        <c:ser>
          <c:idx val="0"/>
          <c:order val="0"/>
          <c:spPr>
            <a:ln w="19050" cap="rnd">
              <a:solidFill>
                <a:srgbClr val="C00000"/>
              </a:solidFill>
              <a:prstDash val="sysDot"/>
              <a:round/>
            </a:ln>
            <a:effectLst/>
          </c:spPr>
          <c:marker>
            <c:symbol val="none"/>
          </c:marker>
          <c:cat>
            <c:strRef>
              <c:f>'Slayt 4'!$B$27:$B$71</c:f>
              <c:strCache>
                <c:ptCount val="45"/>
                <c:pt idx="0">
                  <c:v>Ç1 15</c:v>
                </c:pt>
                <c:pt idx="1">
                  <c:v>Ç2 15</c:v>
                </c:pt>
                <c:pt idx="2">
                  <c:v>Ç3 15</c:v>
                </c:pt>
                <c:pt idx="3">
                  <c:v>Ç4 15</c:v>
                </c:pt>
                <c:pt idx="4">
                  <c:v>Ç1 16</c:v>
                </c:pt>
                <c:pt idx="5">
                  <c:v>Ç2 16</c:v>
                </c:pt>
                <c:pt idx="6">
                  <c:v>Ç3 16</c:v>
                </c:pt>
                <c:pt idx="7">
                  <c:v>Ç4 16</c:v>
                </c:pt>
                <c:pt idx="8">
                  <c:v>Ç1 17</c:v>
                </c:pt>
                <c:pt idx="9">
                  <c:v>Ç2 17</c:v>
                </c:pt>
                <c:pt idx="10">
                  <c:v>Ç3 17</c:v>
                </c:pt>
                <c:pt idx="11">
                  <c:v>Ç4 17</c:v>
                </c:pt>
                <c:pt idx="12">
                  <c:v>Ç1 18</c:v>
                </c:pt>
                <c:pt idx="13">
                  <c:v>Ç2 18</c:v>
                </c:pt>
                <c:pt idx="14">
                  <c:v>Ç3 18</c:v>
                </c:pt>
                <c:pt idx="15">
                  <c:v>Ç4 18</c:v>
                </c:pt>
                <c:pt idx="16">
                  <c:v>Ç1 19</c:v>
                </c:pt>
                <c:pt idx="17">
                  <c:v>Ç2 19</c:v>
                </c:pt>
                <c:pt idx="18">
                  <c:v>Ç3 19</c:v>
                </c:pt>
                <c:pt idx="19">
                  <c:v>Ç4 19</c:v>
                </c:pt>
                <c:pt idx="20">
                  <c:v>Ç1 20</c:v>
                </c:pt>
                <c:pt idx="21">
                  <c:v>Ç2 20</c:v>
                </c:pt>
                <c:pt idx="22">
                  <c:v>Ç3 20</c:v>
                </c:pt>
                <c:pt idx="23">
                  <c:v>Ç4 20</c:v>
                </c:pt>
                <c:pt idx="24">
                  <c:v>Ç1 21</c:v>
                </c:pt>
                <c:pt idx="25">
                  <c:v>Ç2 21</c:v>
                </c:pt>
                <c:pt idx="26">
                  <c:v>Ç3 21</c:v>
                </c:pt>
                <c:pt idx="27">
                  <c:v>Ç4 21</c:v>
                </c:pt>
                <c:pt idx="28">
                  <c:v>Ç1 22</c:v>
                </c:pt>
                <c:pt idx="29">
                  <c:v>Ç2 22</c:v>
                </c:pt>
                <c:pt idx="30">
                  <c:v>Ç3 22</c:v>
                </c:pt>
                <c:pt idx="31">
                  <c:v>Ç4 22</c:v>
                </c:pt>
                <c:pt idx="32">
                  <c:v>Ç1 23</c:v>
                </c:pt>
                <c:pt idx="33">
                  <c:v>Ç2 23</c:v>
                </c:pt>
                <c:pt idx="34">
                  <c:v>Ç3 23</c:v>
                </c:pt>
                <c:pt idx="35">
                  <c:v>Ç4 23</c:v>
                </c:pt>
                <c:pt idx="36">
                  <c:v>Ç1 24</c:v>
                </c:pt>
                <c:pt idx="37">
                  <c:v>Ç2 24</c:v>
                </c:pt>
                <c:pt idx="38">
                  <c:v>Ç3 24</c:v>
                </c:pt>
                <c:pt idx="39">
                  <c:v>Ç4 24</c:v>
                </c:pt>
                <c:pt idx="40">
                  <c:v>Ç1 25</c:v>
                </c:pt>
                <c:pt idx="41">
                  <c:v>Ç2 25</c:v>
                </c:pt>
                <c:pt idx="42">
                  <c:v>Ç3 25</c:v>
                </c:pt>
                <c:pt idx="43">
                  <c:v>Ç4 25</c:v>
                </c:pt>
                <c:pt idx="44">
                  <c:v>Ç1 26</c:v>
                </c:pt>
              </c:strCache>
            </c:strRef>
          </c:cat>
          <c:val>
            <c:numRef>
              <c:f>'Slayt 4'!$C$27:$C$71</c:f>
              <c:numCache>
                <c:formatCode>General</c:formatCode>
                <c:ptCount val="45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100</c:v>
                </c:pt>
                <c:pt idx="5">
                  <c:v>100</c:v>
                </c:pt>
                <c:pt idx="6">
                  <c:v>100</c:v>
                </c:pt>
                <c:pt idx="7">
                  <c:v>100</c:v>
                </c:pt>
                <c:pt idx="8">
                  <c:v>100</c:v>
                </c:pt>
                <c:pt idx="9">
                  <c:v>100</c:v>
                </c:pt>
                <c:pt idx="10">
                  <c:v>100</c:v>
                </c:pt>
                <c:pt idx="11">
                  <c:v>100</c:v>
                </c:pt>
                <c:pt idx="12">
                  <c:v>100</c:v>
                </c:pt>
                <c:pt idx="13">
                  <c:v>100</c:v>
                </c:pt>
                <c:pt idx="14">
                  <c:v>100</c:v>
                </c:pt>
                <c:pt idx="15">
                  <c:v>100</c:v>
                </c:pt>
                <c:pt idx="16">
                  <c:v>100</c:v>
                </c:pt>
                <c:pt idx="17">
                  <c:v>100</c:v>
                </c:pt>
                <c:pt idx="18">
                  <c:v>100</c:v>
                </c:pt>
                <c:pt idx="19">
                  <c:v>100</c:v>
                </c:pt>
                <c:pt idx="20">
                  <c:v>100</c:v>
                </c:pt>
                <c:pt idx="21">
                  <c:v>100</c:v>
                </c:pt>
                <c:pt idx="22">
                  <c:v>100</c:v>
                </c:pt>
                <c:pt idx="23">
                  <c:v>100</c:v>
                </c:pt>
                <c:pt idx="24">
                  <c:v>100</c:v>
                </c:pt>
                <c:pt idx="25">
                  <c:v>100</c:v>
                </c:pt>
                <c:pt idx="26">
                  <c:v>100</c:v>
                </c:pt>
                <c:pt idx="27">
                  <c:v>100</c:v>
                </c:pt>
                <c:pt idx="28">
                  <c:v>100</c:v>
                </c:pt>
                <c:pt idx="29">
                  <c:v>100</c:v>
                </c:pt>
                <c:pt idx="30">
                  <c:v>100</c:v>
                </c:pt>
                <c:pt idx="31">
                  <c:v>100</c:v>
                </c:pt>
                <c:pt idx="32">
                  <c:v>100</c:v>
                </c:pt>
                <c:pt idx="33">
                  <c:v>100</c:v>
                </c:pt>
                <c:pt idx="34">
                  <c:v>100</c:v>
                </c:pt>
                <c:pt idx="35">
                  <c:v>100</c:v>
                </c:pt>
                <c:pt idx="36">
                  <c:v>100</c:v>
                </c:pt>
                <c:pt idx="37">
                  <c:v>100</c:v>
                </c:pt>
                <c:pt idx="38">
                  <c:v>100</c:v>
                </c:pt>
                <c:pt idx="39">
                  <c:v>100</c:v>
                </c:pt>
                <c:pt idx="40">
                  <c:v>100</c:v>
                </c:pt>
                <c:pt idx="41">
                  <c:v>100</c:v>
                </c:pt>
                <c:pt idx="42">
                  <c:v>100</c:v>
                </c:pt>
                <c:pt idx="43">
                  <c:v>100</c:v>
                </c:pt>
                <c:pt idx="44">
                  <c:v>100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019-482D-B3EC-467BC3C12818}"/>
            </c:ext>
          </c:extLst>
        </c:ser>
        <c:ser>
          <c:idx val="1"/>
          <c:order val="1"/>
          <c:tx>
            <c:strRef>
              <c:f>'Slayt 4'!$F$26</c:f>
              <c:strCache>
                <c:ptCount val="1"/>
                <c:pt idx="0">
                  <c:v>RGE Tekstil, Giyim, Deri</c:v>
                </c:pt>
              </c:strCache>
            </c:strRef>
          </c:tx>
          <c:spPr>
            <a:ln w="28575" cap="rnd">
              <a:solidFill>
                <a:srgbClr val="282E75"/>
              </a:solidFill>
              <a:round/>
            </a:ln>
            <a:effectLst/>
          </c:spPr>
          <c:marker>
            <c:symbol val="none"/>
          </c:marker>
          <c:cat>
            <c:strRef>
              <c:f>'Slayt 4'!$B$27:$B$71</c:f>
              <c:strCache>
                <c:ptCount val="45"/>
                <c:pt idx="0">
                  <c:v>Ç1 15</c:v>
                </c:pt>
                <c:pt idx="1">
                  <c:v>Ç2 15</c:v>
                </c:pt>
                <c:pt idx="2">
                  <c:v>Ç3 15</c:v>
                </c:pt>
                <c:pt idx="3">
                  <c:v>Ç4 15</c:v>
                </c:pt>
                <c:pt idx="4">
                  <c:v>Ç1 16</c:v>
                </c:pt>
                <c:pt idx="5">
                  <c:v>Ç2 16</c:v>
                </c:pt>
                <c:pt idx="6">
                  <c:v>Ç3 16</c:v>
                </c:pt>
                <c:pt idx="7">
                  <c:v>Ç4 16</c:v>
                </c:pt>
                <c:pt idx="8">
                  <c:v>Ç1 17</c:v>
                </c:pt>
                <c:pt idx="9">
                  <c:v>Ç2 17</c:v>
                </c:pt>
                <c:pt idx="10">
                  <c:v>Ç3 17</c:v>
                </c:pt>
                <c:pt idx="11">
                  <c:v>Ç4 17</c:v>
                </c:pt>
                <c:pt idx="12">
                  <c:v>Ç1 18</c:v>
                </c:pt>
                <c:pt idx="13">
                  <c:v>Ç2 18</c:v>
                </c:pt>
                <c:pt idx="14">
                  <c:v>Ç3 18</c:v>
                </c:pt>
                <c:pt idx="15">
                  <c:v>Ç4 18</c:v>
                </c:pt>
                <c:pt idx="16">
                  <c:v>Ç1 19</c:v>
                </c:pt>
                <c:pt idx="17">
                  <c:v>Ç2 19</c:v>
                </c:pt>
                <c:pt idx="18">
                  <c:v>Ç3 19</c:v>
                </c:pt>
                <c:pt idx="19">
                  <c:v>Ç4 19</c:v>
                </c:pt>
                <c:pt idx="20">
                  <c:v>Ç1 20</c:v>
                </c:pt>
                <c:pt idx="21">
                  <c:v>Ç2 20</c:v>
                </c:pt>
                <c:pt idx="22">
                  <c:v>Ç3 20</c:v>
                </c:pt>
                <c:pt idx="23">
                  <c:v>Ç4 20</c:v>
                </c:pt>
                <c:pt idx="24">
                  <c:v>Ç1 21</c:v>
                </c:pt>
                <c:pt idx="25">
                  <c:v>Ç2 21</c:v>
                </c:pt>
                <c:pt idx="26">
                  <c:v>Ç3 21</c:v>
                </c:pt>
                <c:pt idx="27">
                  <c:v>Ç4 21</c:v>
                </c:pt>
                <c:pt idx="28">
                  <c:v>Ç1 22</c:v>
                </c:pt>
                <c:pt idx="29">
                  <c:v>Ç2 22</c:v>
                </c:pt>
                <c:pt idx="30">
                  <c:v>Ç3 22</c:v>
                </c:pt>
                <c:pt idx="31">
                  <c:v>Ç4 22</c:v>
                </c:pt>
                <c:pt idx="32">
                  <c:v>Ç1 23</c:v>
                </c:pt>
                <c:pt idx="33">
                  <c:v>Ç2 23</c:v>
                </c:pt>
                <c:pt idx="34">
                  <c:v>Ç3 23</c:v>
                </c:pt>
                <c:pt idx="35">
                  <c:v>Ç4 23</c:v>
                </c:pt>
                <c:pt idx="36">
                  <c:v>Ç1 24</c:v>
                </c:pt>
                <c:pt idx="37">
                  <c:v>Ç2 24</c:v>
                </c:pt>
                <c:pt idx="38">
                  <c:v>Ç3 24</c:v>
                </c:pt>
                <c:pt idx="39">
                  <c:v>Ç4 24</c:v>
                </c:pt>
                <c:pt idx="40">
                  <c:v>Ç1 25</c:v>
                </c:pt>
                <c:pt idx="41">
                  <c:v>Ç2 25</c:v>
                </c:pt>
                <c:pt idx="42">
                  <c:v>Ç3 25</c:v>
                </c:pt>
                <c:pt idx="43">
                  <c:v>Ç4 25</c:v>
                </c:pt>
                <c:pt idx="44">
                  <c:v>Ç1 26</c:v>
                </c:pt>
              </c:strCache>
            </c:strRef>
          </c:cat>
          <c:val>
            <c:numRef>
              <c:f>'Slayt 4'!$F$27:$F$71</c:f>
              <c:numCache>
                <c:formatCode>0.00</c:formatCode>
                <c:ptCount val="45"/>
                <c:pt idx="0">
                  <c:v>92.763837150000001</c:v>
                </c:pt>
                <c:pt idx="1">
                  <c:v>95.742484559999994</c:v>
                </c:pt>
                <c:pt idx="2">
                  <c:v>98.454172470000003</c:v>
                </c:pt>
                <c:pt idx="3">
                  <c:v>97.341458560000007</c:v>
                </c:pt>
                <c:pt idx="4">
                  <c:v>94.021445689999993</c:v>
                </c:pt>
                <c:pt idx="5">
                  <c:v>92.217430629999996</c:v>
                </c:pt>
                <c:pt idx="6">
                  <c:v>91.878274320000003</c:v>
                </c:pt>
                <c:pt idx="7">
                  <c:v>97.364251370000005</c:v>
                </c:pt>
                <c:pt idx="8">
                  <c:v>101.17326903999999</c:v>
                </c:pt>
                <c:pt idx="9">
                  <c:v>96.910038119999996</c:v>
                </c:pt>
                <c:pt idx="10">
                  <c:v>98.115871970000001</c:v>
                </c:pt>
                <c:pt idx="11">
                  <c:v>103.80082086</c:v>
                </c:pt>
                <c:pt idx="12">
                  <c:v>103.6814581</c:v>
                </c:pt>
                <c:pt idx="13">
                  <c:v>109.68055635</c:v>
                </c:pt>
                <c:pt idx="14">
                  <c:v>120.79691698000001</c:v>
                </c:pt>
                <c:pt idx="15">
                  <c:v>109.98427357</c:v>
                </c:pt>
                <c:pt idx="16">
                  <c:v>106.64116939</c:v>
                </c:pt>
                <c:pt idx="17">
                  <c:v>109.04584522</c:v>
                </c:pt>
                <c:pt idx="18">
                  <c:v>104.35017474999999</c:v>
                </c:pt>
                <c:pt idx="19">
                  <c:v>106.51276077</c:v>
                </c:pt>
                <c:pt idx="20">
                  <c:v>108.43556517</c:v>
                </c:pt>
                <c:pt idx="21">
                  <c:v>120.99753647999999</c:v>
                </c:pt>
                <c:pt idx="22">
                  <c:v>122.97304635</c:v>
                </c:pt>
                <c:pt idx="23">
                  <c:v>128.69933571999999</c:v>
                </c:pt>
                <c:pt idx="24">
                  <c:v>116.8065064</c:v>
                </c:pt>
                <c:pt idx="25">
                  <c:v>120.06858776999999</c:v>
                </c:pt>
                <c:pt idx="26">
                  <c:v>115.21034576</c:v>
                </c:pt>
                <c:pt idx="27">
                  <c:v>124.88468725</c:v>
                </c:pt>
                <c:pt idx="28">
                  <c:v>118.00879788</c:v>
                </c:pt>
                <c:pt idx="29">
                  <c:v>109.10911406</c:v>
                </c:pt>
                <c:pt idx="30">
                  <c:v>103.24453948999999</c:v>
                </c:pt>
                <c:pt idx="31">
                  <c:v>96.703458299999994</c:v>
                </c:pt>
                <c:pt idx="32">
                  <c:v>94.838837400000003</c:v>
                </c:pt>
                <c:pt idx="33">
                  <c:v>98.239567050000005</c:v>
                </c:pt>
                <c:pt idx="34">
                  <c:v>101.49452861</c:v>
                </c:pt>
                <c:pt idx="35">
                  <c:v>99.653662600000004</c:v>
                </c:pt>
                <c:pt idx="36">
                  <c:v>96.115922380000001</c:v>
                </c:pt>
                <c:pt idx="37">
                  <c:v>90.761263839999998</c:v>
                </c:pt>
                <c:pt idx="38">
                  <c:v>91.379964079999993</c:v>
                </c:pt>
                <c:pt idx="39">
                  <c:v>88.291485420000001</c:v>
                </c:pt>
                <c:pt idx="40">
                  <c:v>87.004327619999998</c:v>
                </c:pt>
                <c:pt idx="41">
                  <c:v>88.382013472536087</c:v>
                </c:pt>
                <c:pt idx="42">
                  <c:v>89.935601283537537</c:v>
                </c:pt>
                <c:pt idx="43">
                  <c:v>89.150492833801593</c:v>
                </c:pt>
                <c:pt idx="44">
                  <c:v>87.576992146724677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019-482D-B3EC-467BC3C12818}"/>
            </c:ext>
          </c:extLst>
        </c:ser>
        <c:ser>
          <c:idx val="2"/>
          <c:order val="2"/>
          <c:tx>
            <c:strRef>
              <c:f>'Slayt 4'!$D$26</c:f>
              <c:strCache>
                <c:ptCount val="1"/>
                <c:pt idx="0">
                  <c:v>TÜSİAD RGE</c:v>
                </c:pt>
              </c:strCache>
            </c:strRef>
          </c:tx>
          <c:spPr>
            <a:ln w="28575" cap="rnd">
              <a:solidFill>
                <a:srgbClr val="C00000"/>
              </a:solidFill>
              <a:round/>
            </a:ln>
            <a:effectLst/>
          </c:spPr>
          <c:marker>
            <c:symbol val="none"/>
          </c:marker>
          <c:cat>
            <c:strRef>
              <c:f>'Slayt 4'!$B$27:$B$71</c:f>
              <c:strCache>
                <c:ptCount val="45"/>
                <c:pt idx="0">
                  <c:v>Ç1 15</c:v>
                </c:pt>
                <c:pt idx="1">
                  <c:v>Ç2 15</c:v>
                </c:pt>
                <c:pt idx="2">
                  <c:v>Ç3 15</c:v>
                </c:pt>
                <c:pt idx="3">
                  <c:v>Ç4 15</c:v>
                </c:pt>
                <c:pt idx="4">
                  <c:v>Ç1 16</c:v>
                </c:pt>
                <c:pt idx="5">
                  <c:v>Ç2 16</c:v>
                </c:pt>
                <c:pt idx="6">
                  <c:v>Ç3 16</c:v>
                </c:pt>
                <c:pt idx="7">
                  <c:v>Ç4 16</c:v>
                </c:pt>
                <c:pt idx="8">
                  <c:v>Ç1 17</c:v>
                </c:pt>
                <c:pt idx="9">
                  <c:v>Ç2 17</c:v>
                </c:pt>
                <c:pt idx="10">
                  <c:v>Ç3 17</c:v>
                </c:pt>
                <c:pt idx="11">
                  <c:v>Ç4 17</c:v>
                </c:pt>
                <c:pt idx="12">
                  <c:v>Ç1 18</c:v>
                </c:pt>
                <c:pt idx="13">
                  <c:v>Ç2 18</c:v>
                </c:pt>
                <c:pt idx="14">
                  <c:v>Ç3 18</c:v>
                </c:pt>
                <c:pt idx="15">
                  <c:v>Ç4 18</c:v>
                </c:pt>
                <c:pt idx="16">
                  <c:v>Ç1 19</c:v>
                </c:pt>
                <c:pt idx="17">
                  <c:v>Ç2 19</c:v>
                </c:pt>
                <c:pt idx="18">
                  <c:v>Ç3 19</c:v>
                </c:pt>
                <c:pt idx="19">
                  <c:v>Ç4 19</c:v>
                </c:pt>
                <c:pt idx="20">
                  <c:v>Ç1 20</c:v>
                </c:pt>
                <c:pt idx="21">
                  <c:v>Ç2 20</c:v>
                </c:pt>
                <c:pt idx="22">
                  <c:v>Ç3 20</c:v>
                </c:pt>
                <c:pt idx="23">
                  <c:v>Ç4 20</c:v>
                </c:pt>
                <c:pt idx="24">
                  <c:v>Ç1 21</c:v>
                </c:pt>
                <c:pt idx="25">
                  <c:v>Ç2 21</c:v>
                </c:pt>
                <c:pt idx="26">
                  <c:v>Ç3 21</c:v>
                </c:pt>
                <c:pt idx="27">
                  <c:v>Ç4 21</c:v>
                </c:pt>
                <c:pt idx="28">
                  <c:v>Ç1 22</c:v>
                </c:pt>
                <c:pt idx="29">
                  <c:v>Ç2 22</c:v>
                </c:pt>
                <c:pt idx="30">
                  <c:v>Ç3 22</c:v>
                </c:pt>
                <c:pt idx="31">
                  <c:v>Ç4 22</c:v>
                </c:pt>
                <c:pt idx="32">
                  <c:v>Ç1 23</c:v>
                </c:pt>
                <c:pt idx="33">
                  <c:v>Ç2 23</c:v>
                </c:pt>
                <c:pt idx="34">
                  <c:v>Ç3 23</c:v>
                </c:pt>
                <c:pt idx="35">
                  <c:v>Ç4 23</c:v>
                </c:pt>
                <c:pt idx="36">
                  <c:v>Ç1 24</c:v>
                </c:pt>
                <c:pt idx="37">
                  <c:v>Ç2 24</c:v>
                </c:pt>
                <c:pt idx="38">
                  <c:v>Ç3 24</c:v>
                </c:pt>
                <c:pt idx="39">
                  <c:v>Ç4 24</c:v>
                </c:pt>
                <c:pt idx="40">
                  <c:v>Ç1 25</c:v>
                </c:pt>
                <c:pt idx="41">
                  <c:v>Ç2 25</c:v>
                </c:pt>
                <c:pt idx="42">
                  <c:v>Ç3 25</c:v>
                </c:pt>
                <c:pt idx="43">
                  <c:v>Ç4 25</c:v>
                </c:pt>
                <c:pt idx="44">
                  <c:v>Ç1 26</c:v>
                </c:pt>
              </c:strCache>
            </c:strRef>
          </c:cat>
          <c:val>
            <c:numRef>
              <c:f>'Slayt 4'!$D$27:$D$71</c:f>
              <c:numCache>
                <c:formatCode>0.00</c:formatCode>
                <c:ptCount val="45"/>
                <c:pt idx="0">
                  <c:v>90.298207705999999</c:v>
                </c:pt>
                <c:pt idx="1">
                  <c:v>93.460817129999995</c:v>
                </c:pt>
                <c:pt idx="2">
                  <c:v>97.167909481999999</c:v>
                </c:pt>
                <c:pt idx="3">
                  <c:v>96.810842020999999</c:v>
                </c:pt>
                <c:pt idx="4">
                  <c:v>95.233888698000001</c:v>
                </c:pt>
                <c:pt idx="5">
                  <c:v>93.100834688000006</c:v>
                </c:pt>
                <c:pt idx="6">
                  <c:v>94.070765274999999</c:v>
                </c:pt>
                <c:pt idx="7">
                  <c:v>97.803587406999995</c:v>
                </c:pt>
                <c:pt idx="8">
                  <c:v>100.642228668</c:v>
                </c:pt>
                <c:pt idx="9">
                  <c:v>97.971657010000001</c:v>
                </c:pt>
                <c:pt idx="10">
                  <c:v>99.027968052999995</c:v>
                </c:pt>
                <c:pt idx="11">
                  <c:v>102.358146268</c:v>
                </c:pt>
                <c:pt idx="12">
                  <c:v>101.0806439</c:v>
                </c:pt>
                <c:pt idx="13">
                  <c:v>106.309379307</c:v>
                </c:pt>
                <c:pt idx="14">
                  <c:v>116.173394821</c:v>
                </c:pt>
                <c:pt idx="15">
                  <c:v>105.82600196200001</c:v>
                </c:pt>
                <c:pt idx="16">
                  <c:v>104.03790396799999</c:v>
                </c:pt>
                <c:pt idx="17">
                  <c:v>105.980948459</c:v>
                </c:pt>
                <c:pt idx="18">
                  <c:v>102.746915026</c:v>
                </c:pt>
                <c:pt idx="19">
                  <c:v>105.27931127700001</c:v>
                </c:pt>
                <c:pt idx="20">
                  <c:v>106.236596671</c:v>
                </c:pt>
                <c:pt idx="21">
                  <c:v>113.557976121</c:v>
                </c:pt>
                <c:pt idx="22">
                  <c:v>118.381980942</c:v>
                </c:pt>
                <c:pt idx="23">
                  <c:v>120.229312845</c:v>
                </c:pt>
                <c:pt idx="24">
                  <c:v>109.474799606</c:v>
                </c:pt>
                <c:pt idx="25">
                  <c:v>112.11207021</c:v>
                </c:pt>
                <c:pt idx="26">
                  <c:v>106.16334547300001</c:v>
                </c:pt>
                <c:pt idx="27">
                  <c:v>117.104145522</c:v>
                </c:pt>
                <c:pt idx="28">
                  <c:v>111.485417566</c:v>
                </c:pt>
                <c:pt idx="29">
                  <c:v>103.177099062</c:v>
                </c:pt>
                <c:pt idx="30">
                  <c:v>100.94757769100001</c:v>
                </c:pt>
                <c:pt idx="31">
                  <c:v>95.754689022999997</c:v>
                </c:pt>
                <c:pt idx="32">
                  <c:v>94.060413416000003</c:v>
                </c:pt>
                <c:pt idx="33">
                  <c:v>97.785253969999999</c:v>
                </c:pt>
                <c:pt idx="34">
                  <c:v>102.379441449</c:v>
                </c:pt>
                <c:pt idx="35">
                  <c:v>99.129643040999994</c:v>
                </c:pt>
                <c:pt idx="36">
                  <c:v>94.596223346000002</c:v>
                </c:pt>
                <c:pt idx="37">
                  <c:v>89.997143707999996</c:v>
                </c:pt>
                <c:pt idx="38">
                  <c:v>90.295968930000001</c:v>
                </c:pt>
                <c:pt idx="39">
                  <c:v>86.268513695999999</c:v>
                </c:pt>
                <c:pt idx="40">
                  <c:v>86.146057983000006</c:v>
                </c:pt>
                <c:pt idx="41">
                  <c:v>88.69896311429207</c:v>
                </c:pt>
                <c:pt idx="42">
                  <c:v>90.069303385537097</c:v>
                </c:pt>
                <c:pt idx="43">
                  <c:v>88.762004990679145</c:v>
                </c:pt>
                <c:pt idx="44">
                  <c:v>87.252806311735981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019-482D-B3EC-467BC3C128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38472831"/>
        <c:axId val="1525911487"/>
      </c:lineChart>
      <c:catAx>
        <c:axId val="15384728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000F9F"/>
                </a:solidFill>
                <a:latin typeface="Aptos" panose="020B0004020202020204" pitchFamily="34" charset="0"/>
                <a:ea typeface="+mn-ea"/>
                <a:cs typeface="+mn-cs"/>
              </a:defRPr>
            </a:pPr>
            <a:endParaRPr lang="en-TR"/>
          </a:p>
        </c:txPr>
        <c:crossAx val="1525911487"/>
        <c:crosses val="autoZero"/>
        <c:auto val="1"/>
        <c:lblAlgn val="ctr"/>
        <c:lblOffset val="100"/>
        <c:noMultiLvlLbl val="0"/>
      </c:catAx>
      <c:valAx>
        <c:axId val="1525911487"/>
        <c:scaling>
          <c:orientation val="minMax"/>
          <c:min val="70"/>
        </c:scaling>
        <c:delete val="0"/>
        <c:axPos val="l"/>
        <c:majorGridlines>
          <c:spPr>
            <a:ln>
              <a:solidFill>
                <a:sysClr val="windowText" lastClr="000000">
                  <a:lumMod val="50000"/>
                  <a:lumOff val="50000"/>
                  <a:alpha val="30000"/>
                </a:sysClr>
              </a:solidFill>
            </a:ln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000F9F"/>
                </a:solidFill>
                <a:latin typeface="Aptos" panose="020B0004020202020204" pitchFamily="34" charset="0"/>
                <a:ea typeface="+mn-ea"/>
                <a:cs typeface="+mn-cs"/>
              </a:defRPr>
            </a:pPr>
            <a:endParaRPr lang="en-TR"/>
          </a:p>
        </c:txPr>
        <c:crossAx val="1538472831"/>
        <c:crosses val="autoZero"/>
        <c:crossBetween val="between"/>
      </c:valAx>
      <c:spPr>
        <a:solidFill>
          <a:srgbClr val="E1E7E8"/>
        </a:solidFill>
      </c:spPr>
    </c:plotArea>
    <c:legend>
      <c:legendPos val="t"/>
      <c:legendEntry>
        <c:idx val="0"/>
        <c:delete val="1"/>
      </c:legendEntry>
      <c:layout>
        <c:manualLayout>
          <c:xMode val="edge"/>
          <c:yMode val="edge"/>
          <c:x val="0.37773641284178072"/>
          <c:y val="9.948563955150469E-2"/>
          <c:w val="0.56728720951634248"/>
          <c:h val="0.14236821678074943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800" b="0" i="0" u="none" strike="noStrike" kern="1200" baseline="0">
              <a:solidFill>
                <a:srgbClr val="000F9F"/>
              </a:solidFill>
              <a:latin typeface="Aptos" panose="020B0004020202020204" pitchFamily="34" charset="0"/>
              <a:ea typeface="+mn-ea"/>
              <a:cs typeface="+mn-cs"/>
            </a:defRPr>
          </a:pPr>
          <a:endParaRPr lang="en-TR"/>
        </a:p>
      </c:txPr>
    </c:legend>
    <c:plotVisOnly val="1"/>
    <c:dispBlanksAs val="gap"/>
    <c:showDLblsOverMax val="0"/>
    <c:extLst/>
  </c:chart>
  <c:spPr>
    <a:solidFill>
      <a:srgbClr val="E1E7E8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TR"/>
    </a:p>
  </c:txPr>
  <c:externalData r:id="rId2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0.82468</cdr:x>
      <cdr:y>0.63524</cdr:y>
    </cdr:from>
    <cdr:to>
      <cdr:x>0.89364</cdr:x>
      <cdr:y>0.68057</cdr:y>
    </cdr:to>
    <cdr:sp macro="" textlink="">
      <cdr:nvSpPr>
        <cdr:cNvPr id="13" name="TextBox 4">
          <a:extLst xmlns:a="http://schemas.openxmlformats.org/drawingml/2006/main">
            <a:ext uri="{FF2B5EF4-FFF2-40B4-BE49-F238E27FC236}">
              <a16:creationId xmlns:a16="http://schemas.microsoft.com/office/drawing/2014/main" id="{0BADB80A-9C10-3F0A-05D4-77141BA66B5A}"/>
            </a:ext>
          </a:extLst>
        </cdr:cNvPr>
        <cdr:cNvSpPr txBox="1"/>
      </cdr:nvSpPr>
      <cdr:spPr>
        <a:xfrm xmlns:a="http://schemas.openxmlformats.org/drawingml/2006/main">
          <a:off x="9145016" y="3432938"/>
          <a:ext cx="764713" cy="24497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ctr" anchorCtr="0">
          <a:spAutoFit/>
        </a:bodyPr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000" dirty="0">
              <a:solidFill>
                <a:srgbClr val="000F9F"/>
              </a:solidFill>
              <a:latin typeface="Aptos" panose="020B0004020202020204" pitchFamily="34" charset="0"/>
            </a:rPr>
            <a:t>DMOM</a:t>
          </a:r>
        </a:p>
      </cdr:txBody>
    </cdr:sp>
  </cdr:relSizeAnchor>
  <cdr:relSizeAnchor xmlns:cdr="http://schemas.openxmlformats.org/drawingml/2006/chartDrawing">
    <cdr:from>
      <cdr:x>0.82468</cdr:x>
      <cdr:y>0.36875</cdr:y>
    </cdr:from>
    <cdr:to>
      <cdr:x>0.98701</cdr:x>
      <cdr:y>0.41431</cdr:y>
    </cdr:to>
    <cdr:sp macro="" textlink="">
      <cdr:nvSpPr>
        <cdr:cNvPr id="14" name="TextBox 4">
          <a:extLst xmlns:a="http://schemas.openxmlformats.org/drawingml/2006/main">
            <a:ext uri="{FF2B5EF4-FFF2-40B4-BE49-F238E27FC236}">
              <a16:creationId xmlns:a16="http://schemas.microsoft.com/office/drawing/2014/main" id="{0E891AD2-3A6D-F902-65C2-697CA7ECDD9C}"/>
            </a:ext>
          </a:extLst>
        </cdr:cNvPr>
        <cdr:cNvSpPr txBox="1"/>
      </cdr:nvSpPr>
      <cdr:spPr>
        <a:xfrm xmlns:a="http://schemas.openxmlformats.org/drawingml/2006/main">
          <a:off x="9145016" y="1992778"/>
          <a:ext cx="1800200" cy="24622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ctr" anchorCtr="0">
          <a:spAutoFit/>
        </a:bodyPr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000" dirty="0">
              <a:solidFill>
                <a:srgbClr val="000F9F"/>
              </a:solidFill>
              <a:latin typeface="Aptos" panose="020B0004020202020204" pitchFamily="34" charset="0"/>
            </a:rPr>
            <a:t>MOTORLU KARA TAŞITLARI</a:t>
          </a:r>
        </a:p>
      </cdr:txBody>
    </cdr:sp>
  </cdr:relSizeAnchor>
  <cdr:relSizeAnchor xmlns:cdr="http://schemas.openxmlformats.org/drawingml/2006/chartDrawing">
    <cdr:from>
      <cdr:x>0.82289</cdr:x>
      <cdr:y>0.42603</cdr:y>
    </cdr:from>
    <cdr:to>
      <cdr:x>0.99691</cdr:x>
      <cdr:y>0.47136</cdr:y>
    </cdr:to>
    <cdr:sp macro="" textlink="">
      <cdr:nvSpPr>
        <cdr:cNvPr id="15" name="TextBox 4">
          <a:extLst xmlns:a="http://schemas.openxmlformats.org/drawingml/2006/main">
            <a:ext uri="{FF2B5EF4-FFF2-40B4-BE49-F238E27FC236}">
              <a16:creationId xmlns:a16="http://schemas.microsoft.com/office/drawing/2014/main" id="{0C50E318-74A9-9A3C-82CB-052F8C1E28B5}"/>
            </a:ext>
          </a:extLst>
        </cdr:cNvPr>
        <cdr:cNvSpPr txBox="1"/>
      </cdr:nvSpPr>
      <cdr:spPr>
        <a:xfrm xmlns:a="http://schemas.openxmlformats.org/drawingml/2006/main">
          <a:off x="9125273" y="2302341"/>
          <a:ext cx="1929748" cy="24496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ctr" anchorCtr="0">
          <a:spAutoFit/>
        </a:bodyPr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000" dirty="0">
              <a:solidFill>
                <a:srgbClr val="000F9F"/>
              </a:solidFill>
              <a:latin typeface="Aptos" panose="020B0004020202020204" pitchFamily="34" charset="0"/>
            </a:rPr>
            <a:t>MAKİNE İMALAT</a:t>
          </a:r>
        </a:p>
      </cdr:txBody>
    </cdr:sp>
  </cdr:relSizeAnchor>
  <cdr:relSizeAnchor xmlns:cdr="http://schemas.openxmlformats.org/drawingml/2006/chartDrawing">
    <cdr:from>
      <cdr:x>0.82598</cdr:x>
      <cdr:y>0.48867</cdr:y>
    </cdr:from>
    <cdr:to>
      <cdr:x>1</cdr:x>
      <cdr:y>0.53401</cdr:y>
    </cdr:to>
    <cdr:sp macro="" textlink="">
      <cdr:nvSpPr>
        <cdr:cNvPr id="16" name="TextBox 4">
          <a:extLst xmlns:a="http://schemas.openxmlformats.org/drawingml/2006/main">
            <a:ext uri="{FF2B5EF4-FFF2-40B4-BE49-F238E27FC236}">
              <a16:creationId xmlns:a16="http://schemas.microsoft.com/office/drawing/2014/main" id="{0C50E318-74A9-9A3C-82CB-052F8C1E28B5}"/>
            </a:ext>
          </a:extLst>
        </cdr:cNvPr>
        <cdr:cNvSpPr txBox="1"/>
      </cdr:nvSpPr>
      <cdr:spPr>
        <a:xfrm xmlns:a="http://schemas.openxmlformats.org/drawingml/2006/main">
          <a:off x="9159484" y="2640850"/>
          <a:ext cx="1929748" cy="24502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ctr" anchorCtr="0">
          <a:spAutoFit/>
        </a:bodyPr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000" dirty="0">
              <a:solidFill>
                <a:srgbClr val="000F9F"/>
              </a:solidFill>
              <a:latin typeface="Aptos" panose="020B0004020202020204" pitchFamily="34" charset="0"/>
            </a:rPr>
            <a:t>KİMYASAL</a:t>
          </a:r>
        </a:p>
      </cdr:txBody>
    </cdr:sp>
  </cdr:relSizeAnchor>
  <cdr:relSizeAnchor xmlns:cdr="http://schemas.openxmlformats.org/drawingml/2006/chartDrawing">
    <cdr:from>
      <cdr:x>0.82598</cdr:x>
      <cdr:y>0.51532</cdr:y>
    </cdr:from>
    <cdr:to>
      <cdr:x>1</cdr:x>
      <cdr:y>0.56065</cdr:y>
    </cdr:to>
    <cdr:sp macro="" textlink="">
      <cdr:nvSpPr>
        <cdr:cNvPr id="17" name="TextBox 4">
          <a:extLst xmlns:a="http://schemas.openxmlformats.org/drawingml/2006/main">
            <a:ext uri="{FF2B5EF4-FFF2-40B4-BE49-F238E27FC236}">
              <a16:creationId xmlns:a16="http://schemas.microsoft.com/office/drawing/2014/main" id="{0C50E318-74A9-9A3C-82CB-052F8C1E28B5}"/>
            </a:ext>
          </a:extLst>
        </cdr:cNvPr>
        <cdr:cNvSpPr txBox="1"/>
      </cdr:nvSpPr>
      <cdr:spPr>
        <a:xfrm xmlns:a="http://schemas.openxmlformats.org/drawingml/2006/main">
          <a:off x="9159484" y="2784866"/>
          <a:ext cx="1929748" cy="24497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ctr" anchorCtr="0">
          <a:spAutoFit/>
        </a:bodyPr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000" dirty="0">
              <a:solidFill>
                <a:srgbClr val="000F9F"/>
              </a:solidFill>
              <a:latin typeface="Aptos" panose="020B0004020202020204" pitchFamily="34" charset="0"/>
            </a:rPr>
            <a:t>KAUÇUK VE PLASTİK</a:t>
          </a:r>
        </a:p>
      </cdr:txBody>
    </cdr:sp>
  </cdr:relSizeAnchor>
  <cdr:relSizeAnchor xmlns:cdr="http://schemas.openxmlformats.org/drawingml/2006/chartDrawing">
    <cdr:from>
      <cdr:x>0.82567</cdr:x>
      <cdr:y>0.31545</cdr:y>
    </cdr:from>
    <cdr:to>
      <cdr:x>0.9997</cdr:x>
      <cdr:y>0.36078</cdr:y>
    </cdr:to>
    <cdr:sp macro="" textlink="">
      <cdr:nvSpPr>
        <cdr:cNvPr id="18" name="TextBox 4">
          <a:extLst xmlns:a="http://schemas.openxmlformats.org/drawingml/2006/main">
            <a:ext uri="{FF2B5EF4-FFF2-40B4-BE49-F238E27FC236}">
              <a16:creationId xmlns:a16="http://schemas.microsoft.com/office/drawing/2014/main" id="{0C50E318-74A9-9A3C-82CB-052F8C1E28B5}"/>
            </a:ext>
          </a:extLst>
        </cdr:cNvPr>
        <cdr:cNvSpPr txBox="1"/>
      </cdr:nvSpPr>
      <cdr:spPr>
        <a:xfrm xmlns:a="http://schemas.openxmlformats.org/drawingml/2006/main">
          <a:off x="9156074" y="1704746"/>
          <a:ext cx="1929859" cy="24496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ctr" anchorCtr="0">
          <a:spAutoFit/>
        </a:bodyPr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000" dirty="0">
              <a:solidFill>
                <a:srgbClr val="000F9F"/>
              </a:solidFill>
              <a:latin typeface="Aptos" panose="020B0004020202020204" pitchFamily="34" charset="0"/>
            </a:rPr>
            <a:t>ELEKTR</a:t>
          </a:r>
          <a:r>
            <a:rPr lang="tr-TR" sz="1000" dirty="0">
              <a:solidFill>
                <a:srgbClr val="000F9F"/>
              </a:solidFill>
              <a:latin typeface="Aptos" panose="020B0004020202020204" pitchFamily="34" charset="0"/>
            </a:rPr>
            <a:t>İ</a:t>
          </a:r>
          <a:r>
            <a:rPr lang="en-US" sz="1000" dirty="0">
              <a:solidFill>
                <a:srgbClr val="000F9F"/>
              </a:solidFill>
              <a:latin typeface="Aptos" panose="020B0004020202020204" pitchFamily="34" charset="0"/>
            </a:rPr>
            <a:t>KLİ</a:t>
          </a:r>
          <a:r>
            <a:rPr lang="en-US" sz="1000" baseline="0" dirty="0">
              <a:solidFill>
                <a:srgbClr val="000F9F"/>
              </a:solidFill>
              <a:latin typeface="Aptos" panose="020B0004020202020204" pitchFamily="34" charset="0"/>
            </a:rPr>
            <a:t> TEÇHİZAT</a:t>
          </a:r>
          <a:endParaRPr lang="en-US" sz="1000" dirty="0">
            <a:solidFill>
              <a:srgbClr val="000F9F"/>
            </a:solidFill>
            <a:latin typeface="Aptos" panose="020B0004020202020204" pitchFamily="34" charset="0"/>
          </a:endParaRPr>
        </a:p>
      </cdr:txBody>
    </cdr:sp>
  </cdr:relSizeAnchor>
  <cdr:relSizeAnchor xmlns:cdr="http://schemas.openxmlformats.org/drawingml/2006/chartDrawing">
    <cdr:from>
      <cdr:x>0.82598</cdr:x>
      <cdr:y>0.26215</cdr:y>
    </cdr:from>
    <cdr:to>
      <cdr:x>1</cdr:x>
      <cdr:y>0.30748</cdr:y>
    </cdr:to>
    <cdr:sp macro="" textlink="">
      <cdr:nvSpPr>
        <cdr:cNvPr id="20" name="TextBox 4">
          <a:extLst xmlns:a="http://schemas.openxmlformats.org/drawingml/2006/main">
            <a:ext uri="{FF2B5EF4-FFF2-40B4-BE49-F238E27FC236}">
              <a16:creationId xmlns:a16="http://schemas.microsoft.com/office/drawing/2014/main" id="{0C50E318-74A9-9A3C-82CB-052F8C1E28B5}"/>
            </a:ext>
          </a:extLst>
        </cdr:cNvPr>
        <cdr:cNvSpPr txBox="1"/>
      </cdr:nvSpPr>
      <cdr:spPr>
        <a:xfrm xmlns:a="http://schemas.openxmlformats.org/drawingml/2006/main">
          <a:off x="9159484" y="1416714"/>
          <a:ext cx="1929748" cy="24497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ctr" anchorCtr="0">
          <a:spAutoFit/>
        </a:bodyPr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000" dirty="0">
              <a:solidFill>
                <a:srgbClr val="000F9F"/>
              </a:solidFill>
              <a:latin typeface="Aptos" panose="020B0004020202020204" pitchFamily="34" charset="0"/>
            </a:rPr>
            <a:t>ANA METAL</a:t>
          </a:r>
        </a:p>
      </cdr:txBody>
    </cdr:sp>
  </cdr:relSizeAnchor>
  <cdr:relSizeAnchor xmlns:cdr="http://schemas.openxmlformats.org/drawingml/2006/chartDrawing">
    <cdr:from>
      <cdr:x>0.82597</cdr:x>
      <cdr:y>0.2888</cdr:y>
    </cdr:from>
    <cdr:to>
      <cdr:x>1</cdr:x>
      <cdr:y>0.33413</cdr:y>
    </cdr:to>
    <cdr:sp macro="" textlink="">
      <cdr:nvSpPr>
        <cdr:cNvPr id="19" name="TextBox 4">
          <a:extLst xmlns:a="http://schemas.openxmlformats.org/drawingml/2006/main">
            <a:ext uri="{FF2B5EF4-FFF2-40B4-BE49-F238E27FC236}">
              <a16:creationId xmlns:a16="http://schemas.microsoft.com/office/drawing/2014/main" id="{0C50E318-74A9-9A3C-82CB-052F8C1E28B5}"/>
            </a:ext>
          </a:extLst>
        </cdr:cNvPr>
        <cdr:cNvSpPr txBox="1"/>
      </cdr:nvSpPr>
      <cdr:spPr>
        <a:xfrm xmlns:a="http://schemas.openxmlformats.org/drawingml/2006/main">
          <a:off x="9159373" y="1560730"/>
          <a:ext cx="1929859" cy="24497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ctr" anchorCtr="0">
          <a:spAutoFit/>
        </a:bodyPr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000" dirty="0">
              <a:solidFill>
                <a:srgbClr val="000F9F"/>
              </a:solidFill>
              <a:latin typeface="Aptos" panose="020B0004020202020204" pitchFamily="34" charset="0"/>
            </a:rPr>
            <a:t>FABRİKASYON METAL</a:t>
          </a:r>
        </a:p>
      </cdr:txBody>
    </cdr:sp>
  </cdr:relSizeAnchor>
  <cdr:relSizeAnchor xmlns:cdr="http://schemas.openxmlformats.org/drawingml/2006/chartDrawing">
    <cdr:from>
      <cdr:x>0.82598</cdr:x>
      <cdr:y>0.54197</cdr:y>
    </cdr:from>
    <cdr:to>
      <cdr:x>1</cdr:x>
      <cdr:y>0.5873</cdr:y>
    </cdr:to>
    <cdr:sp macro="" textlink="">
      <cdr:nvSpPr>
        <cdr:cNvPr id="21" name="TextBox 4">
          <a:extLst xmlns:a="http://schemas.openxmlformats.org/drawingml/2006/main">
            <a:ext uri="{FF2B5EF4-FFF2-40B4-BE49-F238E27FC236}">
              <a16:creationId xmlns:a16="http://schemas.microsoft.com/office/drawing/2014/main" id="{E54B6053-458C-38DB-5ABB-5AFEF43ADD2B}"/>
            </a:ext>
          </a:extLst>
        </cdr:cNvPr>
        <cdr:cNvSpPr txBox="1"/>
      </cdr:nvSpPr>
      <cdr:spPr>
        <a:xfrm xmlns:a="http://schemas.openxmlformats.org/drawingml/2006/main">
          <a:off x="9159484" y="2928882"/>
          <a:ext cx="1929748" cy="24497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ctr" anchorCtr="0">
          <a:spAutoFit/>
        </a:bodyPr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000" dirty="0">
              <a:solidFill>
                <a:srgbClr val="000F9F"/>
              </a:solidFill>
              <a:latin typeface="Aptos" panose="020B0004020202020204" pitchFamily="34" charset="0"/>
            </a:rPr>
            <a:t>TEKSTİL GİYİM DERİ</a:t>
          </a:r>
        </a:p>
      </cdr:txBody>
    </cdr:sp>
  </cdr:relSizeAnchor>
  <cdr:relSizeAnchor xmlns:cdr="http://schemas.openxmlformats.org/drawingml/2006/chartDrawing">
    <cdr:from>
      <cdr:x>0.82468</cdr:x>
      <cdr:y>0.71519</cdr:y>
    </cdr:from>
    <cdr:to>
      <cdr:x>0.9039</cdr:x>
      <cdr:y>0.76053</cdr:y>
    </cdr:to>
    <cdr:sp macro="" textlink="">
      <cdr:nvSpPr>
        <cdr:cNvPr id="22" name="TextBox 4">
          <a:extLst xmlns:a="http://schemas.openxmlformats.org/drawingml/2006/main">
            <a:ext uri="{FF2B5EF4-FFF2-40B4-BE49-F238E27FC236}">
              <a16:creationId xmlns:a16="http://schemas.microsoft.com/office/drawing/2014/main" id="{F954C4EE-66B6-9D49-91FD-110A61D61DD7}"/>
            </a:ext>
          </a:extLst>
        </cdr:cNvPr>
        <cdr:cNvSpPr txBox="1"/>
      </cdr:nvSpPr>
      <cdr:spPr>
        <a:xfrm xmlns:a="http://schemas.openxmlformats.org/drawingml/2006/main">
          <a:off x="9145016" y="3864986"/>
          <a:ext cx="878489" cy="24502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ctr" anchorCtr="0">
          <a:spAutoFit/>
        </a:bodyPr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000" dirty="0">
              <a:solidFill>
                <a:srgbClr val="000F9F"/>
              </a:solidFill>
              <a:latin typeface="Aptos" panose="020B0004020202020204" pitchFamily="34" charset="0"/>
            </a:rPr>
            <a:t>GIDA</a:t>
          </a:r>
        </a:p>
      </cdr:txBody>
    </cdr:sp>
  </cdr:relSizeAnchor>
  <cdr:relSizeAnchor xmlns:cdr="http://schemas.openxmlformats.org/drawingml/2006/chartDrawing">
    <cdr:from>
      <cdr:x>0.82412</cdr:x>
      <cdr:y>0.45467</cdr:y>
    </cdr:from>
    <cdr:to>
      <cdr:x>0.99814</cdr:x>
      <cdr:y>0.5</cdr:y>
    </cdr:to>
    <cdr:sp macro="" textlink="">
      <cdr:nvSpPr>
        <cdr:cNvPr id="23" name="TextBox 4">
          <a:extLst xmlns:a="http://schemas.openxmlformats.org/drawingml/2006/main">
            <a:ext uri="{FF2B5EF4-FFF2-40B4-BE49-F238E27FC236}">
              <a16:creationId xmlns:a16="http://schemas.microsoft.com/office/drawing/2014/main" id="{F360F67E-B2C1-C71E-AC34-1DE9F35D2056}"/>
            </a:ext>
          </a:extLst>
        </cdr:cNvPr>
        <cdr:cNvSpPr txBox="1"/>
      </cdr:nvSpPr>
      <cdr:spPr>
        <a:xfrm xmlns:a="http://schemas.openxmlformats.org/drawingml/2006/main">
          <a:off x="9138862" y="2457099"/>
          <a:ext cx="1929748" cy="24496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ctr" anchorCtr="0">
          <a:spAutoFit/>
        </a:bodyPr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000" dirty="0">
              <a:solidFill>
                <a:srgbClr val="FF0000"/>
              </a:solidFill>
              <a:latin typeface="Aptos" panose="020B0004020202020204" pitchFamily="34" charset="0"/>
            </a:rPr>
            <a:t>TÜSİAD-RGE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4209063" cy="3427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tr-TR" dirty="0"/>
          </a:p>
        </p:txBody>
      </p:sp>
      <p:sp>
        <p:nvSpPr>
          <p:cNvPr id="1239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02603" y="1"/>
            <a:ext cx="4209063" cy="3427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pitchFamily="34" charset="0"/>
              </a:defRPr>
            </a:lvl1pPr>
          </a:lstStyle>
          <a:p>
            <a:fld id="{1785CC46-B1AA-491B-AAB4-CC177CCC7C28}" type="datetimeFigureOut">
              <a:rPr lang="tr-TR"/>
              <a:pPr/>
              <a:t>17.06.2026</a:t>
            </a:fld>
            <a:endParaRPr lang="tr-TR" dirty="0"/>
          </a:p>
        </p:txBody>
      </p:sp>
      <p:sp>
        <p:nvSpPr>
          <p:cNvPr id="1239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02603" y="6509787"/>
            <a:ext cx="4209063" cy="3439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pitchFamily="34" charset="0"/>
              </a:defRPr>
            </a:lvl1pPr>
          </a:lstStyle>
          <a:p>
            <a:fld id="{E103BC57-031F-4226-8119-B740D604B1F3}" type="slidenum">
              <a:rPr lang="tr-TR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8722553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2" y="1"/>
            <a:ext cx="4209063" cy="34279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tr-TR" dirty="0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5502603" y="1"/>
            <a:ext cx="4209063" cy="34279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fld id="{BF9A2661-EAAF-425E-8D9D-68DE2E9E606F}" type="datetimeFigureOut">
              <a:rPr lang="tr-TR"/>
              <a:pPr/>
              <a:t>17.06.2026</a:t>
            </a:fld>
            <a:endParaRPr lang="tr-TR" dirty="0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2573338" y="514350"/>
            <a:ext cx="4567237" cy="2570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tr-TR" noProof="0" dirty="0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971843" y="3255455"/>
            <a:ext cx="7770231" cy="30851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2" y="6509787"/>
            <a:ext cx="4209063" cy="34391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tr-TR"/>
              <a:t>Kaynak:</a:t>
            </a:r>
            <a:endParaRPr lang="tr-TR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5502603" y="6509787"/>
            <a:ext cx="4209063" cy="34391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fld id="{7570D6A7-4CBA-4560-936B-66EB61052553}" type="slidenum">
              <a:rPr lang="tr-TR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842359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70D6A7-4CBA-4560-936B-66EB61052553}" type="slidenum">
              <a:rPr lang="tr-TR" smtClean="0"/>
              <a:pPr/>
              <a:t>2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33051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70D6A7-4CBA-4560-936B-66EB61052553}" type="slidenum">
              <a:rPr lang="tr-TR" smtClean="0"/>
              <a:pPr/>
              <a:t>3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355157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70D6A7-4CBA-4560-936B-66EB61052553}" type="slidenum">
              <a:rPr lang="tr-TR" smtClean="0"/>
              <a:pPr/>
              <a:t>4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327064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70D6A7-4CBA-4560-936B-66EB61052553}" type="slidenum">
              <a:rPr lang="tr-TR" smtClean="0"/>
              <a:pPr/>
              <a:t>5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829498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70D6A7-4CBA-4560-936B-66EB61052553}" type="slidenum">
              <a:rPr lang="tr-TR" smtClean="0"/>
              <a:pPr/>
              <a:t>6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794542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70D6A7-4CBA-4560-936B-66EB61052553}" type="slidenum">
              <a:rPr lang="tr-TR" smtClean="0"/>
              <a:pPr/>
              <a:t>7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104165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70D6A7-4CBA-4560-936B-66EB61052553}" type="slidenum">
              <a:rPr lang="tr-TR" smtClean="0"/>
              <a:pPr/>
              <a:t>8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864218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70D6A7-4CBA-4560-936B-66EB61052553}" type="slidenum">
              <a:rPr lang="tr-TR" smtClean="0"/>
              <a:pPr/>
              <a:t>9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785327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877C328-0974-8AF2-1A50-E53B400BA6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rgbClr val="000F9F"/>
                </a:solidFill>
              </a:defRPr>
            </a:lvl1pPr>
          </a:lstStyle>
          <a:p>
            <a:r>
              <a:rPr lang="tr-TR" dirty="0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F4705855-1FE0-3A0D-FFFF-6BAAD411FF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000F9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dirty="0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65ABF57-0787-0083-FE67-A909FC69D6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0F9F"/>
                </a:solidFill>
              </a:defRPr>
            </a:lvl1pPr>
          </a:lstStyle>
          <a:p>
            <a:fld id="{9BFAD36F-5B46-4C99-A2D5-E91E5A19EED7}" type="datetime1">
              <a:rPr lang="tr-TR" smtClean="0"/>
              <a:pPr/>
              <a:t>17.06.2026</a:t>
            </a:fld>
            <a:endParaRPr lang="tr-TR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2E70962-13B9-6B26-89E2-5C653D067B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0F9F"/>
                </a:solidFill>
              </a:defRPr>
            </a:lvl1pPr>
          </a:lstStyle>
          <a:p>
            <a:r>
              <a:rPr lang="tr-TR"/>
              <a:t>Kaynak:</a:t>
            </a:r>
            <a:endParaRPr lang="tr-TR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85E887F-0750-AAD9-3EB2-366CDE4F6D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0F9F"/>
                </a:solidFill>
              </a:defRPr>
            </a:lvl1pPr>
          </a:lstStyle>
          <a:p>
            <a:fld id="{18EAF6C4-2321-4F9F-ACA8-4FB8D322DBF9}" type="slidenum">
              <a:rPr lang="tr-TR" smtClean="0"/>
              <a:pPr/>
              <a:t>‹#›</a:t>
            </a:fld>
            <a:endParaRPr lang="tr-TR" dirty="0"/>
          </a:p>
        </p:txBody>
      </p:sp>
      <p:pic>
        <p:nvPicPr>
          <p:cNvPr id="8" name="Resim 7">
            <a:extLst>
              <a:ext uri="{FF2B5EF4-FFF2-40B4-BE49-F238E27FC236}">
                <a16:creationId xmlns:a16="http://schemas.microsoft.com/office/drawing/2014/main" id="{C223D035-7A1B-426A-6F93-B3791971F9D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160000" y="127737"/>
            <a:ext cx="1905647" cy="653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300674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4000" advClick="0" advTm="4000">
        <p159:morph option="byObject"/>
      </p:transition>
    </mc:Choice>
    <mc:Fallback xmlns="">
      <p:transition spd="slow" advClick="0" advTm="4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673A3A3-9C0D-91E1-D1D3-325FC8CA14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447D3822-3308-E0F0-9AD6-987F38C3FC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B1BB7034-2039-3EAA-488E-A1051BC828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4154D8A7-3277-DA91-5AFF-0F66FC1B5E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63893-7B37-4B77-B0A2-58A6911FF027}" type="datetimeFigureOut">
              <a:rPr lang="tr-TR" smtClean="0"/>
              <a:t>17.06.2026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19A423E-A541-0C8B-D967-9554306E7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FAEECDE-D880-4318-4786-9E52818B0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20F87-0DD7-458D-AC4C-12CF2ED831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2151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B7ECA24-000C-DCB0-DD32-D07F4DD7DC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BAC262DB-4B0B-A647-8765-D0C3EB31E8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075E615-1077-120D-87E1-14AFC52F71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63893-7B37-4B77-B0A2-58A6911FF027}" type="datetimeFigureOut">
              <a:rPr lang="tr-TR" smtClean="0"/>
              <a:t>17.06.2026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81C51D6-6F16-99CB-6DF6-ED8F10FD5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A9C81A2-DC4C-50A0-4C3E-E219C9BFD8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20F87-0DD7-458D-AC4C-12CF2ED831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51871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99E27991-B8C8-5633-50D8-1238BA7451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AEABAC3B-366D-FF5D-E05C-36E92C5A6E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3713CEC-5466-D681-0777-498F0421D0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63893-7B37-4B77-B0A2-58A6911FF027}" type="datetimeFigureOut">
              <a:rPr lang="tr-TR" smtClean="0"/>
              <a:t>17.06.2026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59297CE-EEC0-EE5C-AB32-75D825182E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AF5271D-7610-19AD-F8C5-7F77DD7734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20F87-0DD7-458D-AC4C-12CF2ED831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5274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2E25F65-2314-101F-60F1-885F5F9EB2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1B292DD9-2B01-5D51-AEB9-FEABA392C4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9E23FC9-B041-72C9-C315-54CECF390E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63893-7B37-4B77-B0A2-58A6911FF027}" type="datetimeFigureOut">
              <a:rPr lang="tr-TR" smtClean="0"/>
              <a:t>17.06.2026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313AD41-792C-6DC9-053D-6AB3EE025A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7FB015D-E7F7-5605-B137-625A5544B9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20F87-0DD7-458D-AC4C-12CF2ED831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7663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BCCD6DB-09EA-7243-27F4-F23D2C07B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DE2CA6A-35C0-A7F9-5F38-79EB89E1C8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A5630F4-B5BB-EBB6-8BDA-AB81E057C8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63893-7B37-4B77-B0A2-58A6911FF027}" type="datetimeFigureOut">
              <a:rPr lang="tr-TR" smtClean="0"/>
              <a:t>17.06.2026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5123B8D-6D79-A385-F8E0-C8D36482CC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626CB4C-853D-044A-DF4B-66F5D313E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20F87-0DD7-458D-AC4C-12CF2ED831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2040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77F0269-907B-2143-CC2D-996AED55F2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543EF7C-C668-F49D-831C-AB34FF2E4C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7415A73-2B2E-1689-8BC8-B22D6D5E3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63893-7B37-4B77-B0A2-58A6911FF027}" type="datetimeFigureOut">
              <a:rPr lang="tr-TR" smtClean="0"/>
              <a:t>17.06.2026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8D61737-DD4B-67DC-5DE9-B6641E566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95C99D7-D85A-46D4-DD34-7F8A963A8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20F87-0DD7-458D-AC4C-12CF2ED831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2458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F37C6BC-8C62-0AF5-2713-F8481E5278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97ACE24-EBEF-FA8B-589A-45F75640E8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5075F617-D11F-8E8B-E702-8B4AD69E12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F8729A4-AA55-3563-DAB3-CF9C6779C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63893-7B37-4B77-B0A2-58A6911FF027}" type="datetimeFigureOut">
              <a:rPr lang="tr-TR" smtClean="0"/>
              <a:t>17.06.2026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7906EE9-298A-B154-3F8C-40747A7502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4C76A77-8B7A-F5D3-9A5E-6009D73D40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20F87-0DD7-458D-AC4C-12CF2ED831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9479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526AF98-0320-CFBA-3544-64006214E4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8669B140-6E0C-527F-ACB0-AA0F34BB6B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D7030E2D-F5CF-7028-3178-1E82D3B165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B05CEA0A-24B9-7614-B3B0-16D6A0463C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00C38E4F-7B57-2816-844F-2CCDEA545C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0AB84AB2-CAE3-4FB8-DA35-78DFC7C43B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63893-7B37-4B77-B0A2-58A6911FF027}" type="datetimeFigureOut">
              <a:rPr lang="tr-TR" smtClean="0"/>
              <a:t>17.06.2026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BC769578-C8AE-A83F-A9DB-BEACE02EB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8A015D4A-1ED5-8A76-80F1-C9B06724E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20F87-0DD7-458D-AC4C-12CF2ED831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7009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AB8186-E323-AAB9-B06C-67F934E83B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92F9DFFF-40E5-D3A1-DABE-151E34DE8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63893-7B37-4B77-B0A2-58A6911FF027}" type="datetimeFigureOut">
              <a:rPr lang="tr-TR" smtClean="0"/>
              <a:t>17.06.2026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7701A0B7-444A-95E2-22F5-8387468F79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212A0FF1-B41D-A614-A54A-96293D7CC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20F87-0DD7-458D-AC4C-12CF2ED831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8552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8087C820-87EA-AC3C-944A-C24CAD9A64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63893-7B37-4B77-B0A2-58A6911FF027}" type="datetimeFigureOut">
              <a:rPr lang="tr-TR" smtClean="0"/>
              <a:t>17.06.2026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3236BC8A-B926-4CA9-1DB7-A7ECE6B6F2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0BDE7708-320D-73F2-000A-57CB478BC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20F87-0DD7-458D-AC4C-12CF2ED831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5610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A9A7BAB-533F-D58F-DEAF-F9E59F16C3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F8DBD8C-BBAB-B807-D3B5-FD0C6C4A1C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A0F57F53-5744-72CE-9145-8FAE02CEE8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686915B0-D6A2-4D38-CFC0-F50E61D21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63893-7B37-4B77-B0A2-58A6911FF027}" type="datetimeFigureOut">
              <a:rPr lang="tr-TR" smtClean="0"/>
              <a:t>17.06.2026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C793837-F0B8-7557-B84A-10C240994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A58E87D-D0AA-9820-A179-F040DE734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20F87-0DD7-458D-AC4C-12CF2ED831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5971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tr-T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tr-T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6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0F9F"/>
                </a:solidFill>
              </a:defRPr>
            </a:lvl1pPr>
          </a:lstStyle>
          <a:p>
            <a:fld id="{5F8862DF-5CC9-4970-A346-68175C5BB83E}" type="datetime1">
              <a:rPr lang="tr-TR" smtClean="0"/>
              <a:pPr/>
              <a:t>17.06.2026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6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000F9F"/>
                </a:solidFill>
              </a:defRPr>
            </a:lvl1pPr>
          </a:lstStyle>
          <a:p>
            <a:r>
              <a:rPr lang="en-US"/>
              <a:t>Kaynak: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6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000F9F"/>
                </a:solidFill>
              </a:defRPr>
            </a:lvl1pPr>
          </a:lstStyle>
          <a:p>
            <a:fld id="{B3F94CC6-3F0C-7248-BAB8-2EE4FBEE807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3499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</p:sldLayoutIdLst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4000" advClick="0" advTm="4000">
        <p159:morph option="byObject"/>
      </p:transition>
    </mc:Choice>
    <mc:Fallback xmlns="">
      <p:transition spd="slow" advClick="0" advTm="4000">
        <p:fade/>
      </p:transition>
    </mc:Fallback>
  </mc:AlternateContent>
  <p:hf sldNum="0" hdr="0" dt="0"/>
  <p:txStyles>
    <p:titleStyle>
      <a:lvl1pPr algn="ctr" defTabSz="914377" rtl="0" eaLnBrk="1" latinLnBrk="0" hangingPunct="1">
        <a:spcBef>
          <a:spcPct val="0"/>
        </a:spcBef>
        <a:buNone/>
        <a:defRPr sz="4400" kern="1200">
          <a:solidFill>
            <a:srgbClr val="000F9F"/>
          </a:solidFill>
          <a:latin typeface="+mj-lt"/>
          <a:ea typeface="+mj-ea"/>
          <a:cs typeface="+mj-cs"/>
        </a:defRPr>
      </a:lvl1pPr>
    </p:titleStyle>
    <p:bodyStyle>
      <a:lvl1pPr marL="342891" indent="-342891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rgbClr val="000F9F"/>
          </a:solidFill>
          <a:latin typeface="+mn-lt"/>
          <a:ea typeface="+mn-ea"/>
          <a:cs typeface="+mn-cs"/>
        </a:defRPr>
      </a:lvl1pPr>
      <a:lvl2pPr marL="742932" indent="-285744" algn="l" defTabSz="914377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rgbClr val="000F9F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rgbClr val="000F9F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rgbClr val="000F9F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rgbClr val="000F9F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529CB813-068B-CF03-9EB1-D6EB5BB54D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F46F957-DAF7-C5FD-80F6-3C16E22D3C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31EF512-83A1-794F-88EA-47422C6C1D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DC63893-7B37-4B77-B0A2-58A6911FF027}" type="datetimeFigureOut">
              <a:rPr lang="tr-TR" smtClean="0"/>
              <a:t>17.06.2026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0599F66-1D52-458F-105F-5652BC146B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06D3082-5F5D-35F7-C756-EA6DAB6E34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8D20F87-0DD7-458D-AC4C-12CF2ED831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4270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0" r:id="rId1"/>
    <p:sldLayoutId id="2147484311" r:id="rId2"/>
    <p:sldLayoutId id="2147484312" r:id="rId3"/>
    <p:sldLayoutId id="2147484313" r:id="rId4"/>
    <p:sldLayoutId id="2147484314" r:id="rId5"/>
    <p:sldLayoutId id="2147484315" r:id="rId6"/>
    <p:sldLayoutId id="2147484316" r:id="rId7"/>
    <p:sldLayoutId id="2147484317" r:id="rId8"/>
    <p:sldLayoutId id="2147484318" r:id="rId9"/>
    <p:sldLayoutId id="2147484319" r:id="rId10"/>
    <p:sldLayoutId id="214748432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2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chart" Target="../charts/chart5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3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1.xml"/><Relationship Id="rId13" Type="http://schemas.openxmlformats.org/officeDocument/2006/relationships/chart" Target="../charts/chart16.xml"/><Relationship Id="rId3" Type="http://schemas.openxmlformats.org/officeDocument/2006/relationships/notesSlide" Target="../notesSlides/notesSlide4.xml"/><Relationship Id="rId7" Type="http://schemas.openxmlformats.org/officeDocument/2006/relationships/chart" Target="../charts/chart10.xml"/><Relationship Id="rId12" Type="http://schemas.openxmlformats.org/officeDocument/2006/relationships/chart" Target="../charts/chart15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4.xml"/><Relationship Id="rId6" Type="http://schemas.openxmlformats.org/officeDocument/2006/relationships/chart" Target="../charts/chart9.xml"/><Relationship Id="rId11" Type="http://schemas.openxmlformats.org/officeDocument/2006/relationships/chart" Target="../charts/chart14.xml"/><Relationship Id="rId5" Type="http://schemas.openxmlformats.org/officeDocument/2006/relationships/chart" Target="../charts/chart8.xml"/><Relationship Id="rId10" Type="http://schemas.openxmlformats.org/officeDocument/2006/relationships/chart" Target="../charts/chart13.xml"/><Relationship Id="rId4" Type="http://schemas.openxmlformats.org/officeDocument/2006/relationships/chart" Target="../charts/chart7.xml"/><Relationship Id="rId9" Type="http://schemas.openxmlformats.org/officeDocument/2006/relationships/chart" Target="../charts/char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7" Type="http://schemas.openxmlformats.org/officeDocument/2006/relationships/chart" Target="../charts/chart20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5.xml"/><Relationship Id="rId6" Type="http://schemas.openxmlformats.org/officeDocument/2006/relationships/chart" Target="../charts/chart19.xml"/><Relationship Id="rId5" Type="http://schemas.openxmlformats.org/officeDocument/2006/relationships/chart" Target="../charts/chart18.xml"/><Relationship Id="rId4" Type="http://schemas.openxmlformats.org/officeDocument/2006/relationships/chart" Target="../charts/chart1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6.xml"/><Relationship Id="rId4" Type="http://schemas.openxmlformats.org/officeDocument/2006/relationships/chart" Target="../charts/chart21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6.xml"/><Relationship Id="rId13" Type="http://schemas.openxmlformats.org/officeDocument/2006/relationships/chart" Target="../charts/chart31.xml"/><Relationship Id="rId3" Type="http://schemas.openxmlformats.org/officeDocument/2006/relationships/notesSlide" Target="../notesSlides/notesSlide7.xml"/><Relationship Id="rId7" Type="http://schemas.openxmlformats.org/officeDocument/2006/relationships/chart" Target="../charts/chart25.xml"/><Relationship Id="rId12" Type="http://schemas.openxmlformats.org/officeDocument/2006/relationships/chart" Target="../charts/chart30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8.xml"/><Relationship Id="rId6" Type="http://schemas.openxmlformats.org/officeDocument/2006/relationships/chart" Target="../charts/chart24.xml"/><Relationship Id="rId11" Type="http://schemas.openxmlformats.org/officeDocument/2006/relationships/chart" Target="../charts/chart29.xml"/><Relationship Id="rId5" Type="http://schemas.openxmlformats.org/officeDocument/2006/relationships/chart" Target="../charts/chart23.xml"/><Relationship Id="rId10" Type="http://schemas.openxmlformats.org/officeDocument/2006/relationships/chart" Target="../charts/chart28.xml"/><Relationship Id="rId4" Type="http://schemas.openxmlformats.org/officeDocument/2006/relationships/chart" Target="../charts/chart22.xml"/><Relationship Id="rId9" Type="http://schemas.openxmlformats.org/officeDocument/2006/relationships/chart" Target="../charts/chart2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Ref idx="1001">
        <a:schemeClr val="bg1"/>
      </p:bgRef>
    </p:bg>
    <p:spTree>
      <p:nvGrpSpPr>
        <p:cNvPr id="1" name="">
          <a:extLst>
            <a:ext uri="{FF2B5EF4-FFF2-40B4-BE49-F238E27FC236}">
              <a16:creationId xmlns:a16="http://schemas.microsoft.com/office/drawing/2014/main" id="{5DE64D95-3479-1F09-B60F-50F840FC87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!!LOGO" descr="yazı tipi, grafik, grafik tasarım, metin içeren bir resim&#10;&#10;Yapay zeka tarafından oluşturulan içerik yanlış olabilir.">
            <a:extLst>
              <a:ext uri="{FF2B5EF4-FFF2-40B4-BE49-F238E27FC236}">
                <a16:creationId xmlns:a16="http://schemas.microsoft.com/office/drawing/2014/main" id="{FB421DE6-553B-770F-42B4-7D12DAD8DC4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1493" y="1452578"/>
            <a:ext cx="4047341" cy="928508"/>
          </a:xfrm>
          <a:prstGeom prst="rect">
            <a:avLst/>
          </a:prstGeom>
        </p:spPr>
      </p:pic>
      <p:sp>
        <p:nvSpPr>
          <p:cNvPr id="2" name="Metin kutusu 1">
            <a:extLst>
              <a:ext uri="{FF2B5EF4-FFF2-40B4-BE49-F238E27FC236}">
                <a16:creationId xmlns:a16="http://schemas.microsoft.com/office/drawing/2014/main" id="{01956CC2-68AB-D130-20D1-E4EC0CD36BF3}"/>
              </a:ext>
            </a:extLst>
          </p:cNvPr>
          <p:cNvSpPr txBox="1"/>
          <p:nvPr/>
        </p:nvSpPr>
        <p:spPr>
          <a:xfrm>
            <a:off x="5693632" y="1439779"/>
            <a:ext cx="494876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dirty="0">
                <a:solidFill>
                  <a:srgbClr val="000F9F"/>
                </a:solidFill>
                <a:latin typeface="Montserrat" pitchFamily="2" charset="-94"/>
              </a:rPr>
              <a:t>MALİYET BAZLI SEKTÖREL</a:t>
            </a:r>
          </a:p>
          <a:p>
            <a:r>
              <a:rPr lang="tr-TR" sz="2800" dirty="0">
                <a:solidFill>
                  <a:srgbClr val="000F9F"/>
                </a:solidFill>
                <a:latin typeface="Montserrat ExtraBold" pitchFamily="2" charset="-94"/>
              </a:rPr>
              <a:t>REKABET GÜCÜ ENDEKSİ</a:t>
            </a:r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4757AA6B-9063-78FE-F96D-9B67E43EDC17}"/>
              </a:ext>
            </a:extLst>
          </p:cNvPr>
          <p:cNvSpPr txBox="1"/>
          <p:nvPr/>
        </p:nvSpPr>
        <p:spPr>
          <a:xfrm>
            <a:off x="1541493" y="2844224"/>
            <a:ext cx="910901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5400" spc="600" dirty="0">
                <a:solidFill>
                  <a:srgbClr val="000F9F"/>
                </a:solidFill>
                <a:latin typeface="Aptos" panose="020B0004020202020204" pitchFamily="34" charset="0"/>
              </a:rPr>
              <a:t>Yüksek İstişare Konseyi Toplantısı</a:t>
            </a:r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13E61674-EB30-9090-6DF7-6DC5ED85BD1A}"/>
              </a:ext>
            </a:extLst>
          </p:cNvPr>
          <p:cNvSpPr txBox="1"/>
          <p:nvPr/>
        </p:nvSpPr>
        <p:spPr>
          <a:xfrm>
            <a:off x="4820726" y="5048889"/>
            <a:ext cx="255054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spc="600" dirty="0">
                <a:solidFill>
                  <a:srgbClr val="000F9F"/>
                </a:solidFill>
                <a:latin typeface="Aptos" panose="020B0004020202020204" pitchFamily="34" charset="0"/>
              </a:rPr>
              <a:t>İSTANBUL</a:t>
            </a:r>
          </a:p>
          <a:p>
            <a:pPr algn="ctr"/>
            <a:r>
              <a:rPr lang="tr-TR" spc="300" dirty="0">
                <a:solidFill>
                  <a:srgbClr val="000F9F"/>
                </a:solidFill>
                <a:latin typeface="Aptos" panose="020B0004020202020204" pitchFamily="34" charset="0"/>
              </a:rPr>
              <a:t>18 HAZİRAN 2026</a:t>
            </a:r>
          </a:p>
        </p:txBody>
      </p:sp>
    </p:spTree>
    <p:extLst>
      <p:ext uri="{BB962C8B-B14F-4D97-AF65-F5344CB8AC3E}">
        <p14:creationId xmlns:p14="http://schemas.microsoft.com/office/powerpoint/2010/main" val="16317764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>
          <a:extLst>
            <a:ext uri="{FF2B5EF4-FFF2-40B4-BE49-F238E27FC236}">
              <a16:creationId xmlns:a16="http://schemas.microsoft.com/office/drawing/2014/main" id="{0D0A41DD-990E-8E44-858F-22599A5433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4">
            <a:extLst>
              <a:ext uri="{FF2B5EF4-FFF2-40B4-BE49-F238E27FC236}">
                <a16:creationId xmlns:a16="http://schemas.microsoft.com/office/drawing/2014/main" id="{3366489C-6DB6-97B4-DD7F-7D06A2DAAC7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71177093"/>
              </p:ext>
            </p:extLst>
          </p:nvPr>
        </p:nvGraphicFramePr>
        <p:xfrm>
          <a:off x="479376" y="1021356"/>
          <a:ext cx="10873208" cy="54417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Metin kutusu 8">
            <a:extLst>
              <a:ext uri="{FF2B5EF4-FFF2-40B4-BE49-F238E27FC236}">
                <a16:creationId xmlns:a16="http://schemas.microsoft.com/office/drawing/2014/main" id="{7E03A711-AFDD-9386-9958-73C5E4BACD3B}"/>
              </a:ext>
            </a:extLst>
          </p:cNvPr>
          <p:cNvSpPr txBox="1"/>
          <p:nvPr/>
        </p:nvSpPr>
        <p:spPr>
          <a:xfrm>
            <a:off x="47328" y="422276"/>
            <a:ext cx="72124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spc="-140" dirty="0">
                <a:solidFill>
                  <a:srgbClr val="000F9F"/>
                </a:solidFill>
                <a:latin typeface="Aptos" panose="020B0004020202020204" pitchFamily="34" charset="0"/>
              </a:rPr>
              <a:t>TÜSİAD Maliyet Bazlı Rekabet Gücü Endeksi (2026 I. Çeyrek)</a:t>
            </a:r>
          </a:p>
        </p:txBody>
      </p:sp>
      <p:cxnSp>
        <p:nvCxnSpPr>
          <p:cNvPr id="10" name="Düz Bağlayıcı 9">
            <a:extLst>
              <a:ext uri="{FF2B5EF4-FFF2-40B4-BE49-F238E27FC236}">
                <a16:creationId xmlns:a16="http://schemas.microsoft.com/office/drawing/2014/main" id="{89604DDC-BB57-5394-2EB5-B4109A9AA41C}"/>
              </a:ext>
            </a:extLst>
          </p:cNvPr>
          <p:cNvCxnSpPr>
            <a:cxnSpLocks/>
          </p:cNvCxnSpPr>
          <p:nvPr/>
        </p:nvCxnSpPr>
        <p:spPr>
          <a:xfrm>
            <a:off x="0" y="6435724"/>
            <a:ext cx="12192000" cy="27399"/>
          </a:xfrm>
          <a:prstGeom prst="line">
            <a:avLst/>
          </a:prstGeom>
          <a:ln w="12700">
            <a:solidFill>
              <a:srgbClr val="000F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Metin kutusu 10">
            <a:extLst>
              <a:ext uri="{FF2B5EF4-FFF2-40B4-BE49-F238E27FC236}">
                <a16:creationId xmlns:a16="http://schemas.microsoft.com/office/drawing/2014/main" id="{982FC80A-49A1-F0D5-89F3-5A2AD1340AF2}"/>
              </a:ext>
            </a:extLst>
          </p:cNvPr>
          <p:cNvSpPr txBox="1"/>
          <p:nvPr/>
        </p:nvSpPr>
        <p:spPr>
          <a:xfrm>
            <a:off x="0" y="6446357"/>
            <a:ext cx="185429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200" b="1" dirty="0">
                <a:solidFill>
                  <a:srgbClr val="000F9F"/>
                </a:solidFill>
                <a:latin typeface="Aptos" panose="020B0004020202020204" pitchFamily="34" charset="0"/>
              </a:rPr>
              <a:t>Kaynak: SAHA </a:t>
            </a:r>
            <a:r>
              <a:rPr lang="tr-TR" sz="1200" b="1" dirty="0" err="1">
                <a:solidFill>
                  <a:srgbClr val="000F9F"/>
                </a:solidFill>
                <a:latin typeface="Aptos" panose="020B0004020202020204" pitchFamily="34" charset="0"/>
              </a:rPr>
              <a:t>Analytics</a:t>
            </a:r>
            <a:endParaRPr lang="tr-TR" sz="1200" b="1" dirty="0">
              <a:solidFill>
                <a:srgbClr val="000F9F"/>
              </a:solidFill>
              <a:latin typeface="Aptos" panose="020B0004020202020204" pitchFamily="34" charset="0"/>
            </a:endParaRPr>
          </a:p>
        </p:txBody>
      </p:sp>
      <p:cxnSp>
        <p:nvCxnSpPr>
          <p:cNvPr id="12" name="Düz Bağlayıcı 11">
            <a:extLst>
              <a:ext uri="{FF2B5EF4-FFF2-40B4-BE49-F238E27FC236}">
                <a16:creationId xmlns:a16="http://schemas.microsoft.com/office/drawing/2014/main" id="{FECB9B47-5341-9F53-6DE7-701C4A818316}"/>
              </a:ext>
            </a:extLst>
          </p:cNvPr>
          <p:cNvCxnSpPr>
            <a:cxnSpLocks/>
          </p:cNvCxnSpPr>
          <p:nvPr/>
        </p:nvCxnSpPr>
        <p:spPr>
          <a:xfrm>
            <a:off x="0" y="908720"/>
            <a:ext cx="12192000" cy="0"/>
          </a:xfrm>
          <a:prstGeom prst="line">
            <a:avLst/>
          </a:prstGeom>
          <a:ln w="12700">
            <a:solidFill>
              <a:srgbClr val="000F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67891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>
          <a:extLst>
            <a:ext uri="{FF2B5EF4-FFF2-40B4-BE49-F238E27FC236}">
              <a16:creationId xmlns:a16="http://schemas.microsoft.com/office/drawing/2014/main" id="{5F8A74DB-F926-AD24-1C16-DB3E5449F4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A8CA5155-A6BA-294F-9DE5-BBB4A5EC952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66187993"/>
              </p:ext>
            </p:extLst>
          </p:nvPr>
        </p:nvGraphicFramePr>
        <p:xfrm>
          <a:off x="911537" y="750884"/>
          <a:ext cx="5095875" cy="3009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307F35D6-74D4-754C-B5E6-240C71AF6E4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91688904"/>
              </p:ext>
            </p:extLst>
          </p:nvPr>
        </p:nvGraphicFramePr>
        <p:xfrm>
          <a:off x="6184590" y="780133"/>
          <a:ext cx="5181600" cy="3009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E9A85432-E81A-3645-ABCD-CE7F2D8FC81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57194132"/>
              </p:ext>
            </p:extLst>
          </p:nvPr>
        </p:nvGraphicFramePr>
        <p:xfrm>
          <a:off x="1000126" y="3624977"/>
          <a:ext cx="5095875" cy="3009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20685F3F-B394-F544-A937-6FFBD106D34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2720163"/>
              </p:ext>
            </p:extLst>
          </p:nvPr>
        </p:nvGraphicFramePr>
        <p:xfrm>
          <a:off x="6227452" y="3574956"/>
          <a:ext cx="5095875" cy="3009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cxnSp>
        <p:nvCxnSpPr>
          <p:cNvPr id="11" name="Düz Bağlayıcı 10">
            <a:extLst>
              <a:ext uri="{FF2B5EF4-FFF2-40B4-BE49-F238E27FC236}">
                <a16:creationId xmlns:a16="http://schemas.microsoft.com/office/drawing/2014/main" id="{46193F32-B254-422E-AB55-A740FE2BF7FC}"/>
              </a:ext>
            </a:extLst>
          </p:cNvPr>
          <p:cNvCxnSpPr>
            <a:cxnSpLocks/>
          </p:cNvCxnSpPr>
          <p:nvPr/>
        </p:nvCxnSpPr>
        <p:spPr>
          <a:xfrm>
            <a:off x="0" y="6435724"/>
            <a:ext cx="12192000" cy="27399"/>
          </a:xfrm>
          <a:prstGeom prst="line">
            <a:avLst/>
          </a:prstGeom>
          <a:ln w="12700">
            <a:solidFill>
              <a:srgbClr val="000F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Metin kutusu 11">
            <a:extLst>
              <a:ext uri="{FF2B5EF4-FFF2-40B4-BE49-F238E27FC236}">
                <a16:creationId xmlns:a16="http://schemas.microsoft.com/office/drawing/2014/main" id="{77BCACA9-D13A-6CBA-26F3-1EC115673DD1}"/>
              </a:ext>
            </a:extLst>
          </p:cNvPr>
          <p:cNvSpPr txBox="1"/>
          <p:nvPr/>
        </p:nvSpPr>
        <p:spPr>
          <a:xfrm>
            <a:off x="0" y="6446357"/>
            <a:ext cx="185429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200" b="1" dirty="0">
                <a:solidFill>
                  <a:srgbClr val="000F9F"/>
                </a:solidFill>
                <a:latin typeface="Aptos" panose="020B0004020202020204" pitchFamily="34" charset="0"/>
              </a:rPr>
              <a:t>Kaynak: SAHA </a:t>
            </a:r>
            <a:r>
              <a:rPr lang="tr-TR" sz="1200" b="1" dirty="0" err="1">
                <a:solidFill>
                  <a:srgbClr val="000F9F"/>
                </a:solidFill>
                <a:latin typeface="Aptos" panose="020B0004020202020204" pitchFamily="34" charset="0"/>
              </a:rPr>
              <a:t>Analytics</a:t>
            </a:r>
            <a:endParaRPr lang="tr-TR" sz="1200" b="1" dirty="0">
              <a:solidFill>
                <a:srgbClr val="000F9F"/>
              </a:solidFill>
              <a:latin typeface="Aptos" panose="020B0004020202020204" pitchFamily="34" charset="0"/>
            </a:endParaRPr>
          </a:p>
        </p:txBody>
      </p:sp>
      <p:cxnSp>
        <p:nvCxnSpPr>
          <p:cNvPr id="13" name="Düz Bağlayıcı 12">
            <a:extLst>
              <a:ext uri="{FF2B5EF4-FFF2-40B4-BE49-F238E27FC236}">
                <a16:creationId xmlns:a16="http://schemas.microsoft.com/office/drawing/2014/main" id="{90D410B9-4F0A-1F3C-5ADA-9E51032C9E63}"/>
              </a:ext>
            </a:extLst>
          </p:cNvPr>
          <p:cNvCxnSpPr>
            <a:cxnSpLocks/>
          </p:cNvCxnSpPr>
          <p:nvPr/>
        </p:nvCxnSpPr>
        <p:spPr>
          <a:xfrm>
            <a:off x="0" y="908720"/>
            <a:ext cx="12192000" cy="0"/>
          </a:xfrm>
          <a:prstGeom prst="line">
            <a:avLst/>
          </a:prstGeom>
          <a:ln w="12700">
            <a:solidFill>
              <a:srgbClr val="000F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Metin kutusu 13">
            <a:extLst>
              <a:ext uri="{FF2B5EF4-FFF2-40B4-BE49-F238E27FC236}">
                <a16:creationId xmlns:a16="http://schemas.microsoft.com/office/drawing/2014/main" id="{F72BF41D-5D81-8968-9A6D-D2D4519CA0F6}"/>
              </a:ext>
            </a:extLst>
          </p:cNvPr>
          <p:cNvSpPr txBox="1"/>
          <p:nvPr/>
        </p:nvSpPr>
        <p:spPr>
          <a:xfrm>
            <a:off x="47328" y="422276"/>
            <a:ext cx="72124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spc="-140" dirty="0">
                <a:solidFill>
                  <a:srgbClr val="000F9F"/>
                </a:solidFill>
                <a:latin typeface="Aptos" panose="020B0004020202020204" pitchFamily="34" charset="0"/>
              </a:rPr>
              <a:t>Toplam Girdi Maliyet Endeksleri (2017=100)</a:t>
            </a:r>
          </a:p>
        </p:txBody>
      </p:sp>
    </p:spTree>
    <p:extLst>
      <p:ext uri="{BB962C8B-B14F-4D97-AF65-F5344CB8AC3E}">
        <p14:creationId xmlns:p14="http://schemas.microsoft.com/office/powerpoint/2010/main" val="16336779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8B3AB4-2F82-DBF3-1469-229F922DA9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Metin kutusu 17">
            <a:extLst>
              <a:ext uri="{FF2B5EF4-FFF2-40B4-BE49-F238E27FC236}">
                <a16:creationId xmlns:a16="http://schemas.microsoft.com/office/drawing/2014/main" id="{4FD30B01-8697-75C6-6338-0466F82A7B62}"/>
              </a:ext>
            </a:extLst>
          </p:cNvPr>
          <p:cNvSpPr txBox="1"/>
          <p:nvPr/>
        </p:nvSpPr>
        <p:spPr>
          <a:xfrm>
            <a:off x="0" y="6446357"/>
            <a:ext cx="185429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200" b="1" dirty="0">
                <a:solidFill>
                  <a:srgbClr val="000F9F"/>
                </a:solidFill>
                <a:latin typeface="Aptos" panose="020B0004020202020204" pitchFamily="34" charset="0"/>
              </a:rPr>
              <a:t>Kaynak: SAHA </a:t>
            </a:r>
            <a:r>
              <a:rPr lang="tr-TR" sz="1200" b="1" dirty="0" err="1">
                <a:solidFill>
                  <a:srgbClr val="000F9F"/>
                </a:solidFill>
                <a:latin typeface="Aptos" panose="020B0004020202020204" pitchFamily="34" charset="0"/>
              </a:rPr>
              <a:t>Analytics</a:t>
            </a:r>
            <a:endParaRPr lang="tr-TR" sz="1200" b="1" dirty="0">
              <a:solidFill>
                <a:srgbClr val="000F9F"/>
              </a:solidFill>
              <a:latin typeface="Aptos" panose="020B0004020202020204" pitchFamily="34" charset="0"/>
            </a:endParaRP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ABA803FB-DC82-E7C3-E560-A681F60A46C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82658876"/>
              </p:ext>
            </p:extLst>
          </p:nvPr>
        </p:nvGraphicFramePr>
        <p:xfrm>
          <a:off x="1272761" y="1050865"/>
          <a:ext cx="9646478" cy="51931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3" name="Düz Bağlayıcı 2">
            <a:extLst>
              <a:ext uri="{FF2B5EF4-FFF2-40B4-BE49-F238E27FC236}">
                <a16:creationId xmlns:a16="http://schemas.microsoft.com/office/drawing/2014/main" id="{60173940-BC77-C087-369F-F9C06520EC0D}"/>
              </a:ext>
            </a:extLst>
          </p:cNvPr>
          <p:cNvCxnSpPr>
            <a:cxnSpLocks/>
          </p:cNvCxnSpPr>
          <p:nvPr/>
        </p:nvCxnSpPr>
        <p:spPr>
          <a:xfrm>
            <a:off x="0" y="908720"/>
            <a:ext cx="12192000" cy="0"/>
          </a:xfrm>
          <a:prstGeom prst="line">
            <a:avLst/>
          </a:prstGeom>
          <a:ln w="12700">
            <a:solidFill>
              <a:srgbClr val="000F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Düz Bağlayıcı 3">
            <a:extLst>
              <a:ext uri="{FF2B5EF4-FFF2-40B4-BE49-F238E27FC236}">
                <a16:creationId xmlns:a16="http://schemas.microsoft.com/office/drawing/2014/main" id="{28ACCB2D-F047-8479-9FCC-550C9BB322B4}"/>
              </a:ext>
            </a:extLst>
          </p:cNvPr>
          <p:cNvCxnSpPr>
            <a:cxnSpLocks/>
          </p:cNvCxnSpPr>
          <p:nvPr/>
        </p:nvCxnSpPr>
        <p:spPr>
          <a:xfrm>
            <a:off x="0" y="6435724"/>
            <a:ext cx="12192000" cy="27399"/>
          </a:xfrm>
          <a:prstGeom prst="line">
            <a:avLst/>
          </a:prstGeom>
          <a:ln w="12700">
            <a:solidFill>
              <a:srgbClr val="000F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Metin kutusu 5">
            <a:extLst>
              <a:ext uri="{FF2B5EF4-FFF2-40B4-BE49-F238E27FC236}">
                <a16:creationId xmlns:a16="http://schemas.microsoft.com/office/drawing/2014/main" id="{EB63F329-0E57-BADC-98C1-5FA828B9945D}"/>
              </a:ext>
            </a:extLst>
          </p:cNvPr>
          <p:cNvSpPr txBox="1"/>
          <p:nvPr/>
        </p:nvSpPr>
        <p:spPr>
          <a:xfrm>
            <a:off x="47328" y="422276"/>
            <a:ext cx="72124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spc="-140" dirty="0">
                <a:solidFill>
                  <a:srgbClr val="000F9F"/>
                </a:solidFill>
                <a:latin typeface="Aptos" panose="020B0004020202020204" pitchFamily="34" charset="0"/>
              </a:rPr>
              <a:t>TÜSİAD-RGE Maliyet Bileşenleri (2026 I. Çeyrek)</a:t>
            </a:r>
          </a:p>
        </p:txBody>
      </p:sp>
    </p:spTree>
    <p:extLst>
      <p:ext uri="{BB962C8B-B14F-4D97-AF65-F5344CB8AC3E}">
        <p14:creationId xmlns:p14="http://schemas.microsoft.com/office/powerpoint/2010/main" val="1214306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>
          <a:extLst>
            <a:ext uri="{FF2B5EF4-FFF2-40B4-BE49-F238E27FC236}">
              <a16:creationId xmlns:a16="http://schemas.microsoft.com/office/drawing/2014/main" id="{2A866613-BE90-D214-FDBD-F3E57E5B9B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>
            <a:extLst>
              <a:ext uri="{FF2B5EF4-FFF2-40B4-BE49-F238E27FC236}">
                <a16:creationId xmlns:a16="http://schemas.microsoft.com/office/drawing/2014/main" id="{5885ECCA-C3DD-786C-2011-6A0951FAA85B}"/>
              </a:ext>
            </a:extLst>
          </p:cNvPr>
          <p:cNvSpPr txBox="1"/>
          <p:nvPr/>
        </p:nvSpPr>
        <p:spPr>
          <a:xfrm>
            <a:off x="47328" y="422276"/>
            <a:ext cx="72124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spc="-140" dirty="0">
                <a:solidFill>
                  <a:srgbClr val="000F9F"/>
                </a:solidFill>
                <a:latin typeface="Aptos" panose="020B0004020202020204" pitchFamily="34" charset="0"/>
              </a:rPr>
              <a:t>Sektörel TÜSİAD-RGE</a:t>
            </a:r>
          </a:p>
        </p:txBody>
      </p:sp>
      <p:cxnSp>
        <p:nvCxnSpPr>
          <p:cNvPr id="17" name="Düz Bağlayıcı 16">
            <a:extLst>
              <a:ext uri="{FF2B5EF4-FFF2-40B4-BE49-F238E27FC236}">
                <a16:creationId xmlns:a16="http://schemas.microsoft.com/office/drawing/2014/main" id="{981424DF-97E7-DD2C-7A5F-74B39F5C2C8A}"/>
              </a:ext>
            </a:extLst>
          </p:cNvPr>
          <p:cNvCxnSpPr>
            <a:cxnSpLocks/>
          </p:cNvCxnSpPr>
          <p:nvPr/>
        </p:nvCxnSpPr>
        <p:spPr>
          <a:xfrm>
            <a:off x="0" y="908720"/>
            <a:ext cx="12192000" cy="0"/>
          </a:xfrm>
          <a:prstGeom prst="line">
            <a:avLst/>
          </a:prstGeom>
          <a:ln w="12700">
            <a:solidFill>
              <a:srgbClr val="000F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Düz Bağlayıcı 20">
            <a:extLst>
              <a:ext uri="{FF2B5EF4-FFF2-40B4-BE49-F238E27FC236}">
                <a16:creationId xmlns:a16="http://schemas.microsoft.com/office/drawing/2014/main" id="{D4A33774-9969-C66A-BD1B-9BFFD797CF5C}"/>
              </a:ext>
            </a:extLst>
          </p:cNvPr>
          <p:cNvCxnSpPr>
            <a:cxnSpLocks/>
          </p:cNvCxnSpPr>
          <p:nvPr/>
        </p:nvCxnSpPr>
        <p:spPr>
          <a:xfrm>
            <a:off x="-9154" y="6435724"/>
            <a:ext cx="12192000" cy="27399"/>
          </a:xfrm>
          <a:prstGeom prst="line">
            <a:avLst/>
          </a:prstGeom>
          <a:ln w="12700">
            <a:solidFill>
              <a:srgbClr val="000F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Metin kutusu 23">
            <a:extLst>
              <a:ext uri="{FF2B5EF4-FFF2-40B4-BE49-F238E27FC236}">
                <a16:creationId xmlns:a16="http://schemas.microsoft.com/office/drawing/2014/main" id="{BA64E356-0914-4F62-6F55-E1CBB360513C}"/>
              </a:ext>
            </a:extLst>
          </p:cNvPr>
          <p:cNvSpPr txBox="1"/>
          <p:nvPr/>
        </p:nvSpPr>
        <p:spPr>
          <a:xfrm>
            <a:off x="0" y="6446357"/>
            <a:ext cx="1854290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tr-TR" sz="1200" b="1" dirty="0">
                <a:solidFill>
                  <a:srgbClr val="000F9F"/>
                </a:solidFill>
                <a:latin typeface="Aptos" panose="020B0004020202020204" pitchFamily="34" charset="0"/>
              </a:rPr>
              <a:t>Kaynak: SAHA </a:t>
            </a:r>
            <a:r>
              <a:rPr lang="tr-TR" sz="1200" b="1" dirty="0" err="1">
                <a:solidFill>
                  <a:srgbClr val="000F9F"/>
                </a:solidFill>
                <a:latin typeface="Aptos" panose="020B0004020202020204" pitchFamily="34" charset="0"/>
              </a:rPr>
              <a:t>Analytics</a:t>
            </a:r>
            <a:endParaRPr lang="tr-TR" sz="1200" b="1" dirty="0">
              <a:solidFill>
                <a:srgbClr val="000F9F"/>
              </a:solidFill>
              <a:latin typeface="Aptos" panose="020B0004020202020204" pitchFamily="34" charset="0"/>
            </a:endParaRPr>
          </a:p>
        </p:txBody>
      </p:sp>
      <p:grpSp>
        <p:nvGrpSpPr>
          <p:cNvPr id="7" name="Group 1">
            <a:extLst>
              <a:ext uri="{FF2B5EF4-FFF2-40B4-BE49-F238E27FC236}">
                <a16:creationId xmlns:a16="http://schemas.microsoft.com/office/drawing/2014/main" id="{B332BC9B-6929-5644-8FF2-072189E289CD}"/>
              </a:ext>
            </a:extLst>
          </p:cNvPr>
          <p:cNvGrpSpPr/>
          <p:nvPr/>
        </p:nvGrpSpPr>
        <p:grpSpPr>
          <a:xfrm>
            <a:off x="0" y="1052736"/>
            <a:ext cx="12193267" cy="5041905"/>
            <a:chOff x="-1379" y="-193606"/>
            <a:chExt cx="13278064" cy="5083149"/>
          </a:xfrm>
        </p:grpSpPr>
        <p:graphicFrame>
          <p:nvGraphicFramePr>
            <p:cNvPr id="8" name="Chart 2">
              <a:extLst>
                <a:ext uri="{FF2B5EF4-FFF2-40B4-BE49-F238E27FC236}">
                  <a16:creationId xmlns:a16="http://schemas.microsoft.com/office/drawing/2014/main" id="{163B9490-9FD9-803B-1269-E54EEFB93AAF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757389212"/>
                </p:ext>
              </p:extLst>
            </p:nvPr>
          </p:nvGraphicFramePr>
          <p:xfrm>
            <a:off x="10629586" y="2493935"/>
            <a:ext cx="2635856" cy="2385191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graphicFrame>
          <p:nvGraphicFramePr>
            <p:cNvPr id="9" name="Chart 3">
              <a:extLst>
                <a:ext uri="{FF2B5EF4-FFF2-40B4-BE49-F238E27FC236}">
                  <a16:creationId xmlns:a16="http://schemas.microsoft.com/office/drawing/2014/main" id="{84237C6B-B328-05FB-BB9E-CAED788F5714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305915697"/>
                </p:ext>
              </p:extLst>
            </p:nvPr>
          </p:nvGraphicFramePr>
          <p:xfrm>
            <a:off x="-1379" y="-170039"/>
            <a:ext cx="2615733" cy="2410116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  <p:graphicFrame>
          <p:nvGraphicFramePr>
            <p:cNvPr id="15" name="Chart 4">
              <a:extLst>
                <a:ext uri="{FF2B5EF4-FFF2-40B4-BE49-F238E27FC236}">
                  <a16:creationId xmlns:a16="http://schemas.microsoft.com/office/drawing/2014/main" id="{D004E987-8EA1-EDA6-2B69-74C5B2EBB82B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680567181"/>
                </p:ext>
              </p:extLst>
            </p:nvPr>
          </p:nvGraphicFramePr>
          <p:xfrm>
            <a:off x="2658967" y="-170039"/>
            <a:ext cx="2630096" cy="2410116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6"/>
            </a:graphicData>
          </a:graphic>
        </p:graphicFrame>
        <p:graphicFrame>
          <p:nvGraphicFramePr>
            <p:cNvPr id="18" name="Chart 5">
              <a:extLst>
                <a:ext uri="{FF2B5EF4-FFF2-40B4-BE49-F238E27FC236}">
                  <a16:creationId xmlns:a16="http://schemas.microsoft.com/office/drawing/2014/main" id="{4A176AE0-420A-562D-35F8-1985DF8D5DC5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965130850"/>
                </p:ext>
              </p:extLst>
            </p:nvPr>
          </p:nvGraphicFramePr>
          <p:xfrm>
            <a:off x="5341406" y="-182871"/>
            <a:ext cx="2605433" cy="242294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7"/>
            </a:graphicData>
          </a:graphic>
        </p:graphicFrame>
        <p:graphicFrame>
          <p:nvGraphicFramePr>
            <p:cNvPr id="19" name="Chart 6">
              <a:extLst>
                <a:ext uri="{FF2B5EF4-FFF2-40B4-BE49-F238E27FC236}">
                  <a16:creationId xmlns:a16="http://schemas.microsoft.com/office/drawing/2014/main" id="{EA311E1D-486E-51B5-7029-44919B240424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593094232"/>
                </p:ext>
              </p:extLst>
            </p:nvPr>
          </p:nvGraphicFramePr>
          <p:xfrm>
            <a:off x="7983325" y="-193606"/>
            <a:ext cx="2626149" cy="241917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8"/>
            </a:graphicData>
          </a:graphic>
        </p:graphicFrame>
        <p:graphicFrame>
          <p:nvGraphicFramePr>
            <p:cNvPr id="22" name="Chart 7">
              <a:extLst>
                <a:ext uri="{FF2B5EF4-FFF2-40B4-BE49-F238E27FC236}">
                  <a16:creationId xmlns:a16="http://schemas.microsoft.com/office/drawing/2014/main" id="{53C95FB7-65F2-DBA2-B2AA-68F56552A3EE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194810364"/>
                </p:ext>
              </p:extLst>
            </p:nvPr>
          </p:nvGraphicFramePr>
          <p:xfrm>
            <a:off x="10645961" y="-182872"/>
            <a:ext cx="2630724" cy="2408439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9"/>
            </a:graphicData>
          </a:graphic>
        </p:graphicFrame>
        <p:graphicFrame>
          <p:nvGraphicFramePr>
            <p:cNvPr id="23" name="Chart 8">
              <a:extLst>
                <a:ext uri="{FF2B5EF4-FFF2-40B4-BE49-F238E27FC236}">
                  <a16:creationId xmlns:a16="http://schemas.microsoft.com/office/drawing/2014/main" id="{D5F1398D-35D4-FCF9-093F-2CB4359413CE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303347585"/>
                </p:ext>
              </p:extLst>
            </p:nvPr>
          </p:nvGraphicFramePr>
          <p:xfrm>
            <a:off x="2666584" y="2493935"/>
            <a:ext cx="2626148" cy="2395607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10"/>
            </a:graphicData>
          </a:graphic>
        </p:graphicFrame>
        <p:graphicFrame>
          <p:nvGraphicFramePr>
            <p:cNvPr id="25" name="Chart 9">
              <a:extLst>
                <a:ext uri="{FF2B5EF4-FFF2-40B4-BE49-F238E27FC236}">
                  <a16:creationId xmlns:a16="http://schemas.microsoft.com/office/drawing/2014/main" id="{559E0425-A6FB-1679-F1EC-86D60D21D08D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280543529"/>
                </p:ext>
              </p:extLst>
            </p:nvPr>
          </p:nvGraphicFramePr>
          <p:xfrm>
            <a:off x="5316353" y="2493935"/>
            <a:ext cx="2626149" cy="239560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11"/>
            </a:graphicData>
          </a:graphic>
        </p:graphicFrame>
        <p:graphicFrame>
          <p:nvGraphicFramePr>
            <p:cNvPr id="26" name="Chart 10">
              <a:extLst>
                <a:ext uri="{FF2B5EF4-FFF2-40B4-BE49-F238E27FC236}">
                  <a16:creationId xmlns:a16="http://schemas.microsoft.com/office/drawing/2014/main" id="{D4A328CE-F8EF-4D69-98A1-64BE45A92F8A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020086256"/>
                </p:ext>
              </p:extLst>
            </p:nvPr>
          </p:nvGraphicFramePr>
          <p:xfrm>
            <a:off x="7979816" y="2493934"/>
            <a:ext cx="2605433" cy="2385192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12"/>
            </a:graphicData>
          </a:graphic>
        </p:graphicFrame>
        <p:graphicFrame>
          <p:nvGraphicFramePr>
            <p:cNvPr id="27" name="Chart 11">
              <a:extLst>
                <a:ext uri="{FF2B5EF4-FFF2-40B4-BE49-F238E27FC236}">
                  <a16:creationId xmlns:a16="http://schemas.microsoft.com/office/drawing/2014/main" id="{F3386F63-7F43-B5B5-2852-4436A6412867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863287155"/>
                </p:ext>
              </p:extLst>
            </p:nvPr>
          </p:nvGraphicFramePr>
          <p:xfrm>
            <a:off x="9968" y="2493934"/>
            <a:ext cx="2626149" cy="239560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13"/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22906476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>
          <a:extLst>
            <a:ext uri="{FF2B5EF4-FFF2-40B4-BE49-F238E27FC236}">
              <a16:creationId xmlns:a16="http://schemas.microsoft.com/office/drawing/2014/main" id="{9131A44A-4C18-E93F-9F14-2A90D17F5B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Metin kutusu 11">
            <a:extLst>
              <a:ext uri="{FF2B5EF4-FFF2-40B4-BE49-F238E27FC236}">
                <a16:creationId xmlns:a16="http://schemas.microsoft.com/office/drawing/2014/main" id="{1F56EE9F-8DF8-59C2-122F-43D8D8D9EF34}"/>
              </a:ext>
            </a:extLst>
          </p:cNvPr>
          <p:cNvSpPr txBox="1"/>
          <p:nvPr/>
        </p:nvSpPr>
        <p:spPr>
          <a:xfrm>
            <a:off x="47328" y="422276"/>
            <a:ext cx="72124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spc="-140" dirty="0">
                <a:solidFill>
                  <a:srgbClr val="000F9F"/>
                </a:solidFill>
                <a:latin typeface="Aptos" panose="020B0004020202020204" pitchFamily="34" charset="0"/>
              </a:rPr>
              <a:t>Sektörel TÜSİAD-RGE Dönemsel Değişim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B1CC1FF7-E1DF-934C-9978-F007E02D13A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69329511"/>
              </p:ext>
            </p:extLst>
          </p:nvPr>
        </p:nvGraphicFramePr>
        <p:xfrm>
          <a:off x="1261457" y="988466"/>
          <a:ext cx="4572598" cy="26694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3E7579AC-1B68-444A-BD10-F8362F2FD76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77449947"/>
              </p:ext>
            </p:extLst>
          </p:nvPr>
        </p:nvGraphicFramePr>
        <p:xfrm>
          <a:off x="6326842" y="983170"/>
          <a:ext cx="4572598" cy="26694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9F5BF196-3916-794B-8E48-9C89EA1B828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36784391"/>
              </p:ext>
            </p:extLst>
          </p:nvPr>
        </p:nvGraphicFramePr>
        <p:xfrm>
          <a:off x="1261457" y="3727081"/>
          <a:ext cx="4572598" cy="2669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C4418882-53A0-454D-A271-1671C385669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07805077"/>
              </p:ext>
            </p:extLst>
          </p:nvPr>
        </p:nvGraphicFramePr>
        <p:xfrm>
          <a:off x="6326842" y="3727081"/>
          <a:ext cx="4572598" cy="2669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2" name="Metin kutusu 1">
            <a:extLst>
              <a:ext uri="{FF2B5EF4-FFF2-40B4-BE49-F238E27FC236}">
                <a16:creationId xmlns:a16="http://schemas.microsoft.com/office/drawing/2014/main" id="{7A949D4D-DE3F-8338-2B47-8B76C2CA4D73}"/>
              </a:ext>
            </a:extLst>
          </p:cNvPr>
          <p:cNvSpPr txBox="1"/>
          <p:nvPr/>
        </p:nvSpPr>
        <p:spPr>
          <a:xfrm>
            <a:off x="0" y="6446357"/>
            <a:ext cx="185429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200" b="1" dirty="0">
                <a:solidFill>
                  <a:srgbClr val="000F9F"/>
                </a:solidFill>
                <a:latin typeface="Aptos" panose="020B0004020202020204" pitchFamily="34" charset="0"/>
              </a:rPr>
              <a:t>Kaynak: SAHA </a:t>
            </a:r>
            <a:r>
              <a:rPr lang="tr-TR" sz="1200" b="1" dirty="0" err="1">
                <a:solidFill>
                  <a:srgbClr val="000F9F"/>
                </a:solidFill>
                <a:latin typeface="Aptos" panose="020B0004020202020204" pitchFamily="34" charset="0"/>
              </a:rPr>
              <a:t>Analytics</a:t>
            </a:r>
            <a:endParaRPr lang="tr-TR" sz="1200" b="1" dirty="0">
              <a:solidFill>
                <a:srgbClr val="000F9F"/>
              </a:solidFill>
              <a:latin typeface="Aptos" panose="020B0004020202020204" pitchFamily="34" charset="0"/>
            </a:endParaRPr>
          </a:p>
        </p:txBody>
      </p:sp>
      <p:cxnSp>
        <p:nvCxnSpPr>
          <p:cNvPr id="10" name="Düz Bağlayıcı 9">
            <a:extLst>
              <a:ext uri="{FF2B5EF4-FFF2-40B4-BE49-F238E27FC236}">
                <a16:creationId xmlns:a16="http://schemas.microsoft.com/office/drawing/2014/main" id="{2AD6EB45-78A8-7F75-48CD-76A78F0428E5}"/>
              </a:ext>
            </a:extLst>
          </p:cNvPr>
          <p:cNvCxnSpPr>
            <a:cxnSpLocks/>
          </p:cNvCxnSpPr>
          <p:nvPr/>
        </p:nvCxnSpPr>
        <p:spPr>
          <a:xfrm>
            <a:off x="0" y="908720"/>
            <a:ext cx="12192000" cy="0"/>
          </a:xfrm>
          <a:prstGeom prst="line">
            <a:avLst/>
          </a:prstGeom>
          <a:ln w="12700">
            <a:solidFill>
              <a:srgbClr val="000F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Düz Bağlayıcı 10">
            <a:extLst>
              <a:ext uri="{FF2B5EF4-FFF2-40B4-BE49-F238E27FC236}">
                <a16:creationId xmlns:a16="http://schemas.microsoft.com/office/drawing/2014/main" id="{13E86C9D-520A-6588-C0CC-584E0AA12CC4}"/>
              </a:ext>
            </a:extLst>
          </p:cNvPr>
          <p:cNvCxnSpPr>
            <a:cxnSpLocks/>
          </p:cNvCxnSpPr>
          <p:nvPr/>
        </p:nvCxnSpPr>
        <p:spPr>
          <a:xfrm>
            <a:off x="0" y="6435724"/>
            <a:ext cx="12192000" cy="27399"/>
          </a:xfrm>
          <a:prstGeom prst="line">
            <a:avLst/>
          </a:prstGeom>
          <a:ln w="12700">
            <a:solidFill>
              <a:srgbClr val="000F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5485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>
          <a:extLst>
            <a:ext uri="{FF2B5EF4-FFF2-40B4-BE49-F238E27FC236}">
              <a16:creationId xmlns:a16="http://schemas.microsoft.com/office/drawing/2014/main" id="{480239CF-68B9-DC5B-23E3-829E518E35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Düz Bağlayıcı 1">
            <a:extLst>
              <a:ext uri="{FF2B5EF4-FFF2-40B4-BE49-F238E27FC236}">
                <a16:creationId xmlns:a16="http://schemas.microsoft.com/office/drawing/2014/main" id="{375DC3DA-263A-E471-4938-1376C4373116}"/>
              </a:ext>
            </a:extLst>
          </p:cNvPr>
          <p:cNvCxnSpPr>
            <a:cxnSpLocks/>
          </p:cNvCxnSpPr>
          <p:nvPr/>
        </p:nvCxnSpPr>
        <p:spPr>
          <a:xfrm>
            <a:off x="0" y="908720"/>
            <a:ext cx="12192000" cy="0"/>
          </a:xfrm>
          <a:prstGeom prst="line">
            <a:avLst/>
          </a:prstGeom>
          <a:ln w="12700">
            <a:solidFill>
              <a:srgbClr val="000F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Düz Bağlayıcı 3">
            <a:extLst>
              <a:ext uri="{FF2B5EF4-FFF2-40B4-BE49-F238E27FC236}">
                <a16:creationId xmlns:a16="http://schemas.microsoft.com/office/drawing/2014/main" id="{ABFBEB95-766D-147C-344F-BE5B4CA0FCE8}"/>
              </a:ext>
            </a:extLst>
          </p:cNvPr>
          <p:cNvCxnSpPr>
            <a:cxnSpLocks/>
          </p:cNvCxnSpPr>
          <p:nvPr/>
        </p:nvCxnSpPr>
        <p:spPr>
          <a:xfrm>
            <a:off x="0" y="6435724"/>
            <a:ext cx="12192000" cy="27399"/>
          </a:xfrm>
          <a:prstGeom prst="line">
            <a:avLst/>
          </a:prstGeom>
          <a:ln w="12700">
            <a:solidFill>
              <a:srgbClr val="000F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Metin kutusu 4">
            <a:extLst>
              <a:ext uri="{FF2B5EF4-FFF2-40B4-BE49-F238E27FC236}">
                <a16:creationId xmlns:a16="http://schemas.microsoft.com/office/drawing/2014/main" id="{2E2FBE6D-6323-0BAE-11E6-D869C255868F}"/>
              </a:ext>
            </a:extLst>
          </p:cNvPr>
          <p:cNvSpPr txBox="1"/>
          <p:nvPr/>
        </p:nvSpPr>
        <p:spPr>
          <a:xfrm>
            <a:off x="0" y="6446357"/>
            <a:ext cx="185429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200" b="1" dirty="0">
                <a:solidFill>
                  <a:srgbClr val="000F9F"/>
                </a:solidFill>
                <a:latin typeface="Aptos" panose="020B0004020202020204" pitchFamily="34" charset="0"/>
              </a:rPr>
              <a:t>Kaynak: SAHA </a:t>
            </a:r>
            <a:r>
              <a:rPr lang="tr-TR" sz="1200" b="1" dirty="0" err="1">
                <a:solidFill>
                  <a:srgbClr val="000F9F"/>
                </a:solidFill>
                <a:latin typeface="Aptos" panose="020B0004020202020204" pitchFamily="34" charset="0"/>
              </a:rPr>
              <a:t>Analytics</a:t>
            </a:r>
            <a:endParaRPr lang="tr-TR" sz="1200" b="1" dirty="0">
              <a:solidFill>
                <a:srgbClr val="000F9F"/>
              </a:solidFill>
              <a:latin typeface="Aptos" panose="020B0004020202020204" pitchFamily="34" charset="0"/>
            </a:endParaRPr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9BE2485A-A07D-32C7-3A13-00EB5C3DD909}"/>
              </a:ext>
            </a:extLst>
          </p:cNvPr>
          <p:cNvSpPr txBox="1"/>
          <p:nvPr/>
        </p:nvSpPr>
        <p:spPr>
          <a:xfrm>
            <a:off x="47328" y="422276"/>
            <a:ext cx="72124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spc="-140" dirty="0">
                <a:solidFill>
                  <a:srgbClr val="000F9F"/>
                </a:solidFill>
                <a:latin typeface="Aptos" panose="020B0004020202020204" pitchFamily="34" charset="0"/>
              </a:rPr>
              <a:t>Sektörel TÜSİAD-RGE (2022=100)</a:t>
            </a:r>
          </a:p>
        </p:txBody>
      </p:sp>
      <p:graphicFrame>
        <p:nvGraphicFramePr>
          <p:cNvPr id="8" name="Chart 15">
            <a:extLst>
              <a:ext uri="{FF2B5EF4-FFF2-40B4-BE49-F238E27FC236}">
                <a16:creationId xmlns:a16="http://schemas.microsoft.com/office/drawing/2014/main" id="{1DBC6E88-05D4-2849-9BF6-E65BA875F12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13805904"/>
              </p:ext>
            </p:extLst>
          </p:nvPr>
        </p:nvGraphicFramePr>
        <p:xfrm>
          <a:off x="551384" y="1004174"/>
          <a:ext cx="11089232" cy="54041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7314957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>
          <a:extLst>
            <a:ext uri="{FF2B5EF4-FFF2-40B4-BE49-F238E27FC236}">
              <a16:creationId xmlns:a16="http://schemas.microsoft.com/office/drawing/2014/main" id="{E271C9B6-0868-4064-B7EE-DF9B74D21F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Düz Bağlayıcı 2">
            <a:extLst>
              <a:ext uri="{FF2B5EF4-FFF2-40B4-BE49-F238E27FC236}">
                <a16:creationId xmlns:a16="http://schemas.microsoft.com/office/drawing/2014/main" id="{69DE4BB3-272D-06DF-2BF0-52842E158A5F}"/>
              </a:ext>
            </a:extLst>
          </p:cNvPr>
          <p:cNvCxnSpPr>
            <a:cxnSpLocks/>
          </p:cNvCxnSpPr>
          <p:nvPr/>
        </p:nvCxnSpPr>
        <p:spPr>
          <a:xfrm>
            <a:off x="0" y="6435724"/>
            <a:ext cx="12192000" cy="27399"/>
          </a:xfrm>
          <a:prstGeom prst="line">
            <a:avLst/>
          </a:prstGeom>
          <a:ln w="12700">
            <a:solidFill>
              <a:srgbClr val="000F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Metin kutusu 3">
            <a:extLst>
              <a:ext uri="{FF2B5EF4-FFF2-40B4-BE49-F238E27FC236}">
                <a16:creationId xmlns:a16="http://schemas.microsoft.com/office/drawing/2014/main" id="{76D4C439-480B-BBC6-73BB-570152CDCA04}"/>
              </a:ext>
            </a:extLst>
          </p:cNvPr>
          <p:cNvSpPr txBox="1"/>
          <p:nvPr/>
        </p:nvSpPr>
        <p:spPr>
          <a:xfrm>
            <a:off x="0" y="6446357"/>
            <a:ext cx="185429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200" b="1" dirty="0">
                <a:solidFill>
                  <a:srgbClr val="000F9F"/>
                </a:solidFill>
                <a:latin typeface="Aptos" panose="020B0004020202020204" pitchFamily="34" charset="0"/>
              </a:rPr>
              <a:t>Kaynak: SAHA </a:t>
            </a:r>
            <a:r>
              <a:rPr lang="tr-TR" sz="1200" b="1" dirty="0" err="1">
                <a:solidFill>
                  <a:srgbClr val="000F9F"/>
                </a:solidFill>
                <a:latin typeface="Aptos" panose="020B0004020202020204" pitchFamily="34" charset="0"/>
              </a:rPr>
              <a:t>Analytics</a:t>
            </a:r>
            <a:endParaRPr lang="tr-TR" sz="1200" b="1" dirty="0">
              <a:solidFill>
                <a:srgbClr val="000F9F"/>
              </a:solidFill>
              <a:latin typeface="Aptos" panose="020B0004020202020204" pitchFamily="34" charset="0"/>
            </a:endParaRPr>
          </a:p>
        </p:txBody>
      </p:sp>
      <p:cxnSp>
        <p:nvCxnSpPr>
          <p:cNvPr id="5" name="Düz Bağlayıcı 4">
            <a:extLst>
              <a:ext uri="{FF2B5EF4-FFF2-40B4-BE49-F238E27FC236}">
                <a16:creationId xmlns:a16="http://schemas.microsoft.com/office/drawing/2014/main" id="{E24BA569-178C-8E93-3F01-B9C592320828}"/>
              </a:ext>
            </a:extLst>
          </p:cNvPr>
          <p:cNvCxnSpPr>
            <a:cxnSpLocks/>
          </p:cNvCxnSpPr>
          <p:nvPr/>
        </p:nvCxnSpPr>
        <p:spPr>
          <a:xfrm>
            <a:off x="0" y="908720"/>
            <a:ext cx="12192000" cy="0"/>
          </a:xfrm>
          <a:prstGeom prst="line">
            <a:avLst/>
          </a:prstGeom>
          <a:ln w="12700">
            <a:solidFill>
              <a:srgbClr val="000F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Metin kutusu 5">
            <a:extLst>
              <a:ext uri="{FF2B5EF4-FFF2-40B4-BE49-F238E27FC236}">
                <a16:creationId xmlns:a16="http://schemas.microsoft.com/office/drawing/2014/main" id="{A94D5BD7-AA50-276A-D5E9-0F87193D5DAA}"/>
              </a:ext>
            </a:extLst>
          </p:cNvPr>
          <p:cNvSpPr txBox="1"/>
          <p:nvPr/>
        </p:nvSpPr>
        <p:spPr>
          <a:xfrm>
            <a:off x="47327" y="422276"/>
            <a:ext cx="93858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spc="-140" dirty="0">
                <a:solidFill>
                  <a:srgbClr val="000F9F"/>
                </a:solidFill>
                <a:latin typeface="Aptos" panose="020B0004020202020204" pitchFamily="34" charset="0"/>
              </a:rPr>
              <a:t>Sektörel TÜSİAD-RGE Türkiye ve Rakip Ülke Toplam Girdi Maliyet Endeksleri</a:t>
            </a:r>
          </a:p>
        </p:txBody>
      </p:sp>
      <p:grpSp>
        <p:nvGrpSpPr>
          <p:cNvPr id="7" name="Group 39">
            <a:extLst>
              <a:ext uri="{FF2B5EF4-FFF2-40B4-BE49-F238E27FC236}">
                <a16:creationId xmlns:a16="http://schemas.microsoft.com/office/drawing/2014/main" id="{803B84B4-D20D-05E7-B39F-879BF7C8D978}"/>
              </a:ext>
            </a:extLst>
          </p:cNvPr>
          <p:cNvGrpSpPr/>
          <p:nvPr/>
        </p:nvGrpSpPr>
        <p:grpSpPr>
          <a:xfrm>
            <a:off x="15969" y="1229869"/>
            <a:ext cx="12176031" cy="4945621"/>
            <a:chOff x="0" y="0"/>
            <a:chExt cx="23487380" cy="6257529"/>
          </a:xfrm>
        </p:grpSpPr>
        <p:graphicFrame>
          <p:nvGraphicFramePr>
            <p:cNvPr id="8" name="Chart 2">
              <a:extLst>
                <a:ext uri="{FF2B5EF4-FFF2-40B4-BE49-F238E27FC236}">
                  <a16:creationId xmlns:a16="http://schemas.microsoft.com/office/drawing/2014/main" id="{EDB6D57A-71B2-524C-8294-AA6E96B04CC2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759687617"/>
                </p:ext>
              </p:extLst>
            </p:nvPr>
          </p:nvGraphicFramePr>
          <p:xfrm>
            <a:off x="0" y="0"/>
            <a:ext cx="4676931" cy="3015687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graphicFrame>
          <p:nvGraphicFramePr>
            <p:cNvPr id="9" name="Chart 30">
              <a:extLst>
                <a:ext uri="{FF2B5EF4-FFF2-40B4-BE49-F238E27FC236}">
                  <a16:creationId xmlns:a16="http://schemas.microsoft.com/office/drawing/2014/main" id="{97EE5F06-A5E8-0442-97C1-BAA72CBA56EB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4170220570"/>
                </p:ext>
              </p:extLst>
            </p:nvPr>
          </p:nvGraphicFramePr>
          <p:xfrm>
            <a:off x="4701228" y="0"/>
            <a:ext cx="4682342" cy="3015687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  <p:graphicFrame>
          <p:nvGraphicFramePr>
            <p:cNvPr id="10" name="Chart 31">
              <a:extLst>
                <a:ext uri="{FF2B5EF4-FFF2-40B4-BE49-F238E27FC236}">
                  <a16:creationId xmlns:a16="http://schemas.microsoft.com/office/drawing/2014/main" id="{83F1267E-1857-E947-B37E-63B2BFD80723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729691624"/>
                </p:ext>
              </p:extLst>
            </p:nvPr>
          </p:nvGraphicFramePr>
          <p:xfrm>
            <a:off x="9411463" y="0"/>
            <a:ext cx="4687435" cy="3015687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6"/>
            </a:graphicData>
          </a:graphic>
        </p:graphicFrame>
        <p:graphicFrame>
          <p:nvGraphicFramePr>
            <p:cNvPr id="11" name="Chart 32">
              <a:extLst>
                <a:ext uri="{FF2B5EF4-FFF2-40B4-BE49-F238E27FC236}">
                  <a16:creationId xmlns:a16="http://schemas.microsoft.com/office/drawing/2014/main" id="{41CA08CD-DD51-5146-B55C-719038E72394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597417238"/>
                </p:ext>
              </p:extLst>
            </p:nvPr>
          </p:nvGraphicFramePr>
          <p:xfrm>
            <a:off x="14081403" y="0"/>
            <a:ext cx="4686543" cy="3015687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7"/>
            </a:graphicData>
          </a:graphic>
        </p:graphicFrame>
        <p:graphicFrame>
          <p:nvGraphicFramePr>
            <p:cNvPr id="12" name="Chart 33">
              <a:extLst>
                <a:ext uri="{FF2B5EF4-FFF2-40B4-BE49-F238E27FC236}">
                  <a16:creationId xmlns:a16="http://schemas.microsoft.com/office/drawing/2014/main" id="{6999BD4E-F35C-0040-AEE0-484D970F2F47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907190215"/>
                </p:ext>
              </p:extLst>
            </p:nvPr>
          </p:nvGraphicFramePr>
          <p:xfrm>
            <a:off x="18782632" y="0"/>
            <a:ext cx="4685397" cy="3015687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8"/>
            </a:graphicData>
          </a:graphic>
        </p:graphicFrame>
        <p:graphicFrame>
          <p:nvGraphicFramePr>
            <p:cNvPr id="13" name="Chart 34">
              <a:extLst>
                <a:ext uri="{FF2B5EF4-FFF2-40B4-BE49-F238E27FC236}">
                  <a16:creationId xmlns:a16="http://schemas.microsoft.com/office/drawing/2014/main" id="{87D1A904-F852-CC4A-9A45-BF5CBE5A321D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080184165"/>
                </p:ext>
              </p:extLst>
            </p:nvPr>
          </p:nvGraphicFramePr>
          <p:xfrm>
            <a:off x="0" y="3241842"/>
            <a:ext cx="4692400" cy="3015687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9"/>
            </a:graphicData>
          </a:graphic>
        </p:graphicFrame>
        <p:graphicFrame>
          <p:nvGraphicFramePr>
            <p:cNvPr id="14" name="Chart 35">
              <a:extLst>
                <a:ext uri="{FF2B5EF4-FFF2-40B4-BE49-F238E27FC236}">
                  <a16:creationId xmlns:a16="http://schemas.microsoft.com/office/drawing/2014/main" id="{36C18F5C-3844-8443-A9B1-8B3F4AA6AF58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438779189"/>
                </p:ext>
              </p:extLst>
            </p:nvPr>
          </p:nvGraphicFramePr>
          <p:xfrm>
            <a:off x="4712369" y="3241842"/>
            <a:ext cx="4685206" cy="3015686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10"/>
            </a:graphicData>
          </a:graphic>
        </p:graphicFrame>
        <p:graphicFrame>
          <p:nvGraphicFramePr>
            <p:cNvPr id="15" name="Chart 36">
              <a:extLst>
                <a:ext uri="{FF2B5EF4-FFF2-40B4-BE49-F238E27FC236}">
                  <a16:creationId xmlns:a16="http://schemas.microsoft.com/office/drawing/2014/main" id="{C68ABD74-137A-BD41-839D-D2D33D1A4AA3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883909634"/>
                </p:ext>
              </p:extLst>
            </p:nvPr>
          </p:nvGraphicFramePr>
          <p:xfrm>
            <a:off x="9413597" y="3241842"/>
            <a:ext cx="4683170" cy="3015687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11"/>
            </a:graphicData>
          </a:graphic>
        </p:graphicFrame>
        <p:graphicFrame>
          <p:nvGraphicFramePr>
            <p:cNvPr id="16" name="Chart 37">
              <a:extLst>
                <a:ext uri="{FF2B5EF4-FFF2-40B4-BE49-F238E27FC236}">
                  <a16:creationId xmlns:a16="http://schemas.microsoft.com/office/drawing/2014/main" id="{E73EEC03-CCC5-4A4D-9D42-647988CD4F3F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984570850"/>
                </p:ext>
              </p:extLst>
            </p:nvPr>
          </p:nvGraphicFramePr>
          <p:xfrm>
            <a:off x="14103685" y="3241842"/>
            <a:ext cx="4684951" cy="3015686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12"/>
            </a:graphicData>
          </a:graphic>
        </p:graphicFrame>
        <p:graphicFrame>
          <p:nvGraphicFramePr>
            <p:cNvPr id="18" name="Chart 38">
              <a:extLst>
                <a:ext uri="{FF2B5EF4-FFF2-40B4-BE49-F238E27FC236}">
                  <a16:creationId xmlns:a16="http://schemas.microsoft.com/office/drawing/2014/main" id="{B7C3FE45-ABD9-B84E-892C-629A2EFC431A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340229166"/>
                </p:ext>
              </p:extLst>
            </p:nvPr>
          </p:nvGraphicFramePr>
          <p:xfrm>
            <a:off x="18804912" y="3241842"/>
            <a:ext cx="4682468" cy="3015686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13"/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17648351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CC87BFFE-01CF-98CB-367B-62D0BCA262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!!LOGO" descr="yazı tipi, grafik, grafik tasarım, metin içeren bir resim&#10;&#10;Yapay zeka tarafından oluşturulan içerik yanlış olabilir.">
            <a:extLst>
              <a:ext uri="{FF2B5EF4-FFF2-40B4-BE49-F238E27FC236}">
                <a16:creationId xmlns:a16="http://schemas.microsoft.com/office/drawing/2014/main" id="{4B8CBDD8-9682-BB4E-7830-5334227EBE0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9603" y="1452578"/>
            <a:ext cx="4047341" cy="928508"/>
          </a:xfrm>
          <a:prstGeom prst="rect">
            <a:avLst/>
          </a:prstGeom>
        </p:spPr>
      </p:pic>
      <p:sp>
        <p:nvSpPr>
          <p:cNvPr id="10" name="!!TANIM">
            <a:extLst>
              <a:ext uri="{FF2B5EF4-FFF2-40B4-BE49-F238E27FC236}">
                <a16:creationId xmlns:a16="http://schemas.microsoft.com/office/drawing/2014/main" id="{36EC117C-D035-135D-8ED9-F347ADCD1A38}"/>
              </a:ext>
            </a:extLst>
          </p:cNvPr>
          <p:cNvSpPr txBox="1"/>
          <p:nvPr/>
        </p:nvSpPr>
        <p:spPr>
          <a:xfrm>
            <a:off x="5693632" y="1439779"/>
            <a:ext cx="494876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dirty="0">
                <a:solidFill>
                  <a:srgbClr val="000F9F"/>
                </a:solidFill>
                <a:latin typeface="Montserrat" pitchFamily="2" charset="-94"/>
              </a:rPr>
              <a:t>MALİYET BAZLI SEKTÖREL</a:t>
            </a:r>
          </a:p>
          <a:p>
            <a:r>
              <a:rPr lang="tr-TR" sz="2800" dirty="0">
                <a:solidFill>
                  <a:srgbClr val="000F9F"/>
                </a:solidFill>
                <a:latin typeface="Montserrat ExtraBold" pitchFamily="2" charset="-94"/>
              </a:rPr>
              <a:t>REKABET GÜCÜ ENDEKSİ</a:t>
            </a:r>
          </a:p>
        </p:txBody>
      </p:sp>
      <p:sp>
        <p:nvSpPr>
          <p:cNvPr id="13" name="Metin kutusu 12">
            <a:extLst>
              <a:ext uri="{FF2B5EF4-FFF2-40B4-BE49-F238E27FC236}">
                <a16:creationId xmlns:a16="http://schemas.microsoft.com/office/drawing/2014/main" id="{D0285460-471A-09CD-6A0B-E36EA87CC657}"/>
              </a:ext>
            </a:extLst>
          </p:cNvPr>
          <p:cNvSpPr txBox="1"/>
          <p:nvPr/>
        </p:nvSpPr>
        <p:spPr>
          <a:xfrm>
            <a:off x="2603612" y="3910117"/>
            <a:ext cx="698477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6600" spc="800" dirty="0">
                <a:solidFill>
                  <a:srgbClr val="000F9F"/>
                </a:solidFill>
                <a:latin typeface="Aptos" panose="020B0004020202020204" pitchFamily="34" charset="0"/>
              </a:rPr>
              <a:t>TEŞEKKÜRLER</a:t>
            </a:r>
          </a:p>
        </p:txBody>
      </p:sp>
    </p:spTree>
    <p:extLst>
      <p:ext uri="{BB962C8B-B14F-4D97-AF65-F5344CB8AC3E}">
        <p14:creationId xmlns:p14="http://schemas.microsoft.com/office/powerpoint/2010/main" val="2634092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go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oa" id="{BECBD504-8DD0-4E0F-9185-D39BCC7BD648}" vid="{1D7624DB-05D2-451B-A22C-E6183ABC2CAA}"/>
    </a:ext>
  </a:extLst>
</a:theme>
</file>

<file path=ppt/theme/theme2.xml><?xml version="1.0" encoding="utf-8"?>
<a:theme xmlns:a="http://schemas.openxmlformats.org/drawingml/2006/main" name="Özel Tasarım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BBSettings xmlns="http://schemas.bloomberg.com/settings/1.0">
  <Item name="DocumentId_Charts">{CE999E28-471C-43D7-A363-75BC52F581AF}</Item>
  <Item xmlns="" name="ShapesMap_Charts">{"{CE999E28-471C-43D7-A363-75BC52F581AF}":{"1568":{},"1571":{},"1584":{},"1586":{},"1588":{},"1589":{},"1590":{},"1601":{},"1622":{},"1630":{},"1638":{},"1643":{},"1647":{},"1651":{},"1654":{},"1655":{},"1656":{},"1660":{},"1662":{},"1665":{},"1668":{},"1669":{},"1670":{},"1672":{},"1680":{},"1681":{},"1682":{},"1685":{},"1686":{},"1687":{},"1700":{},"1707":{},"1713":{},"1717":{},"1718":{},"1722":{}}}</Item>
</BBSettings>
</file>

<file path=customXml/itemProps1.xml><?xml version="1.0" encoding="utf-8"?>
<ds:datastoreItem xmlns:ds="http://schemas.openxmlformats.org/officeDocument/2006/customXml" ds:itemID="{C86450ED-5360-49D9-A7F2-D00DFA534B18}">
  <ds:schemaRefs>
    <ds:schemaRef ds:uri="http://schemas.bloomberg.com/settings/1.0"/>
    <ds:schemaRef ds:uri="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120803</TotalTime>
  <Words>257</Words>
  <Application>Microsoft Office PowerPoint</Application>
  <PresentationFormat>Geniş ekran</PresentationFormat>
  <Paragraphs>72</Paragraphs>
  <Slides>9</Slides>
  <Notes>8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9</vt:i4>
      </vt:variant>
    </vt:vector>
  </HeadingPairs>
  <TitlesOfParts>
    <vt:vector size="18" baseType="lpstr">
      <vt:lpstr>Aptos</vt:lpstr>
      <vt:lpstr>Aptos Display</vt:lpstr>
      <vt:lpstr>Arial</vt:lpstr>
      <vt:lpstr>Calibri</vt:lpstr>
      <vt:lpstr>Montserrat</vt:lpstr>
      <vt:lpstr>Montserrat ExtraBold</vt:lpstr>
      <vt:lpstr>Verdana</vt:lpstr>
      <vt:lpstr>goa</vt:lpstr>
      <vt:lpstr>Özel Tasarım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KAVRAKOGLU CONSULTING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Strategy</dc:title>
  <dc:creator>ISMET TOSUNOGLU</dc:creator>
  <cp:lastModifiedBy>Özüm Çelik</cp:lastModifiedBy>
  <cp:revision>2443</cp:revision>
  <cp:lastPrinted>2025-02-25T18:44:46Z</cp:lastPrinted>
  <dcterms:created xsi:type="dcterms:W3CDTF">2009-04-26T09:51:13Z</dcterms:created>
  <dcterms:modified xsi:type="dcterms:W3CDTF">2026-06-17T07:16:24Z</dcterms:modified>
</cp:coreProperties>
</file>