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5"/>
  </p:notesMasterIdLst>
  <p:handoutMasterIdLst>
    <p:handoutMasterId r:id="rId26"/>
  </p:handoutMasterIdLst>
  <p:sldIdLst>
    <p:sldId id="256" r:id="rId2"/>
    <p:sldId id="378" r:id="rId3"/>
    <p:sldId id="380" r:id="rId4"/>
    <p:sldId id="381" r:id="rId5"/>
    <p:sldId id="270" r:id="rId6"/>
    <p:sldId id="379" r:id="rId7"/>
    <p:sldId id="367" r:id="rId8"/>
    <p:sldId id="361" r:id="rId9"/>
    <p:sldId id="364" r:id="rId10"/>
    <p:sldId id="375" r:id="rId11"/>
    <p:sldId id="365" r:id="rId12"/>
    <p:sldId id="370" r:id="rId13"/>
    <p:sldId id="371" r:id="rId14"/>
    <p:sldId id="369" r:id="rId15"/>
    <p:sldId id="382" r:id="rId16"/>
    <p:sldId id="383" r:id="rId17"/>
    <p:sldId id="384" r:id="rId18"/>
    <p:sldId id="385" r:id="rId19"/>
    <p:sldId id="386" r:id="rId20"/>
    <p:sldId id="387" r:id="rId21"/>
    <p:sldId id="388" r:id="rId22"/>
    <p:sldId id="389" r:id="rId23"/>
    <p:sldId id="360" r:id="rId24"/>
  </p:sldIdLst>
  <p:sldSz cx="9144000" cy="6858000" type="screen4x3"/>
  <p:notesSz cx="6797675" cy="9874250"/>
  <p:defaultTextStyle>
    <a:defPPr>
      <a:defRPr lang="en-US"/>
    </a:defPPr>
    <a:lvl1pPr algn="ctr" rtl="0" fontAlgn="base">
      <a:spcBef>
        <a:spcPct val="0"/>
      </a:spcBef>
      <a:spcAft>
        <a:spcPct val="0"/>
      </a:spcAft>
      <a:defRPr sz="2000" b="1" kern="1200">
        <a:solidFill>
          <a:srgbClr val="FF9933"/>
        </a:solidFill>
        <a:latin typeface="Verdana" pitchFamily="34" charset="0"/>
        <a:ea typeface="+mn-ea"/>
        <a:cs typeface="Times New Roman" pitchFamily="18" charset="0"/>
      </a:defRPr>
    </a:lvl1pPr>
    <a:lvl2pPr marL="457200" algn="ctr" rtl="0" fontAlgn="base">
      <a:spcBef>
        <a:spcPct val="0"/>
      </a:spcBef>
      <a:spcAft>
        <a:spcPct val="0"/>
      </a:spcAft>
      <a:defRPr sz="2000" b="1" kern="1200">
        <a:solidFill>
          <a:srgbClr val="FF9933"/>
        </a:solidFill>
        <a:latin typeface="Verdana" pitchFamily="34" charset="0"/>
        <a:ea typeface="+mn-ea"/>
        <a:cs typeface="Times New Roman" pitchFamily="18" charset="0"/>
      </a:defRPr>
    </a:lvl2pPr>
    <a:lvl3pPr marL="914400" algn="ctr" rtl="0" fontAlgn="base">
      <a:spcBef>
        <a:spcPct val="0"/>
      </a:spcBef>
      <a:spcAft>
        <a:spcPct val="0"/>
      </a:spcAft>
      <a:defRPr sz="2000" b="1" kern="1200">
        <a:solidFill>
          <a:srgbClr val="FF9933"/>
        </a:solidFill>
        <a:latin typeface="Verdana" pitchFamily="34" charset="0"/>
        <a:ea typeface="+mn-ea"/>
        <a:cs typeface="Times New Roman" pitchFamily="18" charset="0"/>
      </a:defRPr>
    </a:lvl3pPr>
    <a:lvl4pPr marL="1371600" algn="ctr" rtl="0" fontAlgn="base">
      <a:spcBef>
        <a:spcPct val="0"/>
      </a:spcBef>
      <a:spcAft>
        <a:spcPct val="0"/>
      </a:spcAft>
      <a:defRPr sz="2000" b="1" kern="1200">
        <a:solidFill>
          <a:srgbClr val="FF9933"/>
        </a:solidFill>
        <a:latin typeface="Verdana" pitchFamily="34" charset="0"/>
        <a:ea typeface="+mn-ea"/>
        <a:cs typeface="Times New Roman" pitchFamily="18" charset="0"/>
      </a:defRPr>
    </a:lvl4pPr>
    <a:lvl5pPr marL="1828800" algn="ctr" rtl="0" fontAlgn="base">
      <a:spcBef>
        <a:spcPct val="0"/>
      </a:spcBef>
      <a:spcAft>
        <a:spcPct val="0"/>
      </a:spcAft>
      <a:defRPr sz="2000" b="1" kern="1200">
        <a:solidFill>
          <a:srgbClr val="FF9933"/>
        </a:solidFill>
        <a:latin typeface="Verdana" pitchFamily="34" charset="0"/>
        <a:ea typeface="+mn-ea"/>
        <a:cs typeface="Times New Roman" pitchFamily="18" charset="0"/>
      </a:defRPr>
    </a:lvl5pPr>
    <a:lvl6pPr marL="2286000" algn="l" defTabSz="914400" rtl="0" eaLnBrk="1" latinLnBrk="0" hangingPunct="1">
      <a:defRPr sz="2000" b="1" kern="1200">
        <a:solidFill>
          <a:srgbClr val="FF9933"/>
        </a:solidFill>
        <a:latin typeface="Verdana" pitchFamily="34" charset="0"/>
        <a:ea typeface="+mn-ea"/>
        <a:cs typeface="Times New Roman" pitchFamily="18" charset="0"/>
      </a:defRPr>
    </a:lvl6pPr>
    <a:lvl7pPr marL="2743200" algn="l" defTabSz="914400" rtl="0" eaLnBrk="1" latinLnBrk="0" hangingPunct="1">
      <a:defRPr sz="2000" b="1" kern="1200">
        <a:solidFill>
          <a:srgbClr val="FF9933"/>
        </a:solidFill>
        <a:latin typeface="Verdana" pitchFamily="34" charset="0"/>
        <a:ea typeface="+mn-ea"/>
        <a:cs typeface="Times New Roman" pitchFamily="18" charset="0"/>
      </a:defRPr>
    </a:lvl7pPr>
    <a:lvl8pPr marL="3200400" algn="l" defTabSz="914400" rtl="0" eaLnBrk="1" latinLnBrk="0" hangingPunct="1">
      <a:defRPr sz="2000" b="1" kern="1200">
        <a:solidFill>
          <a:srgbClr val="FF9933"/>
        </a:solidFill>
        <a:latin typeface="Verdana" pitchFamily="34" charset="0"/>
        <a:ea typeface="+mn-ea"/>
        <a:cs typeface="Times New Roman" pitchFamily="18" charset="0"/>
      </a:defRPr>
    </a:lvl8pPr>
    <a:lvl9pPr marL="3657600" algn="l" defTabSz="914400" rtl="0" eaLnBrk="1" latinLnBrk="0" hangingPunct="1">
      <a:defRPr sz="2000" b="1" kern="1200">
        <a:solidFill>
          <a:srgbClr val="FF9933"/>
        </a:solidFill>
        <a:latin typeface="Verdana" pitchFamily="34" charset="0"/>
        <a:ea typeface="+mn-ea"/>
        <a:cs typeface="Times New Roman" pitchFamily="18"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CC00FF"/>
    <a:srgbClr val="FF99FF"/>
    <a:srgbClr val="6600CC"/>
    <a:srgbClr val="3399FF"/>
    <a:srgbClr val="00FF00"/>
    <a:srgbClr val="FF9900"/>
    <a:srgbClr val="8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672" autoAdjust="0"/>
    <p:restoredTop sz="85333" autoAdjust="0"/>
  </p:normalViewPr>
  <p:slideViewPr>
    <p:cSldViewPr>
      <p:cViewPr varScale="1">
        <p:scale>
          <a:sx n="93" d="100"/>
          <a:sy n="93" d="100"/>
        </p:scale>
        <p:origin x="-60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5" d="100"/>
        <a:sy n="95" d="100"/>
      </p:scale>
      <p:origin x="0" y="504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wb155590\AppData\Local\Temp\notesA7BF17\~804899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roundedCorners val="1"/>
  <c:style val="10"/>
  <c:chart>
    <c:title>
      <c:tx>
        <c:rich>
          <a:bodyPr/>
          <a:lstStyle/>
          <a:p>
            <a:pPr>
              <a:defRPr/>
            </a:pPr>
            <a:r>
              <a:rPr lang="en-US"/>
              <a:t>Turkish Contractors’/Suppliers’/Consultants’ Procurement from Bank Projects*</a:t>
            </a:r>
          </a:p>
        </c:rich>
      </c:tx>
      <c:layout/>
    </c:title>
    <c:view3D>
      <c:rAngAx val="1"/>
    </c:view3D>
    <c:plotArea>
      <c:layout/>
      <c:bar3DChart>
        <c:barDir val="col"/>
        <c:grouping val="clustered"/>
        <c:ser>
          <c:idx val="0"/>
          <c:order val="0"/>
          <c:tx>
            <c:strRef>
              <c:f>Sheet1!$C$5</c:f>
              <c:strCache>
                <c:ptCount val="1"/>
                <c:pt idx="0">
                  <c:v>Within Turkey</c:v>
                </c:pt>
              </c:strCache>
            </c:strRef>
          </c:tx>
          <c:cat>
            <c:numRef>
              <c:f>Sheet1!$B$8:$B$14</c:f>
              <c:numCache>
                <c:formatCode>General</c:formatCode>
                <c:ptCount val="7"/>
                <c:pt idx="0">
                  <c:v>2003</c:v>
                </c:pt>
                <c:pt idx="1">
                  <c:v>2004</c:v>
                </c:pt>
                <c:pt idx="2">
                  <c:v>2005</c:v>
                </c:pt>
                <c:pt idx="3">
                  <c:v>2006</c:v>
                </c:pt>
                <c:pt idx="4">
                  <c:v>2007</c:v>
                </c:pt>
                <c:pt idx="5">
                  <c:v>2008</c:v>
                </c:pt>
                <c:pt idx="6" formatCode="d\-mmm\-yy">
                  <c:v>40021</c:v>
                </c:pt>
              </c:numCache>
            </c:numRef>
          </c:cat>
          <c:val>
            <c:numRef>
              <c:f>Sheet1!$C$8:$C$14</c:f>
              <c:numCache>
                <c:formatCode>0.000</c:formatCode>
                <c:ptCount val="7"/>
                <c:pt idx="0">
                  <c:v>96.738</c:v>
                </c:pt>
                <c:pt idx="1">
                  <c:v>137.584</c:v>
                </c:pt>
                <c:pt idx="2">
                  <c:v>184.702</c:v>
                </c:pt>
                <c:pt idx="3">
                  <c:v>188.476</c:v>
                </c:pt>
                <c:pt idx="4">
                  <c:v>310.64699999999999</c:v>
                </c:pt>
                <c:pt idx="5">
                  <c:v>344.20399999999967</c:v>
                </c:pt>
                <c:pt idx="6">
                  <c:v>68.514000000000024</c:v>
                </c:pt>
              </c:numCache>
            </c:numRef>
          </c:val>
        </c:ser>
        <c:ser>
          <c:idx val="1"/>
          <c:order val="1"/>
          <c:tx>
            <c:strRef>
              <c:f>Sheet1!$D$5</c:f>
              <c:strCache>
                <c:ptCount val="1"/>
                <c:pt idx="0">
                  <c:v>Outside Turkey</c:v>
                </c:pt>
              </c:strCache>
            </c:strRef>
          </c:tx>
          <c:cat>
            <c:numRef>
              <c:f>Sheet1!$B$8:$B$14</c:f>
              <c:numCache>
                <c:formatCode>General</c:formatCode>
                <c:ptCount val="7"/>
                <c:pt idx="0">
                  <c:v>2003</c:v>
                </c:pt>
                <c:pt idx="1">
                  <c:v>2004</c:v>
                </c:pt>
                <c:pt idx="2">
                  <c:v>2005</c:v>
                </c:pt>
                <c:pt idx="3">
                  <c:v>2006</c:v>
                </c:pt>
                <c:pt idx="4">
                  <c:v>2007</c:v>
                </c:pt>
                <c:pt idx="5">
                  <c:v>2008</c:v>
                </c:pt>
                <c:pt idx="6" formatCode="d\-mmm\-yy">
                  <c:v>40021</c:v>
                </c:pt>
              </c:numCache>
            </c:numRef>
          </c:cat>
          <c:val>
            <c:numRef>
              <c:f>Sheet1!$D$8:$D$14</c:f>
              <c:numCache>
                <c:formatCode>0.000</c:formatCode>
                <c:ptCount val="7"/>
                <c:pt idx="0">
                  <c:v>71.624999999999986</c:v>
                </c:pt>
                <c:pt idx="1">
                  <c:v>18.529</c:v>
                </c:pt>
                <c:pt idx="2">
                  <c:v>59.08</c:v>
                </c:pt>
                <c:pt idx="3">
                  <c:v>41.943000000000005</c:v>
                </c:pt>
                <c:pt idx="4">
                  <c:v>24.401</c:v>
                </c:pt>
                <c:pt idx="5">
                  <c:v>158.41</c:v>
                </c:pt>
                <c:pt idx="6">
                  <c:v>82.85</c:v>
                </c:pt>
              </c:numCache>
            </c:numRef>
          </c:val>
        </c:ser>
        <c:ser>
          <c:idx val="2"/>
          <c:order val="2"/>
          <c:tx>
            <c:strRef>
              <c:f>Sheet1!$E$5</c:f>
              <c:strCache>
                <c:ptCount val="1"/>
                <c:pt idx="0">
                  <c:v>Total</c:v>
                </c:pt>
              </c:strCache>
            </c:strRef>
          </c:tx>
          <c:cat>
            <c:numRef>
              <c:f>Sheet1!$B$8:$B$14</c:f>
              <c:numCache>
                <c:formatCode>General</c:formatCode>
                <c:ptCount val="7"/>
                <c:pt idx="0">
                  <c:v>2003</c:v>
                </c:pt>
                <c:pt idx="1">
                  <c:v>2004</c:v>
                </c:pt>
                <c:pt idx="2">
                  <c:v>2005</c:v>
                </c:pt>
                <c:pt idx="3">
                  <c:v>2006</c:v>
                </c:pt>
                <c:pt idx="4">
                  <c:v>2007</c:v>
                </c:pt>
                <c:pt idx="5">
                  <c:v>2008</c:v>
                </c:pt>
                <c:pt idx="6" formatCode="d\-mmm\-yy">
                  <c:v>40021</c:v>
                </c:pt>
              </c:numCache>
            </c:numRef>
          </c:cat>
          <c:val>
            <c:numRef>
              <c:f>Sheet1!$E$8:$E$14</c:f>
              <c:numCache>
                <c:formatCode>0.000</c:formatCode>
                <c:ptCount val="7"/>
                <c:pt idx="0">
                  <c:v>168.363</c:v>
                </c:pt>
                <c:pt idx="1">
                  <c:v>156.11299999999997</c:v>
                </c:pt>
                <c:pt idx="2">
                  <c:v>243.78200000000001</c:v>
                </c:pt>
                <c:pt idx="3">
                  <c:v>230.41900000000001</c:v>
                </c:pt>
                <c:pt idx="4">
                  <c:v>335.048</c:v>
                </c:pt>
                <c:pt idx="5">
                  <c:v>502.61399999999975</c:v>
                </c:pt>
                <c:pt idx="6">
                  <c:v>151.364</c:v>
                </c:pt>
              </c:numCache>
            </c:numRef>
          </c:val>
        </c:ser>
        <c:shape val="box"/>
        <c:axId val="125047168"/>
        <c:axId val="125049088"/>
        <c:axId val="0"/>
      </c:bar3DChart>
      <c:catAx>
        <c:axId val="125047168"/>
        <c:scaling>
          <c:orientation val="minMax"/>
        </c:scaling>
        <c:axPos val="b"/>
        <c:title>
          <c:tx>
            <c:rich>
              <a:bodyPr/>
              <a:lstStyle/>
              <a:p>
                <a:pPr>
                  <a:defRPr/>
                </a:pPr>
                <a:r>
                  <a:rPr lang="en-US"/>
                  <a:t>Year</a:t>
                </a:r>
              </a:p>
            </c:rich>
          </c:tx>
          <c:layout/>
        </c:title>
        <c:numFmt formatCode="General" sourceLinked="1"/>
        <c:tickLblPos val="nextTo"/>
        <c:crossAx val="125049088"/>
        <c:crosses val="autoZero"/>
        <c:auto val="1"/>
        <c:lblAlgn val="ctr"/>
        <c:lblOffset val="100"/>
      </c:catAx>
      <c:valAx>
        <c:axId val="125049088"/>
        <c:scaling>
          <c:orientation val="minMax"/>
        </c:scaling>
        <c:axPos val="l"/>
        <c:majorGridlines/>
        <c:title>
          <c:tx>
            <c:rich>
              <a:bodyPr rot="-5400000" vert="horz"/>
              <a:lstStyle/>
              <a:p>
                <a:pPr>
                  <a:defRPr/>
                </a:pPr>
                <a:r>
                  <a:rPr lang="en-US"/>
                  <a:t>USD Millions</a:t>
                </a:r>
              </a:p>
            </c:rich>
          </c:tx>
          <c:layout/>
        </c:title>
        <c:numFmt formatCode="0.000" sourceLinked="1"/>
        <c:tickLblPos val="nextTo"/>
        <c:crossAx val="125047168"/>
        <c:crosses val="autoZero"/>
        <c:crossBetween val="between"/>
      </c:valAx>
    </c:plotArea>
    <c:legend>
      <c:legendPos val="r"/>
      <c:layout/>
    </c:legend>
    <c:plotVisOnly val="1"/>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46400" cy="493713"/>
          </a:xfrm>
          <a:prstGeom prst="rect">
            <a:avLst/>
          </a:prstGeom>
          <a:noFill/>
          <a:ln w="9525">
            <a:noFill/>
            <a:miter lim="800000"/>
            <a:headEnd/>
            <a:tailEnd/>
          </a:ln>
          <a:effectLst/>
        </p:spPr>
        <p:txBody>
          <a:bodyPr vert="horz" wrap="square" lIns="93182" tIns="46590" rIns="93182" bIns="46590" numCol="1" anchor="t" anchorCtr="0" compatLnSpc="1">
            <a:prstTxWarp prst="textNoShape">
              <a:avLst/>
            </a:prstTxWarp>
          </a:bodyPr>
          <a:lstStyle>
            <a:lvl1pPr algn="l" defTabSz="930275">
              <a:defRPr sz="1200" b="0">
                <a:solidFill>
                  <a:schemeClr val="tx1"/>
                </a:solidFill>
                <a:latin typeface="Times New Roman" pitchFamily="18" charset="0"/>
              </a:defRPr>
            </a:lvl1pPr>
          </a:lstStyle>
          <a:p>
            <a:pPr>
              <a:defRPr/>
            </a:pPr>
            <a:endParaRPr lang="en-US"/>
          </a:p>
        </p:txBody>
      </p:sp>
      <p:sp>
        <p:nvSpPr>
          <p:cNvPr id="34819" name="Rectangle 3"/>
          <p:cNvSpPr>
            <a:spLocks noGrp="1" noChangeArrowheads="1"/>
          </p:cNvSpPr>
          <p:nvPr>
            <p:ph type="dt" sz="quarter" idx="1"/>
          </p:nvPr>
        </p:nvSpPr>
        <p:spPr bwMode="auto">
          <a:xfrm>
            <a:off x="3851275" y="0"/>
            <a:ext cx="2946400" cy="493713"/>
          </a:xfrm>
          <a:prstGeom prst="rect">
            <a:avLst/>
          </a:prstGeom>
          <a:noFill/>
          <a:ln w="9525">
            <a:noFill/>
            <a:miter lim="800000"/>
            <a:headEnd/>
            <a:tailEnd/>
          </a:ln>
          <a:effectLst/>
        </p:spPr>
        <p:txBody>
          <a:bodyPr vert="horz" wrap="square" lIns="93182" tIns="46590" rIns="93182" bIns="46590" numCol="1" anchor="t" anchorCtr="0" compatLnSpc="1">
            <a:prstTxWarp prst="textNoShape">
              <a:avLst/>
            </a:prstTxWarp>
          </a:bodyPr>
          <a:lstStyle>
            <a:lvl1pPr algn="r" defTabSz="930275">
              <a:defRPr sz="1200" b="0">
                <a:solidFill>
                  <a:schemeClr val="tx1"/>
                </a:solidFill>
                <a:latin typeface="Times New Roman" pitchFamily="18" charset="0"/>
              </a:defRPr>
            </a:lvl1pPr>
          </a:lstStyle>
          <a:p>
            <a:pPr>
              <a:defRPr/>
            </a:pPr>
            <a:endParaRPr lang="en-US"/>
          </a:p>
        </p:txBody>
      </p:sp>
      <p:sp>
        <p:nvSpPr>
          <p:cNvPr id="34820" name="Rectangle 4"/>
          <p:cNvSpPr>
            <a:spLocks noGrp="1" noChangeArrowheads="1"/>
          </p:cNvSpPr>
          <p:nvPr>
            <p:ph type="ftr" sz="quarter" idx="2"/>
          </p:nvPr>
        </p:nvSpPr>
        <p:spPr bwMode="auto">
          <a:xfrm>
            <a:off x="0" y="9380538"/>
            <a:ext cx="2946400" cy="493712"/>
          </a:xfrm>
          <a:prstGeom prst="rect">
            <a:avLst/>
          </a:prstGeom>
          <a:noFill/>
          <a:ln w="9525">
            <a:noFill/>
            <a:miter lim="800000"/>
            <a:headEnd/>
            <a:tailEnd/>
          </a:ln>
          <a:effectLst/>
        </p:spPr>
        <p:txBody>
          <a:bodyPr vert="horz" wrap="square" lIns="93182" tIns="46590" rIns="93182" bIns="46590" numCol="1" anchor="b" anchorCtr="0" compatLnSpc="1">
            <a:prstTxWarp prst="textNoShape">
              <a:avLst/>
            </a:prstTxWarp>
          </a:bodyPr>
          <a:lstStyle>
            <a:lvl1pPr algn="l" defTabSz="930275">
              <a:defRPr sz="1200" b="0">
                <a:solidFill>
                  <a:schemeClr val="tx1"/>
                </a:solidFill>
                <a:latin typeface="Times New Roman" pitchFamily="18" charset="0"/>
              </a:defRPr>
            </a:lvl1pPr>
          </a:lstStyle>
          <a:p>
            <a:pPr>
              <a:defRPr/>
            </a:pPr>
            <a:endParaRPr lang="en-US"/>
          </a:p>
        </p:txBody>
      </p:sp>
      <p:sp>
        <p:nvSpPr>
          <p:cNvPr id="34821" name="Rectangle 5"/>
          <p:cNvSpPr>
            <a:spLocks noGrp="1" noChangeArrowheads="1"/>
          </p:cNvSpPr>
          <p:nvPr>
            <p:ph type="sldNum" sz="quarter" idx="3"/>
          </p:nvPr>
        </p:nvSpPr>
        <p:spPr bwMode="auto">
          <a:xfrm>
            <a:off x="3851275" y="9380538"/>
            <a:ext cx="2946400" cy="493712"/>
          </a:xfrm>
          <a:prstGeom prst="rect">
            <a:avLst/>
          </a:prstGeom>
          <a:noFill/>
          <a:ln w="9525">
            <a:noFill/>
            <a:miter lim="800000"/>
            <a:headEnd/>
            <a:tailEnd/>
          </a:ln>
          <a:effectLst/>
        </p:spPr>
        <p:txBody>
          <a:bodyPr vert="horz" wrap="square" lIns="93182" tIns="46590" rIns="93182" bIns="46590" numCol="1" anchor="b" anchorCtr="0" compatLnSpc="1">
            <a:prstTxWarp prst="textNoShape">
              <a:avLst/>
            </a:prstTxWarp>
          </a:bodyPr>
          <a:lstStyle>
            <a:lvl1pPr algn="r" defTabSz="930275">
              <a:defRPr sz="1200" b="0">
                <a:solidFill>
                  <a:schemeClr val="tx1"/>
                </a:solidFill>
                <a:latin typeface="Times New Roman" pitchFamily="18" charset="0"/>
              </a:defRPr>
            </a:lvl1pPr>
          </a:lstStyle>
          <a:p>
            <a:pPr>
              <a:defRPr/>
            </a:pPr>
            <a:fld id="{687CDC29-DDC2-4B06-8079-83DE7929FCF9}"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46400" cy="493713"/>
          </a:xfrm>
          <a:prstGeom prst="rect">
            <a:avLst/>
          </a:prstGeom>
          <a:noFill/>
          <a:ln w="9525">
            <a:noFill/>
            <a:miter lim="800000"/>
            <a:headEnd/>
            <a:tailEnd/>
          </a:ln>
          <a:effectLst/>
        </p:spPr>
        <p:txBody>
          <a:bodyPr vert="horz" wrap="square" lIns="93182" tIns="46590" rIns="93182" bIns="46590" numCol="1" anchor="t" anchorCtr="0" compatLnSpc="1">
            <a:prstTxWarp prst="textNoShape">
              <a:avLst/>
            </a:prstTxWarp>
          </a:bodyPr>
          <a:lstStyle>
            <a:lvl1pPr algn="l" defTabSz="930275">
              <a:defRPr sz="12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3851275" y="0"/>
            <a:ext cx="2946400" cy="493713"/>
          </a:xfrm>
          <a:prstGeom prst="rect">
            <a:avLst/>
          </a:prstGeom>
          <a:noFill/>
          <a:ln w="9525">
            <a:noFill/>
            <a:miter lim="800000"/>
            <a:headEnd/>
            <a:tailEnd/>
          </a:ln>
          <a:effectLst/>
        </p:spPr>
        <p:txBody>
          <a:bodyPr vert="horz" wrap="square" lIns="93182" tIns="46590" rIns="93182" bIns="46590" numCol="1" anchor="t" anchorCtr="0" compatLnSpc="1">
            <a:prstTxWarp prst="textNoShape">
              <a:avLst/>
            </a:prstTxWarp>
          </a:bodyPr>
          <a:lstStyle>
            <a:lvl1pPr algn="r" defTabSz="930275">
              <a:defRPr sz="1200" b="0">
                <a:solidFill>
                  <a:schemeClr val="tx1"/>
                </a:solidFill>
                <a:latin typeface="Times New Roman" pitchFamily="18" charset="0"/>
              </a:defRPr>
            </a:lvl1pPr>
          </a:lstStyle>
          <a:p>
            <a:pPr>
              <a:defRPr/>
            </a:pPr>
            <a:endParaRPr lang="en-US"/>
          </a:p>
        </p:txBody>
      </p:sp>
      <p:sp>
        <p:nvSpPr>
          <p:cNvPr id="17412" name="Rectangle 4"/>
          <p:cNvSpPr>
            <a:spLocks noChangeArrowheads="1" noTextEdit="1"/>
          </p:cNvSpPr>
          <p:nvPr>
            <p:ph type="sldImg" idx="2"/>
          </p:nvPr>
        </p:nvSpPr>
        <p:spPr bwMode="auto">
          <a:xfrm>
            <a:off x="930275" y="739775"/>
            <a:ext cx="4938713" cy="3703638"/>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906463" y="4689475"/>
            <a:ext cx="4984750" cy="4445000"/>
          </a:xfrm>
          <a:prstGeom prst="rect">
            <a:avLst/>
          </a:prstGeom>
          <a:noFill/>
          <a:ln w="9525">
            <a:noFill/>
            <a:miter lim="800000"/>
            <a:headEnd/>
            <a:tailEnd/>
          </a:ln>
          <a:effectLst/>
        </p:spPr>
        <p:txBody>
          <a:bodyPr vert="horz" wrap="square" lIns="93182" tIns="46590" rIns="93182" bIns="4659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9380538"/>
            <a:ext cx="2946400" cy="493712"/>
          </a:xfrm>
          <a:prstGeom prst="rect">
            <a:avLst/>
          </a:prstGeom>
          <a:noFill/>
          <a:ln w="9525">
            <a:noFill/>
            <a:miter lim="800000"/>
            <a:headEnd/>
            <a:tailEnd/>
          </a:ln>
          <a:effectLst/>
        </p:spPr>
        <p:txBody>
          <a:bodyPr vert="horz" wrap="square" lIns="93182" tIns="46590" rIns="93182" bIns="46590" numCol="1" anchor="b" anchorCtr="0" compatLnSpc="1">
            <a:prstTxWarp prst="textNoShape">
              <a:avLst/>
            </a:prstTxWarp>
          </a:bodyPr>
          <a:lstStyle>
            <a:lvl1pPr algn="l" defTabSz="930275">
              <a:defRPr sz="12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3851275" y="9380538"/>
            <a:ext cx="2946400" cy="493712"/>
          </a:xfrm>
          <a:prstGeom prst="rect">
            <a:avLst/>
          </a:prstGeom>
          <a:noFill/>
          <a:ln w="9525">
            <a:noFill/>
            <a:miter lim="800000"/>
            <a:headEnd/>
            <a:tailEnd/>
          </a:ln>
          <a:effectLst/>
        </p:spPr>
        <p:txBody>
          <a:bodyPr vert="horz" wrap="square" lIns="93182" tIns="46590" rIns="93182" bIns="46590" numCol="1" anchor="b" anchorCtr="0" compatLnSpc="1">
            <a:prstTxWarp prst="textNoShape">
              <a:avLst/>
            </a:prstTxWarp>
          </a:bodyPr>
          <a:lstStyle>
            <a:lvl1pPr algn="r" defTabSz="930275">
              <a:defRPr sz="1200" b="0">
                <a:solidFill>
                  <a:schemeClr val="tx1"/>
                </a:solidFill>
                <a:latin typeface="Times New Roman" pitchFamily="18" charset="0"/>
              </a:defRPr>
            </a:lvl1pPr>
          </a:lstStyle>
          <a:p>
            <a:pPr>
              <a:defRPr/>
            </a:pPr>
            <a:fld id="{D049BE03-7CE3-4DA7-AA92-A3B358D28551}"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8C6A6684-582E-4577-B5BF-A168E8A65AA6}" type="slidenum">
              <a:rPr lang="en-US" smtClean="0"/>
              <a:pPr/>
              <a:t>1</a:t>
            </a:fld>
            <a:endParaRPr lang="en-US" smtClean="0"/>
          </a:p>
        </p:txBody>
      </p:sp>
      <p:sp>
        <p:nvSpPr>
          <p:cNvPr id="18435" name="Rectangle 2"/>
          <p:cNvSpPr>
            <a:spLocks noGrp="1" noChangeArrowheads="1"/>
          </p:cNvSpPr>
          <p:nvPr>
            <p:ph type="body" idx="1"/>
          </p:nvPr>
        </p:nvSpPr>
        <p:spPr>
          <a:xfrm>
            <a:off x="903288" y="4691063"/>
            <a:ext cx="4987925" cy="4440237"/>
          </a:xfrm>
          <a:noFill/>
          <a:ln/>
        </p:spPr>
        <p:txBody>
          <a:bodyPr lIns="93799" tIns="45282" rIns="93799" bIns="45282"/>
          <a:lstStyle/>
          <a:p>
            <a:pPr eaLnBrk="1" hangingPunct="1"/>
            <a:endParaRPr lang="en-US" smtClean="0"/>
          </a:p>
        </p:txBody>
      </p:sp>
      <p:sp>
        <p:nvSpPr>
          <p:cNvPr id="18436" name="Rectangle 3"/>
          <p:cNvSpPr>
            <a:spLocks noChangeArrowheads="1" noTextEdit="1"/>
          </p:cNvSpPr>
          <p:nvPr>
            <p:ph type="sldImg"/>
          </p:nvPr>
        </p:nvSpPr>
        <p:spPr>
          <a:xfrm>
            <a:off x="939800" y="749300"/>
            <a:ext cx="4919663" cy="3689350"/>
          </a:xfrm>
          <a:ln w="12700" cap="flat">
            <a:solidFill>
              <a:schemeClr val="tx1"/>
            </a:solidFill>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D049BE03-7CE3-4DA7-AA92-A3B358D28551}"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D049BE03-7CE3-4DA7-AA92-A3B358D28551}"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D049BE03-7CE3-4DA7-AA92-A3B358D28551}"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C172E880-66FA-4D28-83CB-1EBAF4D77C63}" type="slidenum">
              <a:rPr lang="en-US" smtClean="0"/>
              <a:pPr/>
              <a:t>5</a:t>
            </a:fld>
            <a:endParaRPr lang="en-US" smtClean="0"/>
          </a:p>
        </p:txBody>
      </p:sp>
      <p:sp>
        <p:nvSpPr>
          <p:cNvPr id="19459" name="Rectangle 2"/>
          <p:cNvSpPr>
            <a:spLocks noGrp="1" noChangeArrowheads="1"/>
          </p:cNvSpPr>
          <p:nvPr>
            <p:ph type="body" idx="1"/>
          </p:nvPr>
        </p:nvSpPr>
        <p:spPr>
          <a:xfrm>
            <a:off x="903288" y="4691063"/>
            <a:ext cx="4987925" cy="4440237"/>
          </a:xfrm>
          <a:noFill/>
          <a:ln/>
        </p:spPr>
        <p:txBody>
          <a:bodyPr lIns="93808" tIns="45287" rIns="93808" bIns="45287"/>
          <a:lstStyle/>
          <a:p>
            <a:pPr eaLnBrk="1" hangingPunct="1"/>
            <a:endParaRPr lang="en-US" smtClean="0"/>
          </a:p>
        </p:txBody>
      </p:sp>
      <p:sp>
        <p:nvSpPr>
          <p:cNvPr id="19460" name="Rectangle 3"/>
          <p:cNvSpPr>
            <a:spLocks noChangeArrowheads="1" noTextEdit="1"/>
          </p:cNvSpPr>
          <p:nvPr>
            <p:ph type="sldImg"/>
          </p:nvPr>
        </p:nvSpPr>
        <p:spPr>
          <a:xfrm>
            <a:off x="939800" y="749300"/>
            <a:ext cx="4919663" cy="3689350"/>
          </a:xfrm>
          <a:ln w="12700" cap="flat">
            <a:solidFill>
              <a:schemeClr val="tx1"/>
            </a:solidFill>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D049BE03-7CE3-4DA7-AA92-A3B358D28551}"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E8DCB80E-9E4C-4E6F-B330-7C118B77D0A4}" type="slidenum">
              <a:rPr lang="en-US" smtClean="0"/>
              <a:pPr/>
              <a:t>7</a:t>
            </a:fld>
            <a:endParaRPr lang="en-US" smtClean="0"/>
          </a:p>
        </p:txBody>
      </p:sp>
      <p:sp>
        <p:nvSpPr>
          <p:cNvPr id="20483" name="Rectangle 2"/>
          <p:cNvSpPr>
            <a:spLocks noChangeArrowheads="1" noTextEdit="1"/>
          </p:cNvSpPr>
          <p:nvPr>
            <p:ph type="sldImg"/>
          </p:nvPr>
        </p:nvSpPr>
        <p:spPr>
          <a:ln/>
        </p:spPr>
      </p:sp>
      <p:sp>
        <p:nvSpPr>
          <p:cNvPr id="204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532930F4-272F-4BAC-992A-5AD8B9A15565}" type="slidenum">
              <a:rPr lang="en-US" smtClean="0"/>
              <a:pPr/>
              <a:t>8</a:t>
            </a:fld>
            <a:endParaRPr lang="en-US" smtClean="0"/>
          </a:p>
        </p:txBody>
      </p:sp>
      <p:sp>
        <p:nvSpPr>
          <p:cNvPr id="21507" name="Rectangle 2"/>
          <p:cNvSpPr>
            <a:spLocks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896C83AC-14AA-4075-B4A6-01E7795F8DBA}" type="slidenum">
              <a:rPr lang="en-US" smtClean="0"/>
              <a:pPr/>
              <a:t>9</a:t>
            </a:fld>
            <a:endParaRPr lang="en-US" smtClean="0"/>
          </a:p>
        </p:txBody>
      </p:sp>
      <p:sp>
        <p:nvSpPr>
          <p:cNvPr id="22531" name="Rectangle 2"/>
          <p:cNvSpPr>
            <a:spLocks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476D935A-F3CC-40FD-B50A-1E745646CF41}" type="slidenum">
              <a:rPr lang="en-US" smtClean="0"/>
              <a:pPr/>
              <a:t>10</a:t>
            </a:fld>
            <a:endParaRPr lang="en-US" smtClean="0"/>
          </a:p>
        </p:txBody>
      </p:sp>
      <p:sp>
        <p:nvSpPr>
          <p:cNvPr id="23555" name="Rectangle 2"/>
          <p:cNvSpPr>
            <a:spLocks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E7E7335B-4866-4E67-852D-519E21BC60C7}" type="slidenum">
              <a:rPr lang="en-US" smtClean="0"/>
              <a:pPr/>
              <a:t>11</a:t>
            </a:fld>
            <a:endParaRPr lang="en-US" smtClean="0"/>
          </a:p>
        </p:txBody>
      </p:sp>
      <p:sp>
        <p:nvSpPr>
          <p:cNvPr id="24579" name="Rectangle 2"/>
          <p:cNvSpPr>
            <a:spLocks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210FB3D8-7444-4F5B-8E0E-9A8A59E46D02}" type="slidenum">
              <a:rPr lang="en-US" smtClean="0"/>
              <a:pPr/>
              <a:t>12</a:t>
            </a:fld>
            <a:endParaRPr lang="en-US" smtClean="0"/>
          </a:p>
        </p:txBody>
      </p:sp>
      <p:sp>
        <p:nvSpPr>
          <p:cNvPr id="25603" name="Rectangle 2"/>
          <p:cNvSpPr>
            <a:spLocks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BA2ECD59-1D15-4AB1-BA7A-9FB31AC27A09}" type="slidenum">
              <a:rPr lang="en-US" smtClean="0"/>
              <a:pPr/>
              <a:t>13</a:t>
            </a:fld>
            <a:endParaRPr lang="en-US" smtClean="0"/>
          </a:p>
        </p:txBody>
      </p:sp>
      <p:sp>
        <p:nvSpPr>
          <p:cNvPr id="26627" name="Rectangle 2"/>
          <p:cNvSpPr>
            <a:spLocks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BAB3F5B1-6815-4C2C-9706-B97E812863BC}" type="slidenum">
              <a:rPr lang="en-US" smtClean="0"/>
              <a:pPr/>
              <a:t>14</a:t>
            </a:fld>
            <a:endParaRPr lang="en-US" smtClean="0"/>
          </a:p>
        </p:txBody>
      </p:sp>
      <p:sp>
        <p:nvSpPr>
          <p:cNvPr id="27651" name="Rectangle 2"/>
          <p:cNvSpPr>
            <a:spLocks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CDF1784F-F2C5-44BF-9ED5-F9C9B12C0908}" type="slidenum">
              <a:rPr lang="en-US" smtClean="0"/>
              <a:pPr/>
              <a:t>15</a:t>
            </a:fld>
            <a:endParaRPr lang="en-US" smtClean="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3FD357E1-0021-4222-8F54-38A2806D22D0}" type="slidenum">
              <a:rPr lang="en-US" smtClean="0"/>
              <a:pPr/>
              <a:t>16</a:t>
            </a:fld>
            <a:endParaRPr lang="en-US" smtClean="0"/>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8AF9C04B-B474-4297-9079-A406761271C5}" type="slidenum">
              <a:rPr lang="en-US" smtClean="0"/>
              <a:pPr/>
              <a:t>17</a:t>
            </a:fld>
            <a:endParaRPr lang="en-US" smtClean="0"/>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5CFB5EDB-6314-4DB0-B1AD-9BA946F4F62D}" type="slidenum">
              <a:rPr lang="en-US" smtClean="0"/>
              <a:pPr/>
              <a:t>18</a:t>
            </a:fld>
            <a:endParaRPr lang="en-US" smtClean="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9D7A9FA3-A260-4339-9FF0-7759C5160E9E}" type="slidenum">
              <a:rPr lang="en-US" smtClean="0"/>
              <a:pPr/>
              <a:t>19</a:t>
            </a:fld>
            <a:endParaRPr lang="en-US" smtClean="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23F2EE0-0C53-403A-AB93-34D731269E54}" type="slidenum">
              <a:rPr lang="en-US" smtClean="0"/>
              <a:pPr>
                <a:defRPr/>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23F2EE0-0C53-403A-AB93-34D731269E54}" type="slidenum">
              <a:rPr lang="en-US" smtClean="0"/>
              <a:pPr>
                <a:defRPr/>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23F2EE0-0C53-403A-AB93-34D731269E54}" type="slidenum">
              <a:rPr lang="en-US" smtClean="0"/>
              <a:pPr>
                <a:defRPr/>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3514C07F-E1CF-46FD-B932-C2CD28DE69DB}" type="slidenum">
              <a:rPr lang="en-US" smtClean="0"/>
              <a:pPr/>
              <a:t>23</a:t>
            </a:fld>
            <a:endParaRPr lang="en-US" smtClean="0"/>
          </a:p>
        </p:txBody>
      </p:sp>
      <p:sp>
        <p:nvSpPr>
          <p:cNvPr id="28675" name="Rectangle 2"/>
          <p:cNvSpPr>
            <a:spLocks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D596A06-6911-4C57-A32B-5FD23539202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A447C24-D886-4E3C-A647-03CBF7DFAED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24D108-1FCD-4AFE-82F5-84E96AA6680C}"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FFD51F7-885A-4BA7-BD6A-EE6DD0F8B01D}"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DD6C8D-D8E5-4D03-A8AA-BB4F938686A0}"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4A739D9-67BB-4E54-A5B9-E0B6FB7626F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9D785DF-2EB4-4950-B174-E04B804E834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BC79A4C-464E-4103-AB8C-019DAFD00FE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4A8F020-CF1F-481C-A789-E3978D1278B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BA74DFF-8311-4BED-ABE8-97A90FAA4D2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2B28BD0-20A7-4FFD-9457-0756BD75DDE3}"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B22F114-6019-49F0-8E93-54785CA14B2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336699"/>
            </a:gs>
            <a:gs pos="100000">
              <a:srgbClr val="182F47"/>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chemeClr val="tx1"/>
                </a:solidFill>
                <a:latin typeface="Times New Roman" pitchFamily="18" charset="0"/>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Times New Roman" pitchFamily="18"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bg1"/>
                </a:solidFill>
                <a:latin typeface="Times New Roman" pitchFamily="18" charset="0"/>
              </a:defRPr>
            </a:lvl1pPr>
          </a:lstStyle>
          <a:p>
            <a:pPr>
              <a:defRPr/>
            </a:pPr>
            <a:fld id="{65C007A5-60D2-4D29-B22F-83680DA5782D}" type="slidenum">
              <a:rPr lang="en-US"/>
              <a:pPr>
                <a:defRPr/>
              </a:pPr>
              <a:t>‹#›</a:t>
            </a:fld>
            <a:endParaRPr lang="en-US"/>
          </a:p>
        </p:txBody>
      </p:sp>
      <p:pic>
        <p:nvPicPr>
          <p:cNvPr id="1031" name="Picture 7" descr="WBG-header"/>
          <p:cNvPicPr>
            <a:picLocks noChangeAspect="1" noChangeArrowheads="1"/>
          </p:cNvPicPr>
          <p:nvPr userDrawn="1"/>
        </p:nvPicPr>
        <p:blipFill>
          <a:blip r:embed="rId14"/>
          <a:srcRect/>
          <a:stretch>
            <a:fillRect/>
          </a:stretch>
        </p:blipFill>
        <p:spPr bwMode="auto">
          <a:xfrm>
            <a:off x="0" y="0"/>
            <a:ext cx="4171950" cy="7778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rtl="0" eaLnBrk="0" fontAlgn="base" hangingPunct="0">
        <a:spcBef>
          <a:spcPct val="0"/>
        </a:spcBef>
        <a:spcAft>
          <a:spcPct val="0"/>
        </a:spcAft>
        <a:defRPr sz="4400">
          <a:solidFill>
            <a:srgbClr val="FF9933"/>
          </a:solidFill>
          <a:latin typeface="+mj-lt"/>
          <a:ea typeface="+mj-ea"/>
          <a:cs typeface="+mj-cs"/>
        </a:defRPr>
      </a:lvl1pPr>
      <a:lvl2pPr algn="ctr" rtl="0" eaLnBrk="0" fontAlgn="base" hangingPunct="0">
        <a:spcBef>
          <a:spcPct val="0"/>
        </a:spcBef>
        <a:spcAft>
          <a:spcPct val="0"/>
        </a:spcAft>
        <a:defRPr sz="4400">
          <a:solidFill>
            <a:srgbClr val="FF9933"/>
          </a:solidFill>
          <a:latin typeface="Verdana" pitchFamily="34" charset="0"/>
          <a:cs typeface="Times New Roman" pitchFamily="18" charset="0"/>
        </a:defRPr>
      </a:lvl2pPr>
      <a:lvl3pPr algn="ctr" rtl="0" eaLnBrk="0" fontAlgn="base" hangingPunct="0">
        <a:spcBef>
          <a:spcPct val="0"/>
        </a:spcBef>
        <a:spcAft>
          <a:spcPct val="0"/>
        </a:spcAft>
        <a:defRPr sz="4400">
          <a:solidFill>
            <a:srgbClr val="FF9933"/>
          </a:solidFill>
          <a:latin typeface="Verdana" pitchFamily="34" charset="0"/>
          <a:cs typeface="Times New Roman" pitchFamily="18" charset="0"/>
        </a:defRPr>
      </a:lvl3pPr>
      <a:lvl4pPr algn="ctr" rtl="0" eaLnBrk="0" fontAlgn="base" hangingPunct="0">
        <a:spcBef>
          <a:spcPct val="0"/>
        </a:spcBef>
        <a:spcAft>
          <a:spcPct val="0"/>
        </a:spcAft>
        <a:defRPr sz="4400">
          <a:solidFill>
            <a:srgbClr val="FF9933"/>
          </a:solidFill>
          <a:latin typeface="Verdana" pitchFamily="34" charset="0"/>
          <a:cs typeface="Times New Roman" pitchFamily="18" charset="0"/>
        </a:defRPr>
      </a:lvl4pPr>
      <a:lvl5pPr algn="ctr" rtl="0" eaLnBrk="0" fontAlgn="base" hangingPunct="0">
        <a:spcBef>
          <a:spcPct val="0"/>
        </a:spcBef>
        <a:spcAft>
          <a:spcPct val="0"/>
        </a:spcAft>
        <a:defRPr sz="4400">
          <a:solidFill>
            <a:srgbClr val="FF9933"/>
          </a:solidFill>
          <a:latin typeface="Verdana" pitchFamily="34" charset="0"/>
          <a:cs typeface="Times New Roman" pitchFamily="18" charset="0"/>
        </a:defRPr>
      </a:lvl5pPr>
      <a:lvl6pPr marL="457200" algn="ctr" rtl="0" fontAlgn="base">
        <a:spcBef>
          <a:spcPct val="0"/>
        </a:spcBef>
        <a:spcAft>
          <a:spcPct val="0"/>
        </a:spcAft>
        <a:defRPr sz="4400">
          <a:solidFill>
            <a:srgbClr val="FF9933"/>
          </a:solidFill>
          <a:latin typeface="Verdana" pitchFamily="34" charset="0"/>
          <a:cs typeface="Times New Roman" pitchFamily="18" charset="0"/>
        </a:defRPr>
      </a:lvl6pPr>
      <a:lvl7pPr marL="914400" algn="ctr" rtl="0" fontAlgn="base">
        <a:spcBef>
          <a:spcPct val="0"/>
        </a:spcBef>
        <a:spcAft>
          <a:spcPct val="0"/>
        </a:spcAft>
        <a:defRPr sz="4400">
          <a:solidFill>
            <a:srgbClr val="FF9933"/>
          </a:solidFill>
          <a:latin typeface="Verdana" pitchFamily="34" charset="0"/>
          <a:cs typeface="Times New Roman" pitchFamily="18" charset="0"/>
        </a:defRPr>
      </a:lvl7pPr>
      <a:lvl8pPr marL="1371600" algn="ctr" rtl="0" fontAlgn="base">
        <a:spcBef>
          <a:spcPct val="0"/>
        </a:spcBef>
        <a:spcAft>
          <a:spcPct val="0"/>
        </a:spcAft>
        <a:defRPr sz="4400">
          <a:solidFill>
            <a:srgbClr val="FF9933"/>
          </a:solidFill>
          <a:latin typeface="Verdana" pitchFamily="34" charset="0"/>
          <a:cs typeface="Times New Roman" pitchFamily="18" charset="0"/>
        </a:defRPr>
      </a:lvl8pPr>
      <a:lvl9pPr marL="1828800" algn="ctr" rtl="0" fontAlgn="base">
        <a:spcBef>
          <a:spcPct val="0"/>
        </a:spcBef>
        <a:spcAft>
          <a:spcPct val="0"/>
        </a:spcAft>
        <a:defRPr sz="4400">
          <a:solidFill>
            <a:srgbClr val="FF9933"/>
          </a:solidFill>
          <a:latin typeface="Verdana" pitchFamily="34" charset="0"/>
          <a:cs typeface="Times New Roman" pitchFamily="18" charset="0"/>
        </a:defRPr>
      </a:lvl9pPr>
    </p:titleStyle>
    <p:bodyStyle>
      <a:lvl1pPr marL="342900" indent="-342900" algn="l" rtl="0" eaLnBrk="0" fontAlgn="base" hangingPunct="0">
        <a:spcBef>
          <a:spcPct val="20000"/>
        </a:spcBef>
        <a:spcAft>
          <a:spcPct val="0"/>
        </a:spcAft>
        <a:buSzPct val="75000"/>
        <a:buFont typeface="Wingdings" pitchFamily="2" charset="2"/>
        <a:buChar char="ð"/>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cs typeface="+mn-cs"/>
        </a:defRPr>
      </a:lvl2pPr>
      <a:lvl3pPr marL="1143000" indent="-228600" algn="l" rtl="0" eaLnBrk="0" fontAlgn="base" hangingPunct="0">
        <a:spcBef>
          <a:spcPct val="20000"/>
        </a:spcBef>
        <a:spcAft>
          <a:spcPct val="0"/>
        </a:spcAft>
        <a:buChar char="•"/>
        <a:defRPr sz="2400">
          <a:solidFill>
            <a:schemeClr val="bg1"/>
          </a:solidFill>
          <a:latin typeface="+mn-lt"/>
          <a:cs typeface="+mn-cs"/>
        </a:defRPr>
      </a:lvl3pPr>
      <a:lvl4pPr marL="1600200" indent="-228600" algn="l" rtl="0" eaLnBrk="0" fontAlgn="base" hangingPunct="0">
        <a:spcBef>
          <a:spcPct val="20000"/>
        </a:spcBef>
        <a:spcAft>
          <a:spcPct val="0"/>
        </a:spcAft>
        <a:buChar char="–"/>
        <a:defRPr sz="2000">
          <a:solidFill>
            <a:schemeClr val="bg1"/>
          </a:solidFill>
          <a:latin typeface="+mn-lt"/>
          <a:cs typeface="+mn-cs"/>
        </a:defRPr>
      </a:lvl4pPr>
      <a:lvl5pPr marL="2057400" indent="-228600" algn="l" rtl="0" eaLnBrk="0" fontAlgn="base" hangingPunct="0">
        <a:spcBef>
          <a:spcPct val="20000"/>
        </a:spcBef>
        <a:spcAft>
          <a:spcPct val="0"/>
        </a:spcAft>
        <a:buChar char="»"/>
        <a:defRPr sz="2000">
          <a:solidFill>
            <a:schemeClr val="bg1"/>
          </a:solidFill>
          <a:latin typeface="+mn-lt"/>
          <a:cs typeface="+mn-cs"/>
        </a:defRPr>
      </a:lvl5pPr>
      <a:lvl6pPr marL="2514600" indent="-228600" algn="l" rtl="0" fontAlgn="base">
        <a:spcBef>
          <a:spcPct val="20000"/>
        </a:spcBef>
        <a:spcAft>
          <a:spcPct val="0"/>
        </a:spcAft>
        <a:buChar char="»"/>
        <a:defRPr sz="2000">
          <a:solidFill>
            <a:schemeClr val="bg1"/>
          </a:solidFill>
          <a:latin typeface="+mn-lt"/>
          <a:cs typeface="+mn-cs"/>
        </a:defRPr>
      </a:lvl6pPr>
      <a:lvl7pPr marL="2971800" indent="-228600" algn="l" rtl="0" fontAlgn="base">
        <a:spcBef>
          <a:spcPct val="20000"/>
        </a:spcBef>
        <a:spcAft>
          <a:spcPct val="0"/>
        </a:spcAft>
        <a:buChar char="»"/>
        <a:defRPr sz="2000">
          <a:solidFill>
            <a:schemeClr val="bg1"/>
          </a:solidFill>
          <a:latin typeface="+mn-lt"/>
          <a:cs typeface="+mn-cs"/>
        </a:defRPr>
      </a:lvl7pPr>
      <a:lvl8pPr marL="3429000" indent="-228600" algn="l" rtl="0" fontAlgn="base">
        <a:spcBef>
          <a:spcPct val="20000"/>
        </a:spcBef>
        <a:spcAft>
          <a:spcPct val="0"/>
        </a:spcAft>
        <a:buChar char="»"/>
        <a:defRPr sz="2000">
          <a:solidFill>
            <a:schemeClr val="bg1"/>
          </a:solidFill>
          <a:latin typeface="+mn-lt"/>
          <a:cs typeface="+mn-cs"/>
        </a:defRPr>
      </a:lvl8pPr>
      <a:lvl9pPr marL="3886200" indent="-228600" algn="l" rtl="0" fontAlgn="base">
        <a:spcBef>
          <a:spcPct val="20000"/>
        </a:spcBef>
        <a:spcAft>
          <a:spcPct val="0"/>
        </a:spcAft>
        <a:buChar char="»"/>
        <a:defRPr sz="2000">
          <a:solidFill>
            <a:schemeClr val="bg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1026"/>
          <p:cNvSpPr>
            <a:spLocks noChangeArrowheads="1"/>
          </p:cNvSpPr>
          <p:nvPr/>
        </p:nvSpPr>
        <p:spPr bwMode="auto">
          <a:xfrm>
            <a:off x="655638" y="46038"/>
            <a:ext cx="7772400" cy="1219200"/>
          </a:xfrm>
          <a:prstGeom prst="rect">
            <a:avLst/>
          </a:prstGeom>
          <a:noFill/>
          <a:ln w="12700">
            <a:noFill/>
            <a:miter lim="800000"/>
            <a:headEnd/>
            <a:tailEnd/>
          </a:ln>
        </p:spPr>
        <p:txBody>
          <a:bodyPr lIns="90488" tIns="44450" rIns="90488" bIns="44450" anchor="ctr"/>
          <a:lstStyle/>
          <a:p>
            <a:pPr eaLnBrk="0" hangingPunct="0"/>
            <a:endParaRPr lang="en-US" sz="3600">
              <a:solidFill>
                <a:srgbClr val="FAFD00"/>
              </a:solidFill>
            </a:endParaRPr>
          </a:p>
        </p:txBody>
      </p:sp>
      <p:pic>
        <p:nvPicPr>
          <p:cNvPr id="2051" name="Picture 1027"/>
          <p:cNvPicPr>
            <a:picLocks noChangeArrowheads="1"/>
          </p:cNvPicPr>
          <p:nvPr/>
        </p:nvPicPr>
        <p:blipFill>
          <a:blip r:embed="rId3"/>
          <a:srcRect/>
          <a:stretch>
            <a:fillRect/>
          </a:stretch>
        </p:blipFill>
        <p:spPr bwMode="auto">
          <a:xfrm>
            <a:off x="3276600" y="1676400"/>
            <a:ext cx="2870200" cy="2819400"/>
          </a:xfrm>
          <a:prstGeom prst="rect">
            <a:avLst/>
          </a:prstGeom>
          <a:noFill/>
          <a:ln w="12700">
            <a:noFill/>
            <a:miter lim="800000"/>
            <a:headEnd/>
            <a:tailEnd/>
          </a:ln>
        </p:spPr>
      </p:pic>
      <p:sp>
        <p:nvSpPr>
          <p:cNvPr id="2052" name="Text Box 1028"/>
          <p:cNvSpPr txBox="1">
            <a:spLocks noChangeArrowheads="1"/>
          </p:cNvSpPr>
          <p:nvPr/>
        </p:nvSpPr>
        <p:spPr bwMode="auto">
          <a:xfrm>
            <a:off x="533400" y="762000"/>
            <a:ext cx="8331200" cy="762000"/>
          </a:xfrm>
          <a:prstGeom prst="rect">
            <a:avLst/>
          </a:prstGeom>
          <a:noFill/>
          <a:ln w="12700">
            <a:noFill/>
            <a:miter lim="800000"/>
            <a:headEnd/>
            <a:tailEnd/>
          </a:ln>
        </p:spPr>
        <p:txBody>
          <a:bodyPr>
            <a:spAutoFit/>
          </a:bodyPr>
          <a:lstStyle/>
          <a:p>
            <a:pPr eaLnBrk="0" hangingPunct="0"/>
            <a:r>
              <a:rPr lang="en-US" sz="4400" b="0"/>
              <a:t>WORLD BANK</a:t>
            </a:r>
          </a:p>
        </p:txBody>
      </p:sp>
      <p:sp>
        <p:nvSpPr>
          <p:cNvPr id="2053" name="Text Box 1029"/>
          <p:cNvSpPr txBox="1">
            <a:spLocks noChangeArrowheads="1"/>
          </p:cNvSpPr>
          <p:nvPr/>
        </p:nvSpPr>
        <p:spPr bwMode="auto">
          <a:xfrm>
            <a:off x="1447800" y="4648200"/>
            <a:ext cx="6553200" cy="1200150"/>
          </a:xfrm>
          <a:prstGeom prst="rect">
            <a:avLst/>
          </a:prstGeom>
          <a:noFill/>
          <a:ln w="12700">
            <a:noFill/>
            <a:miter lim="800000"/>
            <a:headEnd/>
            <a:tailEnd/>
          </a:ln>
        </p:spPr>
        <p:txBody>
          <a:bodyPr>
            <a:spAutoFit/>
          </a:bodyPr>
          <a:lstStyle/>
          <a:p>
            <a:pPr eaLnBrk="0" hangingPunct="0"/>
            <a:r>
              <a:rPr lang="en-US" sz="3600" b="0"/>
              <a:t>Lessons from Procurement Cases in ECA Countries</a:t>
            </a:r>
          </a:p>
        </p:txBody>
      </p:sp>
      <p:pic>
        <p:nvPicPr>
          <p:cNvPr id="2054" name="Picture 1030" descr="WBG-header"/>
          <p:cNvPicPr>
            <a:picLocks noChangeAspect="1" noChangeArrowheads="1"/>
          </p:cNvPicPr>
          <p:nvPr/>
        </p:nvPicPr>
        <p:blipFill>
          <a:blip r:embed="rId4"/>
          <a:srcRect/>
          <a:stretch>
            <a:fillRect/>
          </a:stretch>
        </p:blipFill>
        <p:spPr bwMode="auto">
          <a:xfrm>
            <a:off x="0" y="0"/>
            <a:ext cx="4171950" cy="777875"/>
          </a:xfrm>
          <a:prstGeom prst="rect">
            <a:avLst/>
          </a:prstGeom>
          <a:noFill/>
          <a:ln w="9525">
            <a:noFill/>
            <a:miter lim="800000"/>
            <a:headEnd/>
            <a:tailEnd/>
          </a:ln>
        </p:spPr>
      </p:pic>
      <p:sp>
        <p:nvSpPr>
          <p:cNvPr id="2055" name="Text Box 1031"/>
          <p:cNvSpPr txBox="1">
            <a:spLocks noChangeArrowheads="1"/>
          </p:cNvSpPr>
          <p:nvPr/>
        </p:nvSpPr>
        <p:spPr bwMode="auto">
          <a:xfrm>
            <a:off x="1143000" y="5791200"/>
            <a:ext cx="7543800" cy="1062038"/>
          </a:xfrm>
          <a:prstGeom prst="rect">
            <a:avLst/>
          </a:prstGeom>
          <a:noFill/>
          <a:ln w="9525">
            <a:noFill/>
            <a:miter lim="800000"/>
            <a:headEnd/>
            <a:tailEnd/>
          </a:ln>
        </p:spPr>
        <p:txBody>
          <a:bodyPr>
            <a:spAutoFit/>
          </a:bodyPr>
          <a:lstStyle/>
          <a:p>
            <a:pPr>
              <a:spcBef>
                <a:spcPct val="50000"/>
              </a:spcBef>
            </a:pPr>
            <a:r>
              <a:rPr lang="en-US" sz="1800" b="0">
                <a:solidFill>
                  <a:schemeClr val="hlink"/>
                </a:solidFill>
              </a:rPr>
              <a:t>Devesh C. Mishra, Regional Procurement Manager, Europe and Central Asia Region/World Bank</a:t>
            </a:r>
          </a:p>
          <a:p>
            <a:pPr>
              <a:spcBef>
                <a:spcPct val="50000"/>
              </a:spcBef>
            </a:pPr>
            <a:r>
              <a:rPr lang="en-US" sz="1800" b="0">
                <a:solidFill>
                  <a:schemeClr val="hlink"/>
                </a:solidFill>
              </a:rPr>
              <a:t>Istanbul April 2010</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r>
              <a:rPr lang="en-US" smtClean="0"/>
              <a:t>Background</a:t>
            </a:r>
          </a:p>
        </p:txBody>
      </p:sp>
      <p:sp>
        <p:nvSpPr>
          <p:cNvPr id="3075" name="Content Placeholder 2"/>
          <p:cNvSpPr>
            <a:spLocks noGrp="1"/>
          </p:cNvSpPr>
          <p:nvPr>
            <p:ph idx="1"/>
          </p:nvPr>
        </p:nvSpPr>
        <p:spPr/>
        <p:txBody>
          <a:bodyPr/>
          <a:lstStyle/>
          <a:p>
            <a:r>
              <a:rPr lang="en-US" sz="2800" smtClean="0"/>
              <a:t>Different lending instruments</a:t>
            </a:r>
          </a:p>
          <a:p>
            <a:r>
              <a:rPr lang="en-US" sz="2800" smtClean="0"/>
              <a:t>A mix of investment lending and development policy lending</a:t>
            </a:r>
          </a:p>
          <a:p>
            <a:r>
              <a:rPr lang="en-US" sz="2800" smtClean="0"/>
              <a:t>Fiscal 09:Out of USD 46.9 billion, ECA share was 20%( about US$9.5 billion) </a:t>
            </a:r>
          </a:p>
          <a:p>
            <a:r>
              <a:rPr lang="en-US" sz="2800" smtClean="0"/>
              <a:t>Turkey accounted for US$ 5.82 billion( more than half): fifth largest borrower in the world</a:t>
            </a:r>
          </a:p>
          <a:p>
            <a:endParaRPr lang="en-US" smtClean="0"/>
          </a:p>
        </p:txBody>
      </p:sp>
      <p:sp>
        <p:nvSpPr>
          <p:cNvPr id="3076" name="Slide Number Placeholder 3"/>
          <p:cNvSpPr>
            <a:spLocks noGrp="1"/>
          </p:cNvSpPr>
          <p:nvPr>
            <p:ph type="sldNum" sz="quarter" idx="12"/>
          </p:nvPr>
        </p:nvSpPr>
        <p:spPr>
          <a:noFill/>
        </p:spPr>
        <p:txBody>
          <a:bodyPr/>
          <a:lstStyle/>
          <a:p>
            <a:fld id="{1C171410-61C6-4496-A7DB-B1A9FAC94488}" type="slidenum">
              <a:rPr lang="en-US" smtClean="0"/>
              <a:pPr/>
              <a:t>2</a:t>
            </a:fld>
            <a:endParaRPr lang="en-US"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US" sz="3200" smtClean="0"/>
              <a:t>Red Procurement Guidelines vs Green Consultants Guidelines</a:t>
            </a:r>
          </a:p>
        </p:txBody>
      </p:sp>
      <p:sp>
        <p:nvSpPr>
          <p:cNvPr id="4099" name="Content Placeholder 2"/>
          <p:cNvSpPr>
            <a:spLocks noGrp="1"/>
          </p:cNvSpPr>
          <p:nvPr>
            <p:ph idx="1"/>
          </p:nvPr>
        </p:nvSpPr>
        <p:spPr/>
        <p:txBody>
          <a:bodyPr/>
          <a:lstStyle/>
          <a:p>
            <a:r>
              <a:rPr lang="en-US" sz="2800" dirty="0" smtClean="0"/>
              <a:t>Red Guidelines apply to all contracts for goods or works financed in whole or in part from Bank loans</a:t>
            </a:r>
          </a:p>
          <a:p>
            <a:r>
              <a:rPr lang="en-US" sz="2800" dirty="0" smtClean="0"/>
              <a:t>Green Guidelines apply to consulting services of intellectual and advisory nature</a:t>
            </a:r>
          </a:p>
          <a:p>
            <a:r>
              <a:rPr lang="en-US" sz="2800" dirty="0" smtClean="0"/>
              <a:t>Both Guidelines mandate use of Standard Bidding Document/Request For Proposal document</a:t>
            </a:r>
          </a:p>
          <a:p>
            <a:endParaRPr lang="en-US" dirty="0" smtClean="0"/>
          </a:p>
        </p:txBody>
      </p:sp>
      <p:sp>
        <p:nvSpPr>
          <p:cNvPr id="4100" name="Slide Number Placeholder 3"/>
          <p:cNvSpPr>
            <a:spLocks noGrp="1"/>
          </p:cNvSpPr>
          <p:nvPr>
            <p:ph type="sldNum" sz="quarter" idx="12"/>
          </p:nvPr>
        </p:nvSpPr>
        <p:spPr>
          <a:noFill/>
        </p:spPr>
        <p:txBody>
          <a:bodyPr/>
          <a:lstStyle/>
          <a:p>
            <a:fld id="{4872C922-30C9-41AD-A0AC-86BBAC7E0F98}" type="slidenum">
              <a:rPr lang="en-US" smtClean="0"/>
              <a:pPr/>
              <a:t>3</a:t>
            </a:fld>
            <a:endParaRPr lang="en-US"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US" smtClean="0"/>
              <a:t>Common Issues: Goods</a:t>
            </a:r>
          </a:p>
        </p:txBody>
      </p:sp>
      <p:sp>
        <p:nvSpPr>
          <p:cNvPr id="5123" name="Content Placeholder 2"/>
          <p:cNvSpPr>
            <a:spLocks noGrp="1"/>
          </p:cNvSpPr>
          <p:nvPr>
            <p:ph idx="1"/>
          </p:nvPr>
        </p:nvSpPr>
        <p:spPr/>
        <p:txBody>
          <a:bodyPr/>
          <a:lstStyle/>
          <a:p>
            <a:r>
              <a:rPr lang="en-US" sz="2800" dirty="0" smtClean="0"/>
              <a:t>Responsive Bids</a:t>
            </a:r>
          </a:p>
          <a:p>
            <a:pPr>
              <a:buFont typeface="Wingdings" pitchFamily="2" charset="2"/>
              <a:buNone/>
            </a:pPr>
            <a:r>
              <a:rPr lang="en-US" sz="2800" dirty="0" smtClean="0"/>
              <a:t>   </a:t>
            </a:r>
            <a:r>
              <a:rPr lang="en-US" dirty="0" smtClean="0"/>
              <a:t>Procurement Guidelines and SBD require that bids containing material deviation or reservations to the terms and conditions and specifications of the bidding document be not considered for evaluation and award</a:t>
            </a:r>
          </a:p>
          <a:p>
            <a:endParaRPr lang="en-US" dirty="0" smtClean="0"/>
          </a:p>
        </p:txBody>
      </p:sp>
      <p:sp>
        <p:nvSpPr>
          <p:cNvPr id="5124" name="Slide Number Placeholder 3"/>
          <p:cNvSpPr>
            <a:spLocks noGrp="1"/>
          </p:cNvSpPr>
          <p:nvPr>
            <p:ph type="sldNum" sz="quarter" idx="12"/>
          </p:nvPr>
        </p:nvSpPr>
        <p:spPr>
          <a:noFill/>
        </p:spPr>
        <p:txBody>
          <a:bodyPr/>
          <a:lstStyle/>
          <a:p>
            <a:fld id="{6D0C5E09-49DE-4320-AF68-68AB55C24322}" type="slidenum">
              <a:rPr lang="en-US" smtClean="0"/>
              <a:pPr/>
              <a:t>4</a:t>
            </a:fld>
            <a:endParaRPr lang="en-US"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838200" y="762000"/>
            <a:ext cx="6865938" cy="831850"/>
          </a:xfrm>
          <a:noFill/>
        </p:spPr>
        <p:txBody>
          <a:bodyPr lIns="90488" tIns="44450" rIns="90488" bIns="44450"/>
          <a:lstStyle/>
          <a:p>
            <a:pPr eaLnBrk="1" hangingPunct="1"/>
            <a:r>
              <a:rPr lang="en-US" sz="3200" dirty="0" smtClean="0"/>
              <a:t>Bidding Document: Goods</a:t>
            </a:r>
          </a:p>
        </p:txBody>
      </p:sp>
      <p:sp>
        <p:nvSpPr>
          <p:cNvPr id="6147" name="Rectangle 3"/>
          <p:cNvSpPr>
            <a:spLocks noGrp="1" noChangeArrowheads="1"/>
          </p:cNvSpPr>
          <p:nvPr>
            <p:ph type="body" idx="1"/>
          </p:nvPr>
        </p:nvSpPr>
        <p:spPr>
          <a:xfrm>
            <a:off x="457200" y="1752600"/>
            <a:ext cx="8001000" cy="4495800"/>
          </a:xfrm>
          <a:noFill/>
        </p:spPr>
        <p:txBody>
          <a:bodyPr lIns="90488" tIns="44450" rIns="90488" bIns="44450"/>
          <a:lstStyle/>
          <a:p>
            <a:pPr eaLnBrk="1" hangingPunct="1">
              <a:lnSpc>
                <a:spcPct val="80000"/>
              </a:lnSpc>
              <a:spcBef>
                <a:spcPct val="0"/>
              </a:spcBef>
              <a:buFont typeface="Wingdings" pitchFamily="2" charset="2"/>
              <a:buNone/>
            </a:pPr>
            <a:endParaRPr lang="en-US" sz="1200" dirty="0" smtClean="0"/>
          </a:p>
          <a:p>
            <a:pPr>
              <a:lnSpc>
                <a:spcPct val="80000"/>
              </a:lnSpc>
            </a:pPr>
            <a:r>
              <a:rPr lang="en-US" sz="2400" dirty="0" smtClean="0"/>
              <a:t>Need to study carefully: </a:t>
            </a:r>
          </a:p>
          <a:p>
            <a:pPr eaLnBrk="1" hangingPunct="1">
              <a:lnSpc>
                <a:spcPct val="80000"/>
              </a:lnSpc>
              <a:buFont typeface="Wingdings" pitchFamily="2" charset="2"/>
              <a:buNone/>
            </a:pPr>
            <a:r>
              <a:rPr lang="en-US" sz="1600" dirty="0" smtClean="0"/>
              <a:t>     Raise issue of ambiguity, contradiction , omission etc, prior to submission of   bids/proposal. In case o f consultancy assess if requirements of TOR and commercial and contractual condition be met</a:t>
            </a:r>
          </a:p>
          <a:p>
            <a:pPr eaLnBrk="1" hangingPunct="1">
              <a:lnSpc>
                <a:spcPct val="80000"/>
              </a:lnSpc>
            </a:pPr>
            <a:endParaRPr lang="en-US" sz="2000" b="1" dirty="0" smtClean="0"/>
          </a:p>
          <a:p>
            <a:pPr eaLnBrk="1" hangingPunct="1">
              <a:lnSpc>
                <a:spcPct val="80000"/>
              </a:lnSpc>
            </a:pPr>
            <a:r>
              <a:rPr lang="en-US" sz="2400" dirty="0" smtClean="0"/>
              <a:t>Restrictive</a:t>
            </a:r>
            <a:r>
              <a:rPr lang="en-US" sz="2400" dirty="0" smtClean="0"/>
              <a:t>,  or tailored technical specifications:</a:t>
            </a:r>
          </a:p>
          <a:p>
            <a:pPr eaLnBrk="1" hangingPunct="1">
              <a:lnSpc>
                <a:spcPct val="80000"/>
              </a:lnSpc>
              <a:buFont typeface="Wingdings" pitchFamily="2" charset="2"/>
              <a:buNone/>
            </a:pPr>
            <a:r>
              <a:rPr lang="en-US" sz="1600" dirty="0" smtClean="0"/>
              <a:t>     </a:t>
            </a:r>
            <a:r>
              <a:rPr lang="en-US" sz="1600" dirty="0" smtClean="0"/>
              <a:t>limit the competition resulting in significant differences in the qualities of the offered goods and hence significant differences in bid</a:t>
            </a:r>
          </a:p>
          <a:p>
            <a:pPr eaLnBrk="1" hangingPunct="1">
              <a:lnSpc>
                <a:spcPct val="80000"/>
              </a:lnSpc>
              <a:buFont typeface="Wingdings" pitchFamily="2" charset="2"/>
              <a:buNone/>
            </a:pPr>
            <a:endParaRPr lang="en-US" sz="1400" dirty="0" smtClean="0"/>
          </a:p>
          <a:p>
            <a:pPr>
              <a:lnSpc>
                <a:spcPct val="80000"/>
              </a:lnSpc>
            </a:pPr>
            <a:r>
              <a:rPr lang="en-US" sz="2400" dirty="0" smtClean="0"/>
              <a:t>Unrealistic </a:t>
            </a:r>
            <a:r>
              <a:rPr lang="en-US" sz="2400" dirty="0" smtClean="0"/>
              <a:t>requirements regarding the performance of the equipment and the respective warranties: </a:t>
            </a:r>
          </a:p>
          <a:p>
            <a:pPr eaLnBrk="1" hangingPunct="1">
              <a:lnSpc>
                <a:spcPct val="80000"/>
              </a:lnSpc>
              <a:buFont typeface="Wingdings" pitchFamily="2" charset="2"/>
              <a:buNone/>
            </a:pPr>
            <a:r>
              <a:rPr lang="en-US" sz="1600" dirty="0" smtClean="0"/>
              <a:t>     </a:t>
            </a:r>
            <a:r>
              <a:rPr lang="en-US" sz="1600" dirty="0" smtClean="0"/>
              <a:t>Bidders should carefully review the BD's and if there are such requirements to ask for clarification within the period indicated in the ITB. </a:t>
            </a:r>
          </a:p>
          <a:p>
            <a:pPr eaLnBrk="1" hangingPunct="1">
              <a:lnSpc>
                <a:spcPct val="80000"/>
              </a:lnSpc>
            </a:pPr>
            <a:endParaRPr lang="en-US" sz="1600" dirty="0" smtClean="0"/>
          </a:p>
          <a:p>
            <a:pPr eaLnBrk="1" hangingPunct="1">
              <a:lnSpc>
                <a:spcPct val="80000"/>
              </a:lnSpc>
            </a:pPr>
            <a:endParaRPr lang="en-US" sz="1600" dirty="0" smtClean="0"/>
          </a:p>
        </p:txBody>
      </p:sp>
      <p:sp>
        <p:nvSpPr>
          <p:cNvPr id="6148" name="Rectangle 4"/>
          <p:cNvSpPr>
            <a:spLocks noChangeArrowheads="1"/>
          </p:cNvSpPr>
          <p:nvPr/>
        </p:nvSpPr>
        <p:spPr bwMode="auto">
          <a:xfrm>
            <a:off x="8507413" y="6602413"/>
            <a:ext cx="622300" cy="241300"/>
          </a:xfrm>
          <a:prstGeom prst="rect">
            <a:avLst/>
          </a:prstGeom>
          <a:noFill/>
          <a:ln w="12700">
            <a:noFill/>
            <a:miter lim="800000"/>
            <a:headEnd/>
            <a:tailEnd/>
          </a:ln>
        </p:spPr>
        <p:txBody>
          <a:bodyPr wrap="none" anchor="ctr"/>
          <a:lstStyle/>
          <a:p>
            <a:endParaRPr lang="en-US"/>
          </a:p>
        </p:txBody>
      </p:sp>
      <p:pic>
        <p:nvPicPr>
          <p:cNvPr id="6149" name="Picture 6" descr="WBG-header"/>
          <p:cNvPicPr>
            <a:picLocks noChangeAspect="1" noChangeArrowheads="1"/>
          </p:cNvPicPr>
          <p:nvPr/>
        </p:nvPicPr>
        <p:blipFill>
          <a:blip r:embed="rId3"/>
          <a:srcRect/>
          <a:stretch>
            <a:fillRect/>
          </a:stretch>
        </p:blipFill>
        <p:spPr bwMode="auto">
          <a:xfrm>
            <a:off x="0" y="0"/>
            <a:ext cx="4171950" cy="7778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smtClean="0"/>
              <a:t>Common Issues: Goods </a:t>
            </a:r>
          </a:p>
        </p:txBody>
      </p:sp>
      <p:sp>
        <p:nvSpPr>
          <p:cNvPr id="7171" name="Content Placeholder 2"/>
          <p:cNvSpPr>
            <a:spLocks noGrp="1"/>
          </p:cNvSpPr>
          <p:nvPr>
            <p:ph idx="1"/>
          </p:nvPr>
        </p:nvSpPr>
        <p:spPr/>
        <p:txBody>
          <a:bodyPr/>
          <a:lstStyle/>
          <a:p>
            <a:pPr eaLnBrk="1" hangingPunct="1">
              <a:lnSpc>
                <a:spcPct val="80000"/>
              </a:lnSpc>
            </a:pPr>
            <a:r>
              <a:rPr lang="en-US" sz="2400" dirty="0" smtClean="0"/>
              <a:t>Joint </a:t>
            </a:r>
            <a:r>
              <a:rPr lang="en-US" sz="2400" dirty="0" smtClean="0"/>
              <a:t>Ventures - ICB </a:t>
            </a:r>
            <a:r>
              <a:rPr lang="en-US" sz="2400" dirty="0" smtClean="0"/>
              <a:t>Goods</a:t>
            </a:r>
          </a:p>
          <a:p>
            <a:pPr eaLnBrk="1" hangingPunct="1">
              <a:lnSpc>
                <a:spcPct val="80000"/>
              </a:lnSpc>
              <a:buNone/>
            </a:pPr>
            <a:r>
              <a:rPr lang="en-US" sz="1600" dirty="0" smtClean="0"/>
              <a:t>	A consortium is not the same as a Joint Venture.  JV's should be jointly and severally liable for the contract implementation.  In this regard and given the nature of the procurement of goods, the establishment of JV's is not too appropriate for supply of goods.  The suppliers should carefully review the qualification requirements before the bids preparation and bidding and if they have some questions to ask the purchaser for clarifications. </a:t>
            </a:r>
          </a:p>
          <a:p>
            <a:pPr eaLnBrk="1" hangingPunct="1">
              <a:lnSpc>
                <a:spcPct val="80000"/>
              </a:lnSpc>
              <a:buFont typeface="Wingdings" pitchFamily="2" charset="2"/>
              <a:buNone/>
            </a:pPr>
            <a:endParaRPr lang="en-US" sz="1400" dirty="0" smtClean="0"/>
          </a:p>
          <a:p>
            <a:pPr>
              <a:lnSpc>
                <a:spcPct val="80000"/>
              </a:lnSpc>
            </a:pPr>
            <a:r>
              <a:rPr lang="en-US" sz="2400" dirty="0" smtClean="0"/>
              <a:t>Qualification requirements and post-qualification </a:t>
            </a:r>
          </a:p>
          <a:p>
            <a:pPr eaLnBrk="1" hangingPunct="1">
              <a:lnSpc>
                <a:spcPct val="80000"/>
              </a:lnSpc>
            </a:pPr>
            <a:endParaRPr lang="en-US" sz="1400" dirty="0" smtClean="0"/>
          </a:p>
          <a:p>
            <a:pPr eaLnBrk="1" hangingPunct="1">
              <a:lnSpc>
                <a:spcPct val="80000"/>
              </a:lnSpc>
              <a:buFont typeface="Wingdings" pitchFamily="2" charset="2"/>
              <a:buNone/>
            </a:pPr>
            <a:r>
              <a:rPr lang="en-US" sz="1400" dirty="0" smtClean="0"/>
              <a:t>      </a:t>
            </a:r>
            <a:r>
              <a:rPr lang="en-US" sz="1600" dirty="0" smtClean="0"/>
              <a:t>If the qualification requirements are not clear, this may result in misunderstandings and problems in the process of post qualification and may affect the final contract award. Therefore, any ambiguities should be clarified through clarifications within the period indicated in the ITB.</a:t>
            </a:r>
          </a:p>
          <a:p>
            <a:pPr>
              <a:buFont typeface="Wingdings" pitchFamily="2" charset="2"/>
              <a:buNone/>
            </a:pPr>
            <a:endParaRPr lang="en-US" dirty="0" smtClean="0"/>
          </a:p>
        </p:txBody>
      </p:sp>
      <p:sp>
        <p:nvSpPr>
          <p:cNvPr id="7172" name="Slide Number Placeholder 3"/>
          <p:cNvSpPr>
            <a:spLocks noGrp="1"/>
          </p:cNvSpPr>
          <p:nvPr>
            <p:ph type="sldNum" sz="quarter" idx="12"/>
          </p:nvPr>
        </p:nvSpPr>
        <p:spPr>
          <a:noFill/>
        </p:spPr>
        <p:txBody>
          <a:bodyPr/>
          <a:lstStyle/>
          <a:p>
            <a:fld id="{3E4B9CC2-2C56-4A0D-B9FF-DBEE93D7C8DB}" type="slidenum">
              <a:rPr lang="en-US" smtClean="0"/>
              <a:pPr/>
              <a:t>6</a:t>
            </a:fld>
            <a:endParaRPr lang="en-US"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p:spPr>
        <p:txBody>
          <a:bodyPr/>
          <a:lstStyle/>
          <a:p>
            <a:fld id="{630FB859-66B8-4A85-A620-AFCA69D4C988}" type="slidenum">
              <a:rPr lang="en-US" smtClean="0"/>
              <a:pPr/>
              <a:t>7</a:t>
            </a:fld>
            <a:endParaRPr lang="en-US" smtClean="0"/>
          </a:p>
        </p:txBody>
      </p:sp>
      <p:sp>
        <p:nvSpPr>
          <p:cNvPr id="8195" name="Rectangle 2"/>
          <p:cNvSpPr>
            <a:spLocks noGrp="1" noChangeArrowheads="1"/>
          </p:cNvSpPr>
          <p:nvPr>
            <p:ph type="title"/>
          </p:nvPr>
        </p:nvSpPr>
        <p:spPr/>
        <p:txBody>
          <a:bodyPr/>
          <a:lstStyle/>
          <a:p>
            <a:pPr eaLnBrk="1" hangingPunct="1"/>
            <a:r>
              <a:rPr lang="en-US" sz="3200" smtClean="0"/>
              <a:t>Common Issues: Goods</a:t>
            </a:r>
          </a:p>
        </p:txBody>
      </p:sp>
      <p:sp>
        <p:nvSpPr>
          <p:cNvPr id="8196" name="Rectangle 3"/>
          <p:cNvSpPr>
            <a:spLocks noGrp="1" noChangeArrowheads="1"/>
          </p:cNvSpPr>
          <p:nvPr>
            <p:ph type="body" idx="1"/>
          </p:nvPr>
        </p:nvSpPr>
        <p:spPr>
          <a:xfrm>
            <a:off x="457200" y="1905000"/>
            <a:ext cx="8229600" cy="3505200"/>
          </a:xfrm>
        </p:spPr>
        <p:txBody>
          <a:bodyPr/>
          <a:lstStyle/>
          <a:p>
            <a:pPr eaLnBrk="1" hangingPunct="1">
              <a:lnSpc>
                <a:spcPct val="80000"/>
              </a:lnSpc>
            </a:pPr>
            <a:r>
              <a:rPr lang="en-US" sz="2000" dirty="0" smtClean="0"/>
              <a:t> </a:t>
            </a:r>
            <a:r>
              <a:rPr lang="en-US" sz="2400" b="1" dirty="0" smtClean="0"/>
              <a:t>Alternative solutions and their evaluation</a:t>
            </a:r>
            <a:r>
              <a:rPr lang="en-US" sz="2000" dirty="0" smtClean="0"/>
              <a:t> - i</a:t>
            </a:r>
            <a:r>
              <a:rPr lang="en-US" sz="1800" dirty="0" smtClean="0"/>
              <a:t>f alternative solutions are allowed, the bidders should carefully examine the methodology for their evaluation before making a decision to propose (or not) an alternative. </a:t>
            </a:r>
          </a:p>
          <a:p>
            <a:pPr eaLnBrk="1" hangingPunct="1">
              <a:lnSpc>
                <a:spcPct val="80000"/>
              </a:lnSpc>
            </a:pPr>
            <a:endParaRPr lang="en-US" sz="2000" dirty="0" smtClean="0"/>
          </a:p>
          <a:p>
            <a:pPr eaLnBrk="1" hangingPunct="1">
              <a:lnSpc>
                <a:spcPct val="80000"/>
              </a:lnSpc>
            </a:pPr>
            <a:r>
              <a:rPr lang="en-US" sz="2000" dirty="0" smtClean="0"/>
              <a:t> </a:t>
            </a:r>
            <a:r>
              <a:rPr lang="en-US" sz="2400" b="1" dirty="0" smtClean="0"/>
              <a:t>Bank guarantees</a:t>
            </a:r>
            <a:r>
              <a:rPr lang="en-US" sz="2000" dirty="0" smtClean="0"/>
              <a:t>: bid validity: performance securities, terms, amounts, omissions of important provisions </a:t>
            </a:r>
            <a:r>
              <a:rPr lang="en-US" sz="1800" dirty="0" smtClean="0"/>
              <a:t>The format of the bid security shall be in accordance with the standard bidding documents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p:spPr>
        <p:txBody>
          <a:bodyPr/>
          <a:lstStyle/>
          <a:p>
            <a:fld id="{DEC17C5C-3A8D-45E4-8E4C-CBFAFA983B83}" type="slidenum">
              <a:rPr lang="en-US" smtClean="0"/>
              <a:pPr/>
              <a:t>8</a:t>
            </a:fld>
            <a:endParaRPr lang="en-US" smtClean="0"/>
          </a:p>
        </p:txBody>
      </p:sp>
      <p:sp>
        <p:nvSpPr>
          <p:cNvPr id="9219" name="Rectangle 2"/>
          <p:cNvSpPr>
            <a:spLocks noGrp="1" noChangeArrowheads="1"/>
          </p:cNvSpPr>
          <p:nvPr>
            <p:ph type="title"/>
          </p:nvPr>
        </p:nvSpPr>
        <p:spPr/>
        <p:txBody>
          <a:bodyPr/>
          <a:lstStyle/>
          <a:p>
            <a:pPr eaLnBrk="1" hangingPunct="1"/>
            <a:r>
              <a:rPr lang="en-US" sz="3200" smtClean="0"/>
              <a:t>Common Issues: Works</a:t>
            </a:r>
          </a:p>
        </p:txBody>
      </p:sp>
      <p:sp>
        <p:nvSpPr>
          <p:cNvPr id="9220" name="Rectangle 3"/>
          <p:cNvSpPr>
            <a:spLocks noGrp="1" noChangeArrowheads="1"/>
          </p:cNvSpPr>
          <p:nvPr>
            <p:ph type="body" idx="1"/>
          </p:nvPr>
        </p:nvSpPr>
        <p:spPr>
          <a:xfrm>
            <a:off x="381000" y="1600200"/>
            <a:ext cx="8763000" cy="4876800"/>
          </a:xfrm>
        </p:spPr>
        <p:txBody>
          <a:bodyPr/>
          <a:lstStyle/>
          <a:p>
            <a:pPr eaLnBrk="1" hangingPunct="1">
              <a:lnSpc>
                <a:spcPct val="80000"/>
              </a:lnSpc>
            </a:pPr>
            <a:r>
              <a:rPr lang="en-US" sz="2000" smtClean="0"/>
              <a:t>1. </a:t>
            </a:r>
            <a:r>
              <a:rPr lang="en-US" sz="2000" b="1" smtClean="0"/>
              <a:t>Eligibility and CoI issues</a:t>
            </a:r>
            <a:r>
              <a:rPr lang="en-US" sz="2000" smtClean="0"/>
              <a:t>; State-owned enterprises participating in tenders, confirming they operate under commercial law, yet are dependent of the Borrower or agencies of Borrowers participate in tenders which is not in compliance with eligibility provisions. Bidders are related to designer, bidder participates in a design. </a:t>
            </a:r>
          </a:p>
          <a:p>
            <a:pPr eaLnBrk="1" hangingPunct="1">
              <a:lnSpc>
                <a:spcPct val="80000"/>
              </a:lnSpc>
            </a:pPr>
            <a:endParaRPr lang="en-US" sz="2000" smtClean="0"/>
          </a:p>
          <a:p>
            <a:pPr eaLnBrk="1" hangingPunct="1">
              <a:lnSpc>
                <a:spcPct val="80000"/>
              </a:lnSpc>
              <a:buFont typeface="Wingdings" pitchFamily="2" charset="2"/>
              <a:buNone/>
            </a:pPr>
            <a:r>
              <a:rPr lang="en-US" sz="2000" smtClean="0"/>
              <a:t>    Bidders should consider the eligibility requirements in the BD</a:t>
            </a:r>
            <a:r>
              <a:rPr lang="en-US" sz="2000" smtClean="0">
                <a:latin typeface="Times New Roman" pitchFamily="18" charset="0"/>
              </a:rPr>
              <a:t>’</a:t>
            </a:r>
            <a:r>
              <a:rPr lang="en-US" sz="2000" smtClean="0"/>
              <a:t>s and legal and financial status, and also previous activities (including those of the  affiliates and other member of a JV).</a:t>
            </a:r>
          </a:p>
          <a:p>
            <a:pPr eaLnBrk="1" hangingPunct="1">
              <a:lnSpc>
                <a:spcPct val="80000"/>
              </a:lnSpc>
            </a:pPr>
            <a:endParaRPr lang="en-US" sz="1800" smtClean="0"/>
          </a:p>
          <a:p>
            <a:pPr eaLnBrk="1" hangingPunct="1">
              <a:lnSpc>
                <a:spcPct val="80000"/>
              </a:lnSpc>
            </a:pPr>
            <a:r>
              <a:rPr lang="en-US" sz="2000" smtClean="0"/>
              <a:t>2. </a:t>
            </a:r>
            <a:r>
              <a:rPr lang="en-US" sz="2000" b="1" smtClean="0"/>
              <a:t>Bank guarantees /discount issues</a:t>
            </a:r>
            <a:r>
              <a:rPr lang="en-US" sz="2000" smtClean="0"/>
              <a:t>: JV ( e.g. bidder X is not on the name of JV or only on the name of one member); less validity period than requested in the Bidding Documents. Treatment of discount given by one partner only.</a:t>
            </a:r>
          </a:p>
          <a:p>
            <a:pPr eaLnBrk="1" hangingPunct="1">
              <a:lnSpc>
                <a:spcPct val="80000"/>
              </a:lnSpc>
              <a:buFont typeface="Wingdings" pitchFamily="2" charset="2"/>
              <a:buNone/>
            </a:pPr>
            <a:endParaRPr lang="en-US" sz="1800" smtClean="0"/>
          </a:p>
          <a:p>
            <a:pPr eaLnBrk="1" hangingPunct="1">
              <a:lnSpc>
                <a:spcPct val="80000"/>
              </a:lnSpc>
              <a:spcBef>
                <a:spcPct val="0"/>
              </a:spcBef>
              <a:buFont typeface="Wingdings" pitchFamily="2" charset="2"/>
              <a:buNone/>
            </a:pPr>
            <a:endParaRPr lang="en-US" sz="2000" smtClean="0">
              <a:solidFill>
                <a:srgbClr val="000000"/>
              </a:solidFill>
              <a:latin typeface="Helv"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p:spPr>
        <p:txBody>
          <a:bodyPr/>
          <a:lstStyle/>
          <a:p>
            <a:fld id="{99E9EE64-1149-419C-9368-700FACBE62C0}" type="slidenum">
              <a:rPr lang="en-US" smtClean="0"/>
              <a:pPr/>
              <a:t>9</a:t>
            </a:fld>
            <a:endParaRPr lang="en-US" smtClean="0"/>
          </a:p>
        </p:txBody>
      </p:sp>
      <p:sp>
        <p:nvSpPr>
          <p:cNvPr id="10243" name="Rectangle 2"/>
          <p:cNvSpPr>
            <a:spLocks noGrp="1" noChangeArrowheads="1"/>
          </p:cNvSpPr>
          <p:nvPr>
            <p:ph type="title"/>
          </p:nvPr>
        </p:nvSpPr>
        <p:spPr/>
        <p:txBody>
          <a:bodyPr/>
          <a:lstStyle/>
          <a:p>
            <a:pPr eaLnBrk="1" hangingPunct="1"/>
            <a:r>
              <a:rPr lang="en-US" sz="3200" smtClean="0"/>
              <a:t>Common Issues: Consultants Services</a:t>
            </a:r>
          </a:p>
        </p:txBody>
      </p:sp>
      <p:sp>
        <p:nvSpPr>
          <p:cNvPr id="10244" name="Rectangle 3"/>
          <p:cNvSpPr>
            <a:spLocks noGrp="1" noChangeArrowheads="1"/>
          </p:cNvSpPr>
          <p:nvPr>
            <p:ph type="body" idx="1"/>
          </p:nvPr>
        </p:nvSpPr>
        <p:spPr>
          <a:xfrm>
            <a:off x="685800" y="1981200"/>
            <a:ext cx="8077200" cy="4572000"/>
          </a:xfrm>
        </p:spPr>
        <p:txBody>
          <a:bodyPr/>
          <a:lstStyle/>
          <a:p>
            <a:pPr eaLnBrk="1" hangingPunct="1">
              <a:lnSpc>
                <a:spcPct val="80000"/>
              </a:lnSpc>
            </a:pPr>
            <a:r>
              <a:rPr lang="en-US" sz="2000" dirty="0" smtClean="0"/>
              <a:t> </a:t>
            </a:r>
            <a:r>
              <a:rPr lang="en-US" sz="2400" b="1" dirty="0" smtClean="0"/>
              <a:t>Eligibility and COI issues</a:t>
            </a:r>
            <a:r>
              <a:rPr lang="en-US" sz="2000" dirty="0" smtClean="0"/>
              <a:t>; Unfair Competitive advantage, civil servants working for the implementing agency, conflict with previous assignments, state-owned enterprises .</a:t>
            </a:r>
          </a:p>
          <a:p>
            <a:pPr eaLnBrk="1" hangingPunct="1">
              <a:lnSpc>
                <a:spcPct val="80000"/>
              </a:lnSpc>
            </a:pPr>
            <a:endParaRPr lang="en-US" sz="2000" dirty="0" smtClean="0"/>
          </a:p>
          <a:p>
            <a:pPr eaLnBrk="1" hangingPunct="1">
              <a:lnSpc>
                <a:spcPct val="80000"/>
              </a:lnSpc>
            </a:pPr>
            <a:r>
              <a:rPr lang="en-US" sz="2000" b="1" dirty="0" smtClean="0"/>
              <a:t>Poorly prepared Terms of Reference (TOR)</a:t>
            </a:r>
            <a:r>
              <a:rPr lang="en-US" sz="2000" dirty="0" smtClean="0"/>
              <a:t> (unclear scope of services; terms for implementation, downstream works etc.) and significant differences in the prices.</a:t>
            </a:r>
          </a:p>
          <a:p>
            <a:pPr eaLnBrk="1" hangingPunct="1">
              <a:lnSpc>
                <a:spcPct val="80000"/>
              </a:lnSpc>
            </a:pPr>
            <a:endParaRPr lang="en-US" sz="2000" dirty="0" smtClean="0"/>
          </a:p>
          <a:p>
            <a:pPr eaLnBrk="1" hangingPunct="1">
              <a:lnSpc>
                <a:spcPct val="80000"/>
              </a:lnSpc>
              <a:buFont typeface="Wingdings" pitchFamily="2" charset="2"/>
              <a:buNone/>
            </a:pPr>
            <a:endParaRPr lang="en-US" sz="2000"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p:spPr>
        <p:txBody>
          <a:bodyPr/>
          <a:lstStyle/>
          <a:p>
            <a:fld id="{12D41B25-B240-4DD7-B323-9EA4490E15CE}" type="slidenum">
              <a:rPr lang="en-US" smtClean="0"/>
              <a:pPr/>
              <a:t>10</a:t>
            </a:fld>
            <a:endParaRPr lang="en-US" smtClean="0"/>
          </a:p>
        </p:txBody>
      </p:sp>
      <p:sp>
        <p:nvSpPr>
          <p:cNvPr id="11267" name="Rectangle 2"/>
          <p:cNvSpPr>
            <a:spLocks noGrp="1" noChangeArrowheads="1"/>
          </p:cNvSpPr>
          <p:nvPr>
            <p:ph type="title"/>
          </p:nvPr>
        </p:nvSpPr>
        <p:spPr/>
        <p:txBody>
          <a:bodyPr/>
          <a:lstStyle/>
          <a:p>
            <a:pPr eaLnBrk="1" hangingPunct="1"/>
            <a:r>
              <a:rPr lang="en-US" sz="3200" smtClean="0"/>
              <a:t>Common Issues: Consultants Services</a:t>
            </a:r>
          </a:p>
        </p:txBody>
      </p:sp>
      <p:sp>
        <p:nvSpPr>
          <p:cNvPr id="11268" name="Rectangle 3"/>
          <p:cNvSpPr>
            <a:spLocks noGrp="1" noChangeArrowheads="1"/>
          </p:cNvSpPr>
          <p:nvPr>
            <p:ph type="body" idx="1"/>
          </p:nvPr>
        </p:nvSpPr>
        <p:spPr/>
        <p:txBody>
          <a:bodyPr/>
          <a:lstStyle/>
          <a:p>
            <a:pPr eaLnBrk="1" hangingPunct="1">
              <a:lnSpc>
                <a:spcPct val="80000"/>
              </a:lnSpc>
            </a:pPr>
            <a:endParaRPr lang="en-US" sz="2000" b="1" smtClean="0"/>
          </a:p>
          <a:p>
            <a:pPr eaLnBrk="1" hangingPunct="1">
              <a:lnSpc>
                <a:spcPct val="80000"/>
              </a:lnSpc>
            </a:pPr>
            <a:r>
              <a:rPr lang="en-US" sz="2000" b="1" smtClean="0"/>
              <a:t>Negotiations in consulting services: </a:t>
            </a:r>
            <a:r>
              <a:rPr lang="en-US" sz="2000" smtClean="0"/>
              <a:t> Scope, deliverables, methodology, time, etc. tax obligations, responsibilities of the parties. No negotiation on rates, in general.</a:t>
            </a:r>
          </a:p>
          <a:p>
            <a:pPr eaLnBrk="1" hangingPunct="1">
              <a:lnSpc>
                <a:spcPct val="80000"/>
              </a:lnSpc>
            </a:pPr>
            <a:endParaRPr lang="en-US" sz="2000" smtClean="0"/>
          </a:p>
          <a:p>
            <a:pPr eaLnBrk="1" hangingPunct="1">
              <a:lnSpc>
                <a:spcPct val="80000"/>
              </a:lnSpc>
            </a:pPr>
            <a:r>
              <a:rPr lang="en-US" sz="2000" b="1" smtClean="0"/>
              <a:t>Failure of Negotiation</a:t>
            </a:r>
            <a:r>
              <a:rPr lang="en-US" sz="2000" smtClean="0"/>
              <a:t>: Instances where firm starts to question TOR or raise new deviations to contract conditions</a:t>
            </a:r>
          </a:p>
          <a:p>
            <a:pPr eaLnBrk="1" hangingPunct="1">
              <a:lnSpc>
                <a:spcPct val="80000"/>
              </a:lnSpc>
              <a:buFont typeface="Wingdings" pitchFamily="2" charset="2"/>
              <a:buNone/>
            </a:pPr>
            <a:endParaRPr lang="en-US" sz="2000" b="1" smtClean="0"/>
          </a:p>
          <a:p>
            <a:pPr eaLnBrk="1" hangingPunct="1">
              <a:lnSpc>
                <a:spcPct val="80000"/>
              </a:lnSpc>
            </a:pPr>
            <a:r>
              <a:rPr lang="en-US" sz="2000" b="1" smtClean="0"/>
              <a:t>Delays in Payments: </a:t>
            </a:r>
            <a:r>
              <a:rPr lang="en-US" sz="2000" smtClean="0"/>
              <a:t> Delays in the acceptance of the deliverables. Raise the issue with the Client and then with the Bank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p:spPr>
        <p:txBody>
          <a:bodyPr/>
          <a:lstStyle/>
          <a:p>
            <a:fld id="{B8B38E8A-2FDA-42EF-9EBF-22D6D5214419}" type="slidenum">
              <a:rPr lang="en-US" smtClean="0"/>
              <a:pPr/>
              <a:t>11</a:t>
            </a:fld>
            <a:endParaRPr lang="en-US" smtClean="0"/>
          </a:p>
        </p:txBody>
      </p:sp>
      <p:sp>
        <p:nvSpPr>
          <p:cNvPr id="12291" name="Rectangle 2"/>
          <p:cNvSpPr>
            <a:spLocks noGrp="1" noChangeArrowheads="1"/>
          </p:cNvSpPr>
          <p:nvPr>
            <p:ph type="title"/>
          </p:nvPr>
        </p:nvSpPr>
        <p:spPr/>
        <p:txBody>
          <a:bodyPr/>
          <a:lstStyle/>
          <a:p>
            <a:pPr eaLnBrk="1" hangingPunct="1"/>
            <a:r>
              <a:rPr lang="en-US" sz="4000" smtClean="0"/>
              <a:t>Common Issues </a:t>
            </a:r>
          </a:p>
        </p:txBody>
      </p:sp>
      <p:sp>
        <p:nvSpPr>
          <p:cNvPr id="12292" name="Rectangle 3"/>
          <p:cNvSpPr>
            <a:spLocks noGrp="1" noChangeArrowheads="1"/>
          </p:cNvSpPr>
          <p:nvPr>
            <p:ph type="body" idx="1"/>
          </p:nvPr>
        </p:nvSpPr>
        <p:spPr>
          <a:xfrm>
            <a:off x="685800" y="1981200"/>
            <a:ext cx="7772400" cy="4724400"/>
          </a:xfrm>
        </p:spPr>
        <p:txBody>
          <a:bodyPr/>
          <a:lstStyle/>
          <a:p>
            <a:pPr eaLnBrk="1" hangingPunct="1">
              <a:lnSpc>
                <a:spcPct val="90000"/>
              </a:lnSpc>
              <a:spcBef>
                <a:spcPct val="0"/>
              </a:spcBef>
            </a:pPr>
            <a:r>
              <a:rPr lang="en-US" sz="2300" b="1" dirty="0" smtClean="0"/>
              <a:t>Contract </a:t>
            </a:r>
            <a:r>
              <a:rPr lang="en-US" sz="2300" b="1" dirty="0" smtClean="0"/>
              <a:t>implementation: </a:t>
            </a:r>
            <a:r>
              <a:rPr lang="en-US" sz="2300" dirty="0" smtClean="0"/>
              <a:t>( goods of lower quality supplied than as required by the Bidding Documents, enforcement of liquidated damages, low quality of supervision</a:t>
            </a:r>
            <a:r>
              <a:rPr lang="en-US" sz="2300" dirty="0" smtClean="0"/>
              <a:t>)</a:t>
            </a:r>
            <a:endParaRPr lang="en-US" sz="2300" dirty="0" smtClean="0"/>
          </a:p>
          <a:p>
            <a:pPr eaLnBrk="1" hangingPunct="1">
              <a:lnSpc>
                <a:spcPct val="90000"/>
              </a:lnSpc>
              <a:spcBef>
                <a:spcPct val="0"/>
              </a:spcBef>
              <a:buFont typeface="Wingdings" pitchFamily="2" charset="2"/>
              <a:buNone/>
            </a:pPr>
            <a:endParaRPr lang="en-US" sz="2300" dirty="0" smtClean="0"/>
          </a:p>
          <a:p>
            <a:pPr eaLnBrk="1" hangingPunct="1">
              <a:lnSpc>
                <a:spcPct val="90000"/>
              </a:lnSpc>
              <a:spcBef>
                <a:spcPct val="0"/>
              </a:spcBef>
            </a:pPr>
            <a:r>
              <a:rPr lang="en-US" sz="2300" b="1" dirty="0" smtClean="0"/>
              <a:t>Contract Implementation: </a:t>
            </a:r>
            <a:r>
              <a:rPr lang="en-US" sz="2300" dirty="0" smtClean="0"/>
              <a:t>Bidders quote low prices and undertake contract unrelated to their capacity. Several examples non-performance , project delays and disputes</a:t>
            </a:r>
          </a:p>
          <a:p>
            <a:pPr eaLnBrk="1" hangingPunct="1">
              <a:lnSpc>
                <a:spcPct val="90000"/>
              </a:lnSpc>
              <a:spcBef>
                <a:spcPct val="0"/>
              </a:spcBef>
            </a:pPr>
            <a:endParaRPr lang="en-US" sz="23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p:spPr>
        <p:txBody>
          <a:bodyPr/>
          <a:lstStyle/>
          <a:p>
            <a:fld id="{3B6AC855-B28F-40F1-ABFC-07F21C11944B}" type="slidenum">
              <a:rPr lang="en-US" smtClean="0"/>
              <a:pPr/>
              <a:t>12</a:t>
            </a:fld>
            <a:endParaRPr lang="en-US" smtClean="0"/>
          </a:p>
        </p:txBody>
      </p:sp>
      <p:sp>
        <p:nvSpPr>
          <p:cNvPr id="13315" name="Rectangle 2"/>
          <p:cNvSpPr>
            <a:spLocks noGrp="1" noChangeArrowheads="1"/>
          </p:cNvSpPr>
          <p:nvPr>
            <p:ph type="title"/>
          </p:nvPr>
        </p:nvSpPr>
        <p:spPr/>
        <p:txBody>
          <a:bodyPr/>
          <a:lstStyle/>
          <a:p>
            <a:pPr eaLnBrk="1" hangingPunct="1"/>
            <a:r>
              <a:rPr lang="en-US" sz="4000" smtClean="0"/>
              <a:t>Common Issues</a:t>
            </a:r>
          </a:p>
        </p:txBody>
      </p:sp>
      <p:sp>
        <p:nvSpPr>
          <p:cNvPr id="13316" name="Rectangle 3"/>
          <p:cNvSpPr>
            <a:spLocks noGrp="1" noChangeArrowheads="1"/>
          </p:cNvSpPr>
          <p:nvPr>
            <p:ph type="body" idx="1"/>
          </p:nvPr>
        </p:nvSpPr>
        <p:spPr/>
        <p:txBody>
          <a:bodyPr/>
          <a:lstStyle/>
          <a:p>
            <a:pPr eaLnBrk="1" hangingPunct="1">
              <a:lnSpc>
                <a:spcPct val="90000"/>
              </a:lnSpc>
            </a:pPr>
            <a:r>
              <a:rPr lang="en-US" sz="2400" b="1" smtClean="0"/>
              <a:t>Joint Ventures between foreign firms and local firms: </a:t>
            </a:r>
            <a:r>
              <a:rPr lang="en-US" sz="2400" smtClean="0"/>
              <a:t>Local firms establish JV</a:t>
            </a:r>
            <a:r>
              <a:rPr lang="en-US" sz="2400" smtClean="0">
                <a:latin typeface="Times New Roman" pitchFamily="18" charset="0"/>
              </a:rPr>
              <a:t>’</a:t>
            </a:r>
            <a:r>
              <a:rPr lang="en-US" sz="2400" smtClean="0"/>
              <a:t>s with foreign firms just for the purposes of short-listing or passing the qualification or post-qualification requirements. After signing the contracts, foreign firms delegate most of the tasks (civil works or consultancy) to local contractors or consultants although they are members in charge. This results in delays and poor quality of the deliverables.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p:spPr>
        <p:txBody>
          <a:bodyPr/>
          <a:lstStyle/>
          <a:p>
            <a:fld id="{9155E37A-DD07-41D1-81D9-093B2BB83E87}" type="slidenum">
              <a:rPr lang="en-US" smtClean="0"/>
              <a:pPr/>
              <a:t>13</a:t>
            </a:fld>
            <a:endParaRPr lang="en-US" smtClean="0"/>
          </a:p>
        </p:txBody>
      </p:sp>
      <p:sp>
        <p:nvSpPr>
          <p:cNvPr id="14339" name="Rectangle 2"/>
          <p:cNvSpPr>
            <a:spLocks noGrp="1" noChangeArrowheads="1"/>
          </p:cNvSpPr>
          <p:nvPr>
            <p:ph type="title"/>
          </p:nvPr>
        </p:nvSpPr>
        <p:spPr/>
        <p:txBody>
          <a:bodyPr/>
          <a:lstStyle/>
          <a:p>
            <a:pPr eaLnBrk="1" hangingPunct="1"/>
            <a:r>
              <a:rPr lang="en-US" sz="4000" smtClean="0"/>
              <a:t>Common Procurement Issues</a:t>
            </a:r>
          </a:p>
        </p:txBody>
      </p:sp>
      <p:sp>
        <p:nvSpPr>
          <p:cNvPr id="14340" name="Rectangle 3"/>
          <p:cNvSpPr>
            <a:spLocks noGrp="1" noChangeArrowheads="1"/>
          </p:cNvSpPr>
          <p:nvPr>
            <p:ph type="body" idx="1"/>
          </p:nvPr>
        </p:nvSpPr>
        <p:spPr/>
        <p:txBody>
          <a:bodyPr/>
          <a:lstStyle/>
          <a:p>
            <a:pPr eaLnBrk="1" hangingPunct="1">
              <a:lnSpc>
                <a:spcPct val="90000"/>
              </a:lnSpc>
            </a:pPr>
            <a:r>
              <a:rPr lang="en-US" sz="2400" b="1" dirty="0" smtClean="0"/>
              <a:t>Contract Implementation:</a:t>
            </a:r>
          </a:p>
          <a:p>
            <a:pPr eaLnBrk="1" hangingPunct="1">
              <a:lnSpc>
                <a:spcPct val="90000"/>
              </a:lnSpc>
              <a:buFont typeface="Wingdings" pitchFamily="2" charset="2"/>
              <a:buNone/>
            </a:pPr>
            <a:r>
              <a:rPr lang="en-US" sz="2400" dirty="0" smtClean="0"/>
              <a:t>   Bank is not a party to the contract. Contract implementation is the responsibility of the Employer. Bank can use its best efforts to request the Employer to enforce the provisions of the contract, but can not act as mediator in case of dispute. Bidders and consultant to follow dispute resolution mechanism as provided in the contract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p:spPr>
        <p:txBody>
          <a:bodyPr/>
          <a:lstStyle/>
          <a:p>
            <a:fld id="{E430B4F2-494F-4D0C-87F0-B80A45998234}" type="slidenum">
              <a:rPr lang="en-US" smtClean="0"/>
              <a:pPr/>
              <a:t>14</a:t>
            </a:fld>
            <a:endParaRPr lang="en-US" smtClean="0"/>
          </a:p>
        </p:txBody>
      </p:sp>
      <p:sp>
        <p:nvSpPr>
          <p:cNvPr id="15363" name="Rectangle 2"/>
          <p:cNvSpPr>
            <a:spLocks noGrp="1" noChangeArrowheads="1"/>
          </p:cNvSpPr>
          <p:nvPr>
            <p:ph type="title"/>
          </p:nvPr>
        </p:nvSpPr>
        <p:spPr/>
        <p:txBody>
          <a:bodyPr/>
          <a:lstStyle/>
          <a:p>
            <a:pPr eaLnBrk="1" hangingPunct="1"/>
            <a:r>
              <a:rPr lang="en-US" sz="4000" smtClean="0"/>
              <a:t>Common Issues</a:t>
            </a:r>
          </a:p>
        </p:txBody>
      </p:sp>
      <p:sp>
        <p:nvSpPr>
          <p:cNvPr id="15364" name="Rectangle 3"/>
          <p:cNvSpPr>
            <a:spLocks noGrp="1" noChangeArrowheads="1"/>
          </p:cNvSpPr>
          <p:nvPr>
            <p:ph type="body" idx="1"/>
          </p:nvPr>
        </p:nvSpPr>
        <p:spPr/>
        <p:txBody>
          <a:bodyPr/>
          <a:lstStyle/>
          <a:p>
            <a:pPr eaLnBrk="1" hangingPunct="1">
              <a:lnSpc>
                <a:spcPct val="90000"/>
              </a:lnSpc>
            </a:pPr>
            <a:r>
              <a:rPr lang="en-US" sz="1800" b="1" dirty="0" smtClean="0"/>
              <a:t>Confidentiality: </a:t>
            </a:r>
            <a:r>
              <a:rPr lang="en-US" sz="1800" dirty="0" smtClean="0"/>
              <a:t>The process of bid evaluation is confidential until publication of award</a:t>
            </a:r>
          </a:p>
          <a:p>
            <a:pPr eaLnBrk="1" hangingPunct="1">
              <a:lnSpc>
                <a:spcPct val="90000"/>
              </a:lnSpc>
            </a:pPr>
            <a:endParaRPr lang="en-US" sz="1400" dirty="0" smtClean="0">
              <a:solidFill>
                <a:srgbClr val="FF0000"/>
              </a:solidFill>
            </a:endParaRPr>
          </a:p>
          <a:p>
            <a:pPr eaLnBrk="1" hangingPunct="1">
              <a:lnSpc>
                <a:spcPct val="90000"/>
              </a:lnSpc>
            </a:pPr>
            <a:r>
              <a:rPr lang="en-US" sz="1800" b="1" dirty="0" smtClean="0"/>
              <a:t>Complaints Review</a:t>
            </a:r>
            <a:r>
              <a:rPr lang="en-US" sz="1800" dirty="0" smtClean="0"/>
              <a:t>: Bidder to contact the purchaser/client. If bidders wishes to ascertain the ground on which its bid was not selected for award, they may seek explanation from the purchaser</a:t>
            </a:r>
          </a:p>
          <a:p>
            <a:pPr eaLnBrk="1" hangingPunct="1">
              <a:lnSpc>
                <a:spcPct val="90000"/>
              </a:lnSpc>
            </a:pPr>
            <a:r>
              <a:rPr lang="en-US" sz="1800" b="1" dirty="0" smtClean="0"/>
              <a:t>Debriefing</a:t>
            </a:r>
            <a:r>
              <a:rPr lang="en-US" sz="1800" dirty="0" smtClean="0"/>
              <a:t>: If bidder is not satisfied with the explanation given by the purchaser they seek meeting with the Bank. The purpose of such meeting is to only to discuss the bidder’s bid and neither to reverse the Bank’s position that has been conveyed to the Borrower nor to discuss the bids of competitors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4"/>
          <p:cNvSpPr>
            <a:spLocks noGrp="1"/>
          </p:cNvSpPr>
          <p:nvPr>
            <p:ph type="sldNum" sz="quarter" idx="12"/>
          </p:nvPr>
        </p:nvSpPr>
        <p:spPr>
          <a:noFill/>
        </p:spPr>
        <p:txBody>
          <a:bodyPr/>
          <a:lstStyle/>
          <a:p>
            <a:fld id="{CEAF9510-FC87-48A6-B5F0-14D675D3C75A}" type="slidenum">
              <a:rPr lang="en-US" smtClean="0"/>
              <a:pPr/>
              <a:t>15</a:t>
            </a:fld>
            <a:endParaRPr lang="en-US" smtClean="0"/>
          </a:p>
        </p:txBody>
      </p:sp>
      <p:sp>
        <p:nvSpPr>
          <p:cNvPr id="5123" name="Text Box 2"/>
          <p:cNvSpPr txBox="1">
            <a:spLocks noChangeArrowheads="1"/>
          </p:cNvSpPr>
          <p:nvPr/>
        </p:nvSpPr>
        <p:spPr bwMode="auto">
          <a:xfrm>
            <a:off x="1066800" y="762000"/>
            <a:ext cx="6248400" cy="461963"/>
          </a:xfrm>
          <a:prstGeom prst="rect">
            <a:avLst/>
          </a:prstGeom>
          <a:noFill/>
          <a:ln w="9525">
            <a:noFill/>
            <a:miter lim="800000"/>
            <a:headEnd/>
            <a:tailEnd/>
          </a:ln>
        </p:spPr>
        <p:txBody>
          <a:bodyPr>
            <a:spAutoFit/>
          </a:bodyPr>
          <a:lstStyle/>
          <a:p>
            <a:pPr algn="l"/>
            <a:endParaRPr lang="en-US" sz="2400">
              <a:solidFill>
                <a:schemeClr val="bg1"/>
              </a:solidFill>
            </a:endParaRPr>
          </a:p>
        </p:txBody>
      </p:sp>
      <p:sp>
        <p:nvSpPr>
          <p:cNvPr id="5124" name="Rectangle 3"/>
          <p:cNvSpPr>
            <a:spLocks noChangeArrowheads="1"/>
          </p:cNvSpPr>
          <p:nvPr/>
        </p:nvSpPr>
        <p:spPr bwMode="auto">
          <a:xfrm>
            <a:off x="762000" y="838200"/>
            <a:ext cx="7620000" cy="609600"/>
          </a:xfrm>
          <a:prstGeom prst="rect">
            <a:avLst/>
          </a:prstGeom>
          <a:noFill/>
          <a:ln w="9525">
            <a:noFill/>
            <a:miter lim="800000"/>
            <a:headEnd/>
            <a:tailEnd/>
          </a:ln>
        </p:spPr>
        <p:txBody>
          <a:bodyPr anchor="ctr"/>
          <a:lstStyle/>
          <a:p>
            <a:r>
              <a:rPr lang="en-US" sz="2800"/>
              <a:t>IBRD/IDA Largest Borrowers</a:t>
            </a:r>
          </a:p>
        </p:txBody>
      </p:sp>
      <p:graphicFrame>
        <p:nvGraphicFramePr>
          <p:cNvPr id="6" name="Table 5"/>
          <p:cNvGraphicFramePr>
            <a:graphicFrameLocks noGrp="1"/>
          </p:cNvGraphicFramePr>
          <p:nvPr/>
        </p:nvGraphicFramePr>
        <p:xfrm>
          <a:off x="1752600" y="1447800"/>
          <a:ext cx="5410200" cy="4998731"/>
        </p:xfrm>
        <a:graphic>
          <a:graphicData uri="http://schemas.openxmlformats.org/drawingml/2006/table">
            <a:tbl>
              <a:tblPr/>
              <a:tblGrid>
                <a:gridCol w="984222"/>
                <a:gridCol w="2167703"/>
                <a:gridCol w="2258275"/>
              </a:tblGrid>
              <a:tr h="435872">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bg1"/>
                        </a:solidFill>
                        <a:effectLst/>
                        <a:latin typeface="Arial" charset="0"/>
                        <a:cs typeface="Arial" charset="0"/>
                      </a:endParaRPr>
                    </a:p>
                  </a:txBody>
                  <a:tcPr marL="0" marR="0" marT="0" marB="0" anchor="b" horzOverflow="overflow">
                    <a:lnL>
                      <a:noFill/>
                    </a:lnL>
                    <a:lnR>
                      <a:noFill/>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2008  ($</a:t>
                      </a:r>
                      <a:r>
                        <a:rPr kumimoji="0" lang="en-US" sz="1400" b="0" i="0" u="none" strike="noStrike" cap="none" normalizeH="0" baseline="0" dirty="0" smtClean="0">
                          <a:ln>
                            <a:noFill/>
                          </a:ln>
                          <a:solidFill>
                            <a:schemeClr val="bg1"/>
                          </a:solidFill>
                          <a:effectLst/>
                          <a:latin typeface="Arial" charset="0"/>
                          <a:cs typeface="Arial" charset="0"/>
                        </a:rPr>
                        <a:t> billion)</a:t>
                      </a:r>
                      <a:endParaRPr kumimoji="0" lang="en-US" sz="1400" b="1" i="0" u="none" strike="noStrike" cap="none" normalizeH="0" baseline="0" dirty="0" smtClean="0">
                        <a:ln>
                          <a:noFill/>
                        </a:ln>
                        <a:solidFill>
                          <a:schemeClr val="bg1"/>
                        </a:solidFill>
                        <a:effectLst/>
                        <a:latin typeface="Arial" charset="0"/>
                        <a:cs typeface="Arial" charset="0"/>
                      </a:endParaRPr>
                    </a:p>
                  </a:txBody>
                  <a:tcPr marL="0" marR="0" marT="0" marB="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2009  ($ billion)</a:t>
                      </a:r>
                    </a:p>
                  </a:txBody>
                  <a:tcPr marL="0" marR="0" marT="0" marB="0"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bg1"/>
                        </a:solidFill>
                        <a:effectLst/>
                        <a:latin typeface="Arial" charset="0"/>
                        <a:cs typeface="Arial" charset="0"/>
                      </a:endParaRPr>
                    </a:p>
                  </a:txBody>
                  <a:tcPr marL="0" marR="0" marT="0"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bg1"/>
                        </a:solidFill>
                        <a:effectLst/>
                        <a:latin typeface="Arial" charset="0"/>
                        <a:cs typeface="Arial" charset="0"/>
                      </a:endParaRPr>
                    </a:p>
                  </a:txBody>
                  <a:tcPr marL="0" marR="0" marT="0" marB="0" anchor="b"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bg1"/>
                        </a:solidFill>
                        <a:effectLst/>
                        <a:latin typeface="Arial" charset="0"/>
                        <a:cs typeface="Arial" charset="0"/>
                      </a:endParaRPr>
                    </a:p>
                  </a:txBody>
                  <a:tcPr marL="0" marR="0" marT="0" marB="0" anchor="b"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bg1"/>
                          </a:solidFill>
                          <a:effectLst/>
                          <a:latin typeface="Arial" charset="0"/>
                          <a:cs typeface="Arial" charset="0"/>
                        </a:rPr>
                        <a:t>1</a:t>
                      </a:r>
                    </a:p>
                  </a:txBody>
                  <a:tcPr marL="0" marR="0" marT="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India</a:t>
                      </a:r>
                    </a:p>
                  </a:txBody>
                  <a:tcPr marL="0" marR="0" marT="0"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India</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bg1"/>
                          </a:solidFill>
                          <a:effectLst/>
                          <a:latin typeface="Arial" charset="0"/>
                          <a:cs typeface="Arial" charset="0"/>
                        </a:rPr>
                        <a:t> </a:t>
                      </a:r>
                    </a:p>
                  </a:txBody>
                  <a:tcPr marL="0" marR="0" marT="0"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13,708</a:t>
                      </a:r>
                    </a:p>
                  </a:txBody>
                  <a:tcPr marL="0" marR="0" marT="0" marB="0" anchor="ctr"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14,945</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2</a:t>
                      </a:r>
                    </a:p>
                  </a:txBody>
                  <a:tcPr marL="0" marR="0" marT="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China</a:t>
                      </a:r>
                    </a:p>
                  </a:txBody>
                  <a:tcPr marL="0" marR="0" marT="0"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China</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 </a:t>
                      </a:r>
                    </a:p>
                  </a:txBody>
                  <a:tcPr marL="0" marR="0" marT="0"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9,770</a:t>
                      </a:r>
                    </a:p>
                  </a:txBody>
                  <a:tcPr marL="0" marR="0" marT="0" marB="0" anchor="ctr" horzOverflow="overflow">
                    <a:lnL>
                      <a:noFill/>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10,357</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bg1"/>
                          </a:solidFill>
                          <a:effectLst/>
                          <a:latin typeface="Arial" charset="0"/>
                          <a:cs typeface="Arial" charset="0"/>
                        </a:rPr>
                        <a:t>3</a:t>
                      </a:r>
                    </a:p>
                  </a:txBody>
                  <a:tcPr marL="0" marR="0" marT="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99FF"/>
                          </a:solidFill>
                          <a:effectLst/>
                          <a:latin typeface="Arial" charset="0"/>
                          <a:cs typeface="Arial" charset="0"/>
                        </a:rPr>
                        <a:t>Turkey</a:t>
                      </a:r>
                    </a:p>
                  </a:txBody>
                  <a:tcPr marL="0" marR="0" marT="0" marB="0" anchor="b"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Brazil</a:t>
                      </a:r>
                    </a:p>
                  </a:txBody>
                  <a:tcPr marL="0" marR="0" marT="0"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bg1"/>
                          </a:solidFill>
                          <a:effectLst/>
                          <a:latin typeface="Arial" charset="0"/>
                          <a:cs typeface="Arial" charset="0"/>
                        </a:rPr>
                        <a:t> </a:t>
                      </a:r>
                    </a:p>
                  </a:txBody>
                  <a:tcPr marL="0" marR="0" marT="0"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99FF"/>
                          </a:solidFill>
                          <a:effectLst/>
                          <a:latin typeface="Arial" charset="0"/>
                          <a:cs typeface="Arial" charset="0"/>
                        </a:rPr>
                        <a:t>5,539</a:t>
                      </a:r>
                    </a:p>
                  </a:txBody>
                  <a:tcPr marL="0" marR="0" marT="0" marB="0" anchor="ctr"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8,036</a:t>
                      </a:r>
                    </a:p>
                  </a:txBody>
                  <a:tcPr marL="0" marR="0" marT="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4</a:t>
                      </a:r>
                    </a:p>
                  </a:txBody>
                  <a:tcPr marL="0" marR="0" marT="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Brazil</a:t>
                      </a:r>
                    </a:p>
                  </a:txBody>
                  <a:tcPr marL="0" marR="0" marT="0" marB="0" anchor="b" horzOverflow="overflow">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Indonesia</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bg1"/>
                          </a:solidFill>
                          <a:effectLst/>
                          <a:latin typeface="Arial" charset="0"/>
                          <a:cs typeface="Arial" charset="0"/>
                        </a:rPr>
                        <a:t> </a:t>
                      </a:r>
                    </a:p>
                  </a:txBody>
                  <a:tcPr marL="0" marR="0" marT="0"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5,084</a:t>
                      </a:r>
                    </a:p>
                  </a:txBody>
                  <a:tcPr marL="0" marR="0" marT="0" marB="0" anchor="ctr"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6,584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5</a:t>
                      </a:r>
                    </a:p>
                  </a:txBody>
                  <a:tcPr marL="0" marR="0" marT="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Vietnam</a:t>
                      </a:r>
                    </a:p>
                  </a:txBody>
                  <a:tcPr marL="0" marR="0" marT="0" marB="0" anchor="b"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99FF"/>
                          </a:solidFill>
                          <a:effectLst/>
                          <a:latin typeface="Arial" charset="0"/>
                          <a:cs typeface="Arial" charset="0"/>
                        </a:rPr>
                        <a:t>Turkey</a:t>
                      </a:r>
                    </a:p>
                  </a:txBody>
                  <a:tcPr marL="0" marR="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 </a:t>
                      </a:r>
                    </a:p>
                  </a:txBody>
                  <a:tcPr marL="0" marR="0" marT="0"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4,617</a:t>
                      </a:r>
                    </a:p>
                  </a:txBody>
                  <a:tcPr marL="0" marR="0" marT="0"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99FF"/>
                          </a:solidFill>
                          <a:effectLst/>
                          <a:latin typeface="Arial" charset="0"/>
                          <a:cs typeface="Arial" charset="0"/>
                        </a:rPr>
                        <a:t>5,829</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6</a:t>
                      </a:r>
                    </a:p>
                  </a:txBody>
                  <a:tcPr marL="0" marR="0" marT="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Argentina</a:t>
                      </a:r>
                    </a:p>
                  </a:txBody>
                  <a:tcPr marL="0" marR="0" marT="0"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Argentina</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 </a:t>
                      </a:r>
                    </a:p>
                  </a:txBody>
                  <a:tcPr marL="0" marR="0" marT="0"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3,999</a:t>
                      </a:r>
                    </a:p>
                  </a:txBody>
                  <a:tcPr marL="0" marR="0" marT="0" marB="0" anchor="ctr"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5,786</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7</a:t>
                      </a:r>
                    </a:p>
                  </a:txBody>
                  <a:tcPr marL="0" marR="0" marT="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Nigeria</a:t>
                      </a:r>
                    </a:p>
                  </a:txBody>
                  <a:tcPr marL="0" marR="0" marT="0"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Vietnam</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 </a:t>
                      </a:r>
                    </a:p>
                  </a:txBody>
                  <a:tcPr marL="0" marR="0" marT="0"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2,962</a:t>
                      </a:r>
                    </a:p>
                  </a:txBody>
                  <a:tcPr marL="0" marR="0" marT="0" marB="0" anchor="ctr"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5,470</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8</a:t>
                      </a:r>
                    </a:p>
                  </a:txBody>
                  <a:tcPr marL="0" marR="0" marT="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Indonesia</a:t>
                      </a:r>
                    </a:p>
                  </a:txBody>
                  <a:tcPr marL="0" marR="0" marT="0"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Nigeria</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 </a:t>
                      </a:r>
                    </a:p>
                  </a:txBody>
                  <a:tcPr marL="0" marR="0" marT="0"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2,927</a:t>
                      </a:r>
                    </a:p>
                  </a:txBody>
                  <a:tcPr marL="0" marR="0" marT="0" marB="0" anchor="ctr"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4,067</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9</a:t>
                      </a:r>
                    </a:p>
                  </a:txBody>
                  <a:tcPr marL="0" marR="0" marT="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Colombia</a:t>
                      </a:r>
                    </a:p>
                  </a:txBody>
                  <a:tcPr marL="0" marR="0" marT="0"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Mexico</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 </a:t>
                      </a:r>
                    </a:p>
                  </a:txBody>
                  <a:tcPr marL="0" marR="0" marT="0"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2,886</a:t>
                      </a:r>
                    </a:p>
                  </a:txBody>
                  <a:tcPr marL="0" marR="0" marT="0" marB="0" anchor="ctr"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3,949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21727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cs typeface="Arial" charset="0"/>
                        </a:rPr>
                        <a:t>10</a:t>
                      </a:r>
                    </a:p>
                  </a:txBody>
                  <a:tcPr marL="0" marR="0" marT="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Ethiopia</a:t>
                      </a:r>
                    </a:p>
                  </a:txBody>
                  <a:tcPr marL="0" marR="0" marT="0"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Pakistan</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217279">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bg1"/>
                          </a:solidFill>
                          <a:effectLst/>
                          <a:latin typeface="Arial" charset="0"/>
                          <a:cs typeface="Arial" charset="0"/>
                        </a:rPr>
                        <a:t> </a:t>
                      </a:r>
                    </a:p>
                  </a:txBody>
                  <a:tcPr marL="0" marR="0" marT="0"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2,715</a:t>
                      </a:r>
                    </a:p>
                  </a:txBody>
                  <a:tcPr marL="0" marR="0" marT="0" marB="0" anchor="ctr"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cs typeface="Arial" charset="0"/>
                        </a:rPr>
                        <a:t>3,579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4"/>
          <p:cNvSpPr>
            <a:spLocks noGrp="1"/>
          </p:cNvSpPr>
          <p:nvPr>
            <p:ph type="sldNum" sz="quarter" idx="12"/>
          </p:nvPr>
        </p:nvSpPr>
        <p:spPr>
          <a:noFill/>
        </p:spPr>
        <p:txBody>
          <a:bodyPr/>
          <a:lstStyle/>
          <a:p>
            <a:fld id="{8DA9356E-CDEC-4207-ABC5-D67B607A53A7}" type="slidenum">
              <a:rPr lang="en-US" smtClean="0"/>
              <a:pPr/>
              <a:t>16</a:t>
            </a:fld>
            <a:endParaRPr lang="en-US" smtClean="0"/>
          </a:p>
        </p:txBody>
      </p:sp>
      <p:sp>
        <p:nvSpPr>
          <p:cNvPr id="11267" name="Text Box 2"/>
          <p:cNvSpPr txBox="1">
            <a:spLocks noChangeArrowheads="1"/>
          </p:cNvSpPr>
          <p:nvPr/>
        </p:nvSpPr>
        <p:spPr bwMode="auto">
          <a:xfrm>
            <a:off x="1066800" y="1143000"/>
            <a:ext cx="6248400" cy="457200"/>
          </a:xfrm>
          <a:prstGeom prst="rect">
            <a:avLst/>
          </a:prstGeom>
          <a:noFill/>
          <a:ln w="9525">
            <a:noFill/>
            <a:miter lim="800000"/>
            <a:headEnd/>
            <a:tailEnd/>
          </a:ln>
        </p:spPr>
        <p:txBody>
          <a:bodyPr>
            <a:spAutoFit/>
          </a:bodyPr>
          <a:lstStyle/>
          <a:p>
            <a:pPr algn="l"/>
            <a:endParaRPr lang="en-US" sz="2400">
              <a:solidFill>
                <a:schemeClr val="bg1"/>
              </a:solidFill>
            </a:endParaRPr>
          </a:p>
        </p:txBody>
      </p:sp>
      <p:sp>
        <p:nvSpPr>
          <p:cNvPr id="11268" name="Rectangle 3"/>
          <p:cNvSpPr>
            <a:spLocks noChangeArrowheads="1"/>
          </p:cNvSpPr>
          <p:nvPr/>
        </p:nvSpPr>
        <p:spPr bwMode="auto">
          <a:xfrm>
            <a:off x="762000" y="762000"/>
            <a:ext cx="7620000" cy="762000"/>
          </a:xfrm>
          <a:prstGeom prst="rect">
            <a:avLst/>
          </a:prstGeom>
          <a:noFill/>
          <a:ln w="9525">
            <a:noFill/>
            <a:miter lim="800000"/>
            <a:headEnd/>
            <a:tailEnd/>
          </a:ln>
        </p:spPr>
        <p:txBody>
          <a:bodyPr anchor="ctr"/>
          <a:lstStyle/>
          <a:p>
            <a:r>
              <a:rPr lang="en-US" sz="2800"/>
              <a:t>Turkey Projects – Human Development</a:t>
            </a:r>
          </a:p>
        </p:txBody>
      </p:sp>
      <p:graphicFrame>
        <p:nvGraphicFramePr>
          <p:cNvPr id="8" name="Table 7"/>
          <p:cNvGraphicFramePr>
            <a:graphicFrameLocks noGrp="1"/>
          </p:cNvGraphicFramePr>
          <p:nvPr/>
        </p:nvGraphicFramePr>
        <p:xfrm>
          <a:off x="1981200" y="2286000"/>
          <a:ext cx="5181601" cy="3200400"/>
        </p:xfrm>
        <a:graphic>
          <a:graphicData uri="http://schemas.openxmlformats.org/drawingml/2006/table">
            <a:tbl>
              <a:tblPr firstRow="1" bandRow="1">
                <a:tableStyleId>{21E4AEA4-8DFA-4A89-87EB-49C32662AFE0}</a:tableStyleId>
              </a:tblPr>
              <a:tblGrid>
                <a:gridCol w="2024063"/>
                <a:gridCol w="1619250"/>
                <a:gridCol w="1538288"/>
              </a:tblGrid>
              <a:tr h="842518">
                <a:tc>
                  <a:txBody>
                    <a:bodyPr/>
                    <a:lstStyle/>
                    <a:p>
                      <a:r>
                        <a:rPr lang="en-US" sz="1400" dirty="0" smtClean="0"/>
                        <a:t>Project Name</a:t>
                      </a:r>
                      <a:endParaRPr lang="en-US" sz="1400" dirty="0"/>
                    </a:p>
                  </a:txBody>
                  <a:tcPr/>
                </a:tc>
                <a:tc>
                  <a:txBody>
                    <a:bodyPr/>
                    <a:lstStyle/>
                    <a:p>
                      <a:r>
                        <a:rPr lang="en-US" sz="1400" dirty="0" smtClean="0"/>
                        <a:t>Closing</a:t>
                      </a:r>
                      <a:r>
                        <a:rPr lang="en-US" sz="1400" baseline="0" dirty="0" smtClean="0"/>
                        <a:t> Date</a:t>
                      </a:r>
                      <a:endParaRPr lang="en-US" sz="1400" dirty="0"/>
                    </a:p>
                  </a:txBody>
                  <a:tcPr/>
                </a:tc>
                <a:tc>
                  <a:txBody>
                    <a:bodyPr/>
                    <a:lstStyle/>
                    <a:p>
                      <a:r>
                        <a:rPr lang="en-US" sz="1400" dirty="0" smtClean="0"/>
                        <a:t>Total Amount</a:t>
                      </a:r>
                      <a:r>
                        <a:rPr lang="en-US" sz="1400" baseline="0" dirty="0" smtClean="0"/>
                        <a:t> (US$ ml)</a:t>
                      </a:r>
                      <a:endParaRPr lang="en-US" sz="1400" dirty="0"/>
                    </a:p>
                  </a:txBody>
                  <a:tcPr/>
                </a:tc>
              </a:tr>
              <a:tr h="596784">
                <a:tc>
                  <a:txBody>
                    <a:bodyPr/>
                    <a:lstStyle/>
                    <a:p>
                      <a:r>
                        <a:rPr lang="en-US" sz="1400" dirty="0" smtClean="0"/>
                        <a:t>Health &amp; Social</a:t>
                      </a:r>
                      <a:r>
                        <a:rPr lang="en-US" sz="1400" baseline="0" dirty="0" smtClean="0"/>
                        <a:t> Security Reform</a:t>
                      </a:r>
                      <a:endParaRPr lang="en-US" sz="1400" dirty="0"/>
                    </a:p>
                  </a:txBody>
                  <a:tcPr/>
                </a:tc>
                <a:tc>
                  <a:txBody>
                    <a:bodyPr/>
                    <a:lstStyle/>
                    <a:p>
                      <a:r>
                        <a:rPr lang="en-US" sz="1400" dirty="0" smtClean="0"/>
                        <a:t>7/31/2013</a:t>
                      </a:r>
                      <a:endParaRPr lang="en-US" sz="1400" dirty="0"/>
                    </a:p>
                  </a:txBody>
                  <a:tcPr/>
                </a:tc>
                <a:tc>
                  <a:txBody>
                    <a:bodyPr/>
                    <a:lstStyle/>
                    <a:p>
                      <a:r>
                        <a:rPr lang="en-US" sz="1400" dirty="0" smtClean="0"/>
                        <a:t>75</a:t>
                      </a:r>
                      <a:endParaRPr lang="en-US" sz="1400" dirty="0"/>
                    </a:p>
                  </a:txBody>
                  <a:tcPr/>
                </a:tc>
              </a:tr>
              <a:tr h="427110">
                <a:tc>
                  <a:txBody>
                    <a:bodyPr/>
                    <a:lstStyle/>
                    <a:p>
                      <a:r>
                        <a:rPr lang="en-US" sz="1400" dirty="0" smtClean="0"/>
                        <a:t>Health Transition</a:t>
                      </a:r>
                      <a:endParaRPr lang="en-US" sz="1400" dirty="0"/>
                    </a:p>
                  </a:txBody>
                  <a:tcPr/>
                </a:tc>
                <a:tc>
                  <a:txBody>
                    <a:bodyPr/>
                    <a:lstStyle/>
                    <a:p>
                      <a:r>
                        <a:rPr lang="en-US" sz="1400" dirty="0" smtClean="0"/>
                        <a:t>12/31/2009</a:t>
                      </a:r>
                      <a:endParaRPr lang="en-US" sz="1400" dirty="0"/>
                    </a:p>
                  </a:txBody>
                  <a:tcPr/>
                </a:tc>
                <a:tc>
                  <a:txBody>
                    <a:bodyPr/>
                    <a:lstStyle/>
                    <a:p>
                      <a:r>
                        <a:rPr lang="en-US" sz="1400" dirty="0" smtClean="0"/>
                        <a:t>48</a:t>
                      </a:r>
                      <a:endParaRPr lang="en-US" sz="1400" dirty="0"/>
                    </a:p>
                  </a:txBody>
                  <a:tcPr/>
                </a:tc>
              </a:tr>
              <a:tr h="737204">
                <a:tc>
                  <a:txBody>
                    <a:bodyPr/>
                    <a:lstStyle/>
                    <a:p>
                      <a:r>
                        <a:rPr lang="en-US" sz="1400" dirty="0" smtClean="0"/>
                        <a:t>Privatization Social Support II</a:t>
                      </a:r>
                    </a:p>
                  </a:txBody>
                  <a:tcPr/>
                </a:tc>
                <a:tc>
                  <a:txBody>
                    <a:bodyPr/>
                    <a:lstStyle/>
                    <a:p>
                      <a:r>
                        <a:rPr lang="en-US" sz="1400" dirty="0" smtClean="0"/>
                        <a:t>10/31/2009</a:t>
                      </a:r>
                      <a:endParaRPr lang="en-US" sz="1400" dirty="0"/>
                    </a:p>
                  </a:txBody>
                  <a:tcPr/>
                </a:tc>
                <a:tc>
                  <a:txBody>
                    <a:bodyPr/>
                    <a:lstStyle/>
                    <a:p>
                      <a:r>
                        <a:rPr lang="en-US" sz="1400" dirty="0" smtClean="0"/>
                        <a:t>445</a:t>
                      </a:r>
                      <a:endParaRPr lang="en-US" sz="1400" dirty="0"/>
                    </a:p>
                  </a:txBody>
                  <a:tcPr/>
                </a:tc>
              </a:tr>
              <a:tr h="596784">
                <a:tc>
                  <a:txBody>
                    <a:bodyPr/>
                    <a:lstStyle/>
                    <a:p>
                      <a:r>
                        <a:rPr lang="en-US" sz="1400" dirty="0" smtClean="0"/>
                        <a:t>Secondary</a:t>
                      </a:r>
                      <a:r>
                        <a:rPr lang="en-US" sz="1400" baseline="0" dirty="0" smtClean="0"/>
                        <a:t> Education</a:t>
                      </a:r>
                      <a:endParaRPr lang="en-US" sz="1400" dirty="0"/>
                    </a:p>
                  </a:txBody>
                  <a:tcPr/>
                </a:tc>
                <a:tc>
                  <a:txBody>
                    <a:bodyPr/>
                    <a:lstStyle/>
                    <a:p>
                      <a:r>
                        <a:rPr lang="en-US" sz="1400" dirty="0" smtClean="0"/>
                        <a:t>12/31/2010</a:t>
                      </a:r>
                      <a:endParaRPr lang="en-US" sz="1400" dirty="0"/>
                    </a:p>
                  </a:txBody>
                  <a:tcPr/>
                </a:tc>
                <a:tc>
                  <a:txBody>
                    <a:bodyPr/>
                    <a:lstStyle/>
                    <a:p>
                      <a:r>
                        <a:rPr lang="en-US" sz="1400" dirty="0" smtClean="0"/>
                        <a:t>104</a:t>
                      </a:r>
                      <a:endParaRPr lang="en-US" sz="1400" dirty="0"/>
                    </a:p>
                  </a:txBody>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p:cNvSpPr>
            <a:spLocks noGrp="1"/>
          </p:cNvSpPr>
          <p:nvPr>
            <p:ph type="sldNum" sz="quarter" idx="12"/>
          </p:nvPr>
        </p:nvSpPr>
        <p:spPr>
          <a:noFill/>
        </p:spPr>
        <p:txBody>
          <a:bodyPr/>
          <a:lstStyle/>
          <a:p>
            <a:fld id="{9C447284-1FCC-4CD2-857C-54C4AAD0BCA1}" type="slidenum">
              <a:rPr lang="en-US" smtClean="0"/>
              <a:pPr/>
              <a:t>17</a:t>
            </a:fld>
            <a:endParaRPr lang="en-US" smtClean="0"/>
          </a:p>
        </p:txBody>
      </p:sp>
      <p:sp>
        <p:nvSpPr>
          <p:cNvPr id="12291" name="Text Box 2"/>
          <p:cNvSpPr txBox="1">
            <a:spLocks noChangeArrowheads="1"/>
          </p:cNvSpPr>
          <p:nvPr/>
        </p:nvSpPr>
        <p:spPr bwMode="auto">
          <a:xfrm>
            <a:off x="1066800" y="1143000"/>
            <a:ext cx="6248400" cy="457200"/>
          </a:xfrm>
          <a:prstGeom prst="rect">
            <a:avLst/>
          </a:prstGeom>
          <a:noFill/>
          <a:ln w="9525">
            <a:noFill/>
            <a:miter lim="800000"/>
            <a:headEnd/>
            <a:tailEnd/>
          </a:ln>
        </p:spPr>
        <p:txBody>
          <a:bodyPr>
            <a:spAutoFit/>
          </a:bodyPr>
          <a:lstStyle/>
          <a:p>
            <a:pPr algn="l"/>
            <a:endParaRPr lang="en-US" sz="2400">
              <a:solidFill>
                <a:schemeClr val="bg1"/>
              </a:solidFill>
            </a:endParaRPr>
          </a:p>
        </p:txBody>
      </p:sp>
      <p:sp>
        <p:nvSpPr>
          <p:cNvPr id="12292" name="Rectangle 3"/>
          <p:cNvSpPr>
            <a:spLocks noChangeArrowheads="1"/>
          </p:cNvSpPr>
          <p:nvPr/>
        </p:nvSpPr>
        <p:spPr bwMode="auto">
          <a:xfrm>
            <a:off x="762000" y="762000"/>
            <a:ext cx="7620000" cy="762000"/>
          </a:xfrm>
          <a:prstGeom prst="rect">
            <a:avLst/>
          </a:prstGeom>
          <a:noFill/>
          <a:ln w="9525">
            <a:noFill/>
            <a:miter lim="800000"/>
            <a:headEnd/>
            <a:tailEnd/>
          </a:ln>
        </p:spPr>
        <p:txBody>
          <a:bodyPr anchor="ctr"/>
          <a:lstStyle/>
          <a:p>
            <a:r>
              <a:rPr lang="en-US" sz="2800"/>
              <a:t>Turkey Projects – Sustainable Development</a:t>
            </a:r>
          </a:p>
        </p:txBody>
      </p:sp>
      <p:graphicFrame>
        <p:nvGraphicFramePr>
          <p:cNvPr id="8" name="Table 7"/>
          <p:cNvGraphicFramePr>
            <a:graphicFrameLocks noGrp="1"/>
          </p:cNvGraphicFramePr>
          <p:nvPr/>
        </p:nvGraphicFramePr>
        <p:xfrm>
          <a:off x="1981200" y="2286000"/>
          <a:ext cx="5181601" cy="3200400"/>
        </p:xfrm>
        <a:graphic>
          <a:graphicData uri="http://schemas.openxmlformats.org/drawingml/2006/table">
            <a:tbl>
              <a:tblPr firstRow="1" bandRow="1">
                <a:tableStyleId>{21E4AEA4-8DFA-4A89-87EB-49C32662AFE0}</a:tableStyleId>
              </a:tblPr>
              <a:tblGrid>
                <a:gridCol w="2024063"/>
                <a:gridCol w="1619250"/>
                <a:gridCol w="1538288"/>
              </a:tblGrid>
              <a:tr h="842518">
                <a:tc>
                  <a:txBody>
                    <a:bodyPr/>
                    <a:lstStyle/>
                    <a:p>
                      <a:r>
                        <a:rPr lang="en-US" sz="1400" dirty="0" smtClean="0"/>
                        <a:t>Project Name</a:t>
                      </a:r>
                      <a:endParaRPr lang="en-US" sz="1400" dirty="0"/>
                    </a:p>
                  </a:txBody>
                  <a:tcPr/>
                </a:tc>
                <a:tc>
                  <a:txBody>
                    <a:bodyPr/>
                    <a:lstStyle/>
                    <a:p>
                      <a:r>
                        <a:rPr lang="en-US" sz="1400" dirty="0" smtClean="0"/>
                        <a:t>Closing</a:t>
                      </a:r>
                      <a:r>
                        <a:rPr lang="en-US" sz="1400" baseline="0" dirty="0" smtClean="0"/>
                        <a:t> Date</a:t>
                      </a:r>
                      <a:endParaRPr lang="en-US" sz="1400" dirty="0"/>
                    </a:p>
                  </a:txBody>
                  <a:tcPr/>
                </a:tc>
                <a:tc>
                  <a:txBody>
                    <a:bodyPr/>
                    <a:lstStyle/>
                    <a:p>
                      <a:r>
                        <a:rPr lang="en-US" sz="1400" dirty="0" smtClean="0"/>
                        <a:t>Total Amount</a:t>
                      </a:r>
                      <a:r>
                        <a:rPr lang="en-US" sz="1400" baseline="0" dirty="0" smtClean="0"/>
                        <a:t> (US$ ml)</a:t>
                      </a:r>
                      <a:endParaRPr lang="en-US" sz="1400" dirty="0"/>
                    </a:p>
                  </a:txBody>
                  <a:tcPr/>
                </a:tc>
              </a:tr>
              <a:tr h="596784">
                <a:tc>
                  <a:txBody>
                    <a:bodyPr/>
                    <a:lstStyle/>
                    <a:p>
                      <a:r>
                        <a:rPr lang="en-US" sz="1400" dirty="0" smtClean="0"/>
                        <a:t>Health &amp; Social</a:t>
                      </a:r>
                      <a:r>
                        <a:rPr lang="en-US" sz="1400" baseline="0" dirty="0" smtClean="0"/>
                        <a:t> Security Reform</a:t>
                      </a:r>
                      <a:endParaRPr lang="en-US" sz="1400" dirty="0"/>
                    </a:p>
                  </a:txBody>
                  <a:tcPr/>
                </a:tc>
                <a:tc>
                  <a:txBody>
                    <a:bodyPr/>
                    <a:lstStyle/>
                    <a:p>
                      <a:r>
                        <a:rPr lang="en-US" sz="1400" dirty="0" smtClean="0"/>
                        <a:t>7/31/2013</a:t>
                      </a:r>
                      <a:endParaRPr lang="en-US" sz="1400" dirty="0"/>
                    </a:p>
                  </a:txBody>
                  <a:tcPr/>
                </a:tc>
                <a:tc>
                  <a:txBody>
                    <a:bodyPr/>
                    <a:lstStyle/>
                    <a:p>
                      <a:r>
                        <a:rPr lang="en-US" sz="1400" dirty="0" smtClean="0"/>
                        <a:t>75</a:t>
                      </a:r>
                      <a:endParaRPr lang="en-US" sz="1400" dirty="0"/>
                    </a:p>
                  </a:txBody>
                  <a:tcPr/>
                </a:tc>
              </a:tr>
              <a:tr h="427110">
                <a:tc>
                  <a:txBody>
                    <a:bodyPr/>
                    <a:lstStyle/>
                    <a:p>
                      <a:r>
                        <a:rPr lang="en-US" sz="1400" dirty="0" smtClean="0"/>
                        <a:t>Health Transition</a:t>
                      </a:r>
                      <a:endParaRPr lang="en-US" sz="1400" dirty="0"/>
                    </a:p>
                  </a:txBody>
                  <a:tcPr/>
                </a:tc>
                <a:tc>
                  <a:txBody>
                    <a:bodyPr/>
                    <a:lstStyle/>
                    <a:p>
                      <a:r>
                        <a:rPr lang="en-US" sz="1400" dirty="0" smtClean="0"/>
                        <a:t>12/31/2009</a:t>
                      </a:r>
                      <a:endParaRPr lang="en-US" sz="1400" dirty="0"/>
                    </a:p>
                  </a:txBody>
                  <a:tcPr/>
                </a:tc>
                <a:tc>
                  <a:txBody>
                    <a:bodyPr/>
                    <a:lstStyle/>
                    <a:p>
                      <a:r>
                        <a:rPr lang="en-US" sz="1400" dirty="0" smtClean="0"/>
                        <a:t>48</a:t>
                      </a:r>
                      <a:endParaRPr lang="en-US" sz="1400" dirty="0"/>
                    </a:p>
                  </a:txBody>
                  <a:tcPr/>
                </a:tc>
              </a:tr>
              <a:tr h="737204">
                <a:tc>
                  <a:txBody>
                    <a:bodyPr/>
                    <a:lstStyle/>
                    <a:p>
                      <a:r>
                        <a:rPr lang="en-US" sz="1400" dirty="0" smtClean="0"/>
                        <a:t>Privatization Social Support II</a:t>
                      </a:r>
                    </a:p>
                  </a:txBody>
                  <a:tcPr/>
                </a:tc>
                <a:tc>
                  <a:txBody>
                    <a:bodyPr/>
                    <a:lstStyle/>
                    <a:p>
                      <a:r>
                        <a:rPr lang="en-US" sz="1400" dirty="0" smtClean="0"/>
                        <a:t>10/31/2009</a:t>
                      </a:r>
                      <a:endParaRPr lang="en-US" sz="1400" dirty="0"/>
                    </a:p>
                  </a:txBody>
                  <a:tcPr/>
                </a:tc>
                <a:tc>
                  <a:txBody>
                    <a:bodyPr/>
                    <a:lstStyle/>
                    <a:p>
                      <a:r>
                        <a:rPr lang="en-US" sz="1400" dirty="0" smtClean="0"/>
                        <a:t>445</a:t>
                      </a:r>
                      <a:endParaRPr lang="en-US" sz="1400" dirty="0"/>
                    </a:p>
                  </a:txBody>
                  <a:tcPr/>
                </a:tc>
              </a:tr>
              <a:tr h="596784">
                <a:tc>
                  <a:txBody>
                    <a:bodyPr/>
                    <a:lstStyle/>
                    <a:p>
                      <a:r>
                        <a:rPr lang="en-US" sz="1400" dirty="0" smtClean="0"/>
                        <a:t>Secondary</a:t>
                      </a:r>
                      <a:r>
                        <a:rPr lang="en-US" sz="1400" baseline="0" dirty="0" smtClean="0"/>
                        <a:t> Education</a:t>
                      </a:r>
                      <a:endParaRPr lang="en-US" sz="1400" dirty="0"/>
                    </a:p>
                  </a:txBody>
                  <a:tcPr/>
                </a:tc>
                <a:tc>
                  <a:txBody>
                    <a:bodyPr/>
                    <a:lstStyle/>
                    <a:p>
                      <a:r>
                        <a:rPr lang="en-US" sz="1400" dirty="0" smtClean="0"/>
                        <a:t>12/31/2010</a:t>
                      </a:r>
                      <a:endParaRPr lang="en-US" sz="1400" dirty="0"/>
                    </a:p>
                  </a:txBody>
                  <a:tcPr/>
                </a:tc>
                <a:tc>
                  <a:txBody>
                    <a:bodyPr/>
                    <a:lstStyle/>
                    <a:p>
                      <a:r>
                        <a:rPr lang="en-US" sz="1400" dirty="0" smtClean="0"/>
                        <a:t>104</a:t>
                      </a:r>
                      <a:endParaRPr lang="en-US" sz="1400" dirty="0"/>
                    </a:p>
                  </a:txBody>
                  <a:tcPr/>
                </a:tc>
              </a:tr>
            </a:tbl>
          </a:graphicData>
        </a:graphic>
      </p:graphicFrame>
      <p:graphicFrame>
        <p:nvGraphicFramePr>
          <p:cNvPr id="6" name="Table 5"/>
          <p:cNvGraphicFramePr>
            <a:graphicFrameLocks noGrp="1"/>
          </p:cNvGraphicFramePr>
          <p:nvPr/>
        </p:nvGraphicFramePr>
        <p:xfrm>
          <a:off x="1219200" y="1676400"/>
          <a:ext cx="6324600" cy="4911138"/>
        </p:xfrm>
        <a:graphic>
          <a:graphicData uri="http://schemas.openxmlformats.org/drawingml/2006/table">
            <a:tbl>
              <a:tblPr firstRow="1" bandRow="1">
                <a:tableStyleId>{21E4AEA4-8DFA-4A89-87EB-49C32662AFE0}</a:tableStyleId>
              </a:tblPr>
              <a:tblGrid>
                <a:gridCol w="3241128"/>
                <a:gridCol w="1341915"/>
                <a:gridCol w="1741557"/>
              </a:tblGrid>
              <a:tr h="473662">
                <a:tc>
                  <a:txBody>
                    <a:bodyPr/>
                    <a:lstStyle/>
                    <a:p>
                      <a:r>
                        <a:rPr lang="en-US" sz="1400" dirty="0" smtClean="0"/>
                        <a:t>Project Name</a:t>
                      </a:r>
                      <a:endParaRPr lang="en-US" sz="1400" dirty="0"/>
                    </a:p>
                  </a:txBody>
                  <a:tcPr/>
                </a:tc>
                <a:tc>
                  <a:txBody>
                    <a:bodyPr/>
                    <a:lstStyle/>
                    <a:p>
                      <a:r>
                        <a:rPr lang="en-US" sz="1400" dirty="0" smtClean="0"/>
                        <a:t>Closing</a:t>
                      </a:r>
                      <a:r>
                        <a:rPr lang="en-US" sz="1400" baseline="0" dirty="0" smtClean="0"/>
                        <a:t> Date</a:t>
                      </a:r>
                      <a:endParaRPr lang="en-US" sz="1400" dirty="0"/>
                    </a:p>
                  </a:txBody>
                  <a:tcPr/>
                </a:tc>
                <a:tc>
                  <a:txBody>
                    <a:bodyPr/>
                    <a:lstStyle/>
                    <a:p>
                      <a:r>
                        <a:rPr lang="en-US" sz="1400" dirty="0" smtClean="0"/>
                        <a:t>Total Amount</a:t>
                      </a:r>
                      <a:r>
                        <a:rPr lang="en-US" sz="1400" baseline="0" dirty="0" smtClean="0"/>
                        <a:t> (US$ ml)</a:t>
                      </a:r>
                      <a:endParaRPr lang="en-US" sz="1400" dirty="0"/>
                    </a:p>
                  </a:txBody>
                  <a:tcPr/>
                </a:tc>
              </a:tr>
              <a:tr h="338993">
                <a:tc>
                  <a:txBody>
                    <a:bodyPr/>
                    <a:lstStyle/>
                    <a:p>
                      <a:r>
                        <a:rPr lang="en-US" sz="1400" dirty="0" smtClean="0"/>
                        <a:t>Anatolia Watershed</a:t>
                      </a:r>
                      <a:endParaRPr lang="en-US" sz="1400" dirty="0"/>
                    </a:p>
                  </a:txBody>
                  <a:tcPr/>
                </a:tc>
                <a:tc>
                  <a:txBody>
                    <a:bodyPr/>
                    <a:lstStyle/>
                    <a:p>
                      <a:r>
                        <a:rPr lang="en-US" sz="1400" dirty="0" smtClean="0"/>
                        <a:t>6/30/2012</a:t>
                      </a:r>
                      <a:endParaRPr lang="en-US" sz="1400" dirty="0"/>
                    </a:p>
                  </a:txBody>
                  <a:tcPr/>
                </a:tc>
                <a:tc>
                  <a:txBody>
                    <a:bodyPr/>
                    <a:lstStyle/>
                    <a:p>
                      <a:r>
                        <a:rPr lang="en-US" sz="1400" dirty="0" smtClean="0"/>
                        <a:t>23</a:t>
                      </a:r>
                      <a:endParaRPr lang="en-US" sz="1400" dirty="0"/>
                    </a:p>
                  </a:txBody>
                  <a:tcPr/>
                </a:tc>
              </a:tr>
              <a:tr h="338993">
                <a:tc>
                  <a:txBody>
                    <a:bodyPr/>
                    <a:lstStyle/>
                    <a:p>
                      <a:r>
                        <a:rPr lang="en-US" sz="1400" dirty="0" smtClean="0"/>
                        <a:t>Avian Flu</a:t>
                      </a:r>
                      <a:endParaRPr lang="en-US" sz="1400" dirty="0"/>
                    </a:p>
                  </a:txBody>
                  <a:tcPr/>
                </a:tc>
                <a:tc>
                  <a:txBody>
                    <a:bodyPr/>
                    <a:lstStyle/>
                    <a:p>
                      <a:r>
                        <a:rPr lang="en-US" sz="1400" dirty="0" smtClean="0"/>
                        <a:t>11/30/2010</a:t>
                      </a:r>
                      <a:endParaRPr lang="en-US" sz="1400" dirty="0"/>
                    </a:p>
                  </a:txBody>
                  <a:tcPr/>
                </a:tc>
                <a:tc>
                  <a:txBody>
                    <a:bodyPr/>
                    <a:lstStyle/>
                    <a:p>
                      <a:r>
                        <a:rPr lang="en-US" sz="1400" dirty="0" smtClean="0"/>
                        <a:t>34</a:t>
                      </a:r>
                      <a:endParaRPr lang="en-US" sz="1400" dirty="0"/>
                    </a:p>
                  </a:txBody>
                  <a:tcPr/>
                </a:tc>
              </a:tr>
              <a:tr h="338993">
                <a:tc>
                  <a:txBody>
                    <a:bodyPr/>
                    <a:lstStyle/>
                    <a:p>
                      <a:r>
                        <a:rPr lang="en-US" sz="1400" dirty="0" smtClean="0"/>
                        <a:t>ECSEE APL 2</a:t>
                      </a:r>
                      <a:endParaRPr lang="en-US" sz="1400" dirty="0"/>
                    </a:p>
                  </a:txBody>
                  <a:tcPr/>
                </a:tc>
                <a:tc>
                  <a:txBody>
                    <a:bodyPr/>
                    <a:lstStyle/>
                    <a:p>
                      <a:r>
                        <a:rPr lang="en-US" sz="1400" dirty="0" smtClean="0"/>
                        <a:t>12/31/2010</a:t>
                      </a:r>
                      <a:endParaRPr lang="en-US" sz="1400" dirty="0"/>
                    </a:p>
                  </a:txBody>
                  <a:tcPr/>
                </a:tc>
                <a:tc>
                  <a:txBody>
                    <a:bodyPr/>
                    <a:lstStyle/>
                    <a:p>
                      <a:r>
                        <a:rPr lang="en-US" sz="1400" dirty="0" smtClean="0"/>
                        <a:t>66</a:t>
                      </a:r>
                      <a:endParaRPr lang="en-US" sz="1400" dirty="0"/>
                    </a:p>
                  </a:txBody>
                  <a:tcPr/>
                </a:tc>
              </a:tr>
              <a:tr h="338993">
                <a:tc>
                  <a:txBody>
                    <a:bodyPr/>
                    <a:lstStyle/>
                    <a:p>
                      <a:r>
                        <a:rPr lang="en-US" sz="1400" dirty="0" smtClean="0"/>
                        <a:t>ECSEE APL 3</a:t>
                      </a:r>
                      <a:endParaRPr lang="en-US" sz="1400" dirty="0"/>
                    </a:p>
                  </a:txBody>
                  <a:tcPr/>
                </a:tc>
                <a:tc>
                  <a:txBody>
                    <a:bodyPr/>
                    <a:lstStyle/>
                    <a:p>
                      <a:r>
                        <a:rPr lang="en-US" sz="1400" dirty="0" smtClean="0"/>
                        <a:t>6/30/2011</a:t>
                      </a:r>
                      <a:endParaRPr lang="en-US" sz="1400" dirty="0"/>
                    </a:p>
                  </a:txBody>
                  <a:tcPr/>
                </a:tc>
                <a:tc>
                  <a:txBody>
                    <a:bodyPr/>
                    <a:lstStyle/>
                    <a:p>
                      <a:r>
                        <a:rPr lang="en-US" sz="1400" dirty="0" smtClean="0"/>
                        <a:t>150</a:t>
                      </a:r>
                      <a:endParaRPr lang="en-US" sz="1400" dirty="0"/>
                    </a:p>
                  </a:txBody>
                  <a:tcPr/>
                </a:tc>
              </a:tr>
              <a:tr h="338993">
                <a:tc>
                  <a:txBody>
                    <a:bodyPr/>
                    <a:lstStyle/>
                    <a:p>
                      <a:r>
                        <a:rPr lang="en-US" sz="1400" dirty="0" smtClean="0"/>
                        <a:t>Electricity</a:t>
                      </a:r>
                      <a:r>
                        <a:rPr lang="en-US" sz="1400" baseline="0" dirty="0" smtClean="0"/>
                        <a:t> Distribution</a:t>
                      </a:r>
                      <a:endParaRPr lang="en-US" sz="1400" dirty="0"/>
                    </a:p>
                  </a:txBody>
                  <a:tcPr/>
                </a:tc>
                <a:tc>
                  <a:txBody>
                    <a:bodyPr/>
                    <a:lstStyle/>
                    <a:p>
                      <a:r>
                        <a:rPr lang="en-US" sz="1400" dirty="0" smtClean="0"/>
                        <a:t>12/31/2012</a:t>
                      </a:r>
                      <a:endParaRPr lang="en-US" sz="1400" dirty="0"/>
                    </a:p>
                  </a:txBody>
                  <a:tcPr/>
                </a:tc>
                <a:tc>
                  <a:txBody>
                    <a:bodyPr/>
                    <a:lstStyle/>
                    <a:p>
                      <a:r>
                        <a:rPr lang="en-US" sz="1400" dirty="0" smtClean="0"/>
                        <a:t>269</a:t>
                      </a:r>
                      <a:endParaRPr lang="en-US" sz="1400" dirty="0"/>
                    </a:p>
                  </a:txBody>
                  <a:tcPr/>
                </a:tc>
              </a:tr>
              <a:tr h="338993">
                <a:tc>
                  <a:txBody>
                    <a:bodyPr/>
                    <a:lstStyle/>
                    <a:p>
                      <a:r>
                        <a:rPr lang="en-US" sz="1400" dirty="0" smtClean="0"/>
                        <a:t>Electricity Generation</a:t>
                      </a:r>
                    </a:p>
                  </a:txBody>
                  <a:tcPr/>
                </a:tc>
                <a:tc>
                  <a:txBody>
                    <a:bodyPr/>
                    <a:lstStyle/>
                    <a:p>
                      <a:r>
                        <a:rPr lang="en-US" sz="1400" dirty="0" smtClean="0"/>
                        <a:t>12/31/2011</a:t>
                      </a:r>
                      <a:endParaRPr lang="en-US" sz="1400" dirty="0"/>
                    </a:p>
                  </a:txBody>
                  <a:tcPr/>
                </a:tc>
                <a:tc>
                  <a:txBody>
                    <a:bodyPr/>
                    <a:lstStyle/>
                    <a:p>
                      <a:r>
                        <a:rPr lang="en-US" sz="1400" dirty="0" smtClean="0"/>
                        <a:t>336</a:t>
                      </a:r>
                      <a:endParaRPr lang="en-US" sz="1400" dirty="0"/>
                    </a:p>
                  </a:txBody>
                  <a:tcPr/>
                </a:tc>
              </a:tr>
              <a:tr h="338993">
                <a:tc>
                  <a:txBody>
                    <a:bodyPr/>
                    <a:lstStyle/>
                    <a:p>
                      <a:r>
                        <a:rPr lang="en-US" sz="1400" dirty="0" smtClean="0"/>
                        <a:t>Gas Sector Development</a:t>
                      </a:r>
                      <a:endParaRPr lang="en-US" sz="1400" dirty="0"/>
                    </a:p>
                  </a:txBody>
                  <a:tcPr/>
                </a:tc>
                <a:tc>
                  <a:txBody>
                    <a:bodyPr/>
                    <a:lstStyle/>
                    <a:p>
                      <a:r>
                        <a:rPr lang="en-US" sz="1400" dirty="0" smtClean="0"/>
                        <a:t>12/31/2012</a:t>
                      </a:r>
                      <a:endParaRPr lang="en-US" sz="1400" dirty="0"/>
                    </a:p>
                  </a:txBody>
                  <a:tcPr/>
                </a:tc>
                <a:tc>
                  <a:txBody>
                    <a:bodyPr/>
                    <a:lstStyle/>
                    <a:p>
                      <a:r>
                        <a:rPr lang="en-US" sz="1400" dirty="0" smtClean="0"/>
                        <a:t>325</a:t>
                      </a:r>
                      <a:endParaRPr lang="en-US" sz="1400" dirty="0"/>
                    </a:p>
                  </a:txBody>
                  <a:tcPr/>
                </a:tc>
              </a:tr>
              <a:tr h="338993">
                <a:tc>
                  <a:txBody>
                    <a:bodyPr/>
                    <a:lstStyle/>
                    <a:p>
                      <a:r>
                        <a:rPr lang="en-US" sz="1400" dirty="0" smtClean="0"/>
                        <a:t>Istanbul Municipal Infrastructure</a:t>
                      </a:r>
                      <a:endParaRPr lang="en-US" sz="1400" dirty="0"/>
                    </a:p>
                  </a:txBody>
                  <a:tcPr/>
                </a:tc>
                <a:tc>
                  <a:txBody>
                    <a:bodyPr/>
                    <a:lstStyle/>
                    <a:p>
                      <a:r>
                        <a:rPr lang="en-US" sz="1400" dirty="0" smtClean="0"/>
                        <a:t>12/31/2011</a:t>
                      </a:r>
                      <a:endParaRPr lang="en-US" sz="1400" dirty="0"/>
                    </a:p>
                  </a:txBody>
                  <a:tcPr/>
                </a:tc>
                <a:tc>
                  <a:txBody>
                    <a:bodyPr/>
                    <a:lstStyle/>
                    <a:p>
                      <a:r>
                        <a:rPr lang="en-US" sz="1400" dirty="0" smtClean="0"/>
                        <a:t>322</a:t>
                      </a:r>
                      <a:endParaRPr lang="en-US" sz="1400" dirty="0"/>
                    </a:p>
                  </a:txBody>
                  <a:tcPr/>
                </a:tc>
              </a:tr>
              <a:tr h="334349">
                <a:tc>
                  <a:txBody>
                    <a:bodyPr/>
                    <a:lstStyle/>
                    <a:p>
                      <a:r>
                        <a:rPr lang="en-US" sz="1400" dirty="0" smtClean="0"/>
                        <a:t>Land Registration</a:t>
                      </a:r>
                      <a:r>
                        <a:rPr lang="en-US" sz="1400" baseline="0" dirty="0" smtClean="0"/>
                        <a:t> &amp; Cadastre</a:t>
                      </a:r>
                      <a:endParaRPr lang="en-US" sz="1400" dirty="0"/>
                    </a:p>
                  </a:txBody>
                  <a:tcPr/>
                </a:tc>
                <a:tc>
                  <a:txBody>
                    <a:bodyPr/>
                    <a:lstStyle/>
                    <a:p>
                      <a:r>
                        <a:rPr lang="en-US" sz="1400" dirty="0" smtClean="0"/>
                        <a:t>9/30/2013</a:t>
                      </a:r>
                      <a:endParaRPr lang="en-US" sz="1400" dirty="0"/>
                    </a:p>
                  </a:txBody>
                  <a:tcPr/>
                </a:tc>
                <a:tc>
                  <a:txBody>
                    <a:bodyPr/>
                    <a:lstStyle/>
                    <a:p>
                      <a:r>
                        <a:rPr lang="en-US" sz="1400" dirty="0" smtClean="0"/>
                        <a:t>203</a:t>
                      </a:r>
                      <a:endParaRPr lang="en-US" sz="1400" dirty="0"/>
                    </a:p>
                  </a:txBody>
                  <a:tcPr/>
                </a:tc>
              </a:tr>
              <a:tr h="338993">
                <a:tc>
                  <a:txBody>
                    <a:bodyPr/>
                    <a:lstStyle/>
                    <a:p>
                      <a:r>
                        <a:rPr lang="en-US" sz="1400" dirty="0" smtClean="0"/>
                        <a:t>Municipal</a:t>
                      </a:r>
                      <a:r>
                        <a:rPr lang="en-US" sz="1400" baseline="0" dirty="0" smtClean="0"/>
                        <a:t> Services</a:t>
                      </a:r>
                      <a:endParaRPr lang="en-US" sz="1400" dirty="0"/>
                    </a:p>
                  </a:txBody>
                  <a:tcPr/>
                </a:tc>
                <a:tc>
                  <a:txBody>
                    <a:bodyPr/>
                    <a:lstStyle/>
                    <a:p>
                      <a:r>
                        <a:rPr lang="en-US" sz="1400" dirty="0" smtClean="0"/>
                        <a:t>6/30/2010</a:t>
                      </a:r>
                      <a:endParaRPr lang="en-US" sz="1400" dirty="0"/>
                    </a:p>
                  </a:txBody>
                  <a:tcPr/>
                </a:tc>
                <a:tc>
                  <a:txBody>
                    <a:bodyPr/>
                    <a:lstStyle/>
                    <a:p>
                      <a:r>
                        <a:rPr lang="en-US" sz="1400" dirty="0" smtClean="0"/>
                        <a:t>275</a:t>
                      </a:r>
                      <a:endParaRPr lang="en-US" sz="1400" dirty="0"/>
                    </a:p>
                  </a:txBody>
                  <a:tcPr/>
                </a:tc>
              </a:tr>
              <a:tr h="357568">
                <a:tc>
                  <a:txBody>
                    <a:bodyPr/>
                    <a:lstStyle/>
                    <a:p>
                      <a:r>
                        <a:rPr lang="en-US" sz="1400" dirty="0" smtClean="0"/>
                        <a:t>Private Sector RE &amp;</a:t>
                      </a:r>
                      <a:r>
                        <a:rPr lang="en-US" sz="1400" baseline="0" dirty="0" smtClean="0"/>
                        <a:t> EE</a:t>
                      </a:r>
                      <a:endParaRPr lang="en-US" sz="1400" dirty="0"/>
                    </a:p>
                  </a:txBody>
                  <a:tcPr/>
                </a:tc>
                <a:tc>
                  <a:txBody>
                    <a:bodyPr/>
                    <a:lstStyle/>
                    <a:p>
                      <a:r>
                        <a:rPr lang="en-US" sz="1400" dirty="0" smtClean="0"/>
                        <a:t>12/31/2014</a:t>
                      </a:r>
                      <a:endParaRPr lang="en-US" sz="1400" dirty="0"/>
                    </a:p>
                  </a:txBody>
                  <a:tcPr/>
                </a:tc>
                <a:tc>
                  <a:txBody>
                    <a:bodyPr/>
                    <a:lstStyle/>
                    <a:p>
                      <a:r>
                        <a:rPr lang="en-US" sz="1400" dirty="0" smtClean="0"/>
                        <a:t>500</a:t>
                      </a:r>
                      <a:endParaRPr lang="en-US" sz="1400" dirty="0"/>
                    </a:p>
                  </a:txBody>
                  <a:tcPr/>
                </a:tc>
              </a:tr>
              <a:tr h="311131">
                <a:tc>
                  <a:txBody>
                    <a:bodyPr/>
                    <a:lstStyle/>
                    <a:p>
                      <a:r>
                        <a:rPr lang="en-US" sz="1400" dirty="0" smtClean="0"/>
                        <a:t>Railways Restructuring</a:t>
                      </a:r>
                      <a:endParaRPr lang="en-US" sz="1400" dirty="0"/>
                    </a:p>
                  </a:txBody>
                  <a:tcPr/>
                </a:tc>
                <a:tc>
                  <a:txBody>
                    <a:bodyPr/>
                    <a:lstStyle/>
                    <a:p>
                      <a:r>
                        <a:rPr lang="en-US" sz="1400" dirty="0" smtClean="0"/>
                        <a:t>6/30/2012</a:t>
                      </a:r>
                      <a:endParaRPr lang="en-US" sz="1400" dirty="0"/>
                    </a:p>
                  </a:txBody>
                  <a:tcPr/>
                </a:tc>
                <a:tc>
                  <a:txBody>
                    <a:bodyPr/>
                    <a:lstStyle/>
                    <a:p>
                      <a:r>
                        <a:rPr lang="en-US" sz="1400" dirty="0" smtClean="0"/>
                        <a:t>185</a:t>
                      </a:r>
                      <a:endParaRPr lang="en-US" sz="1400" dirty="0"/>
                    </a:p>
                  </a:txBody>
                  <a:tcPr/>
                </a:tc>
              </a:tr>
              <a:tr h="338993">
                <a:tc>
                  <a:txBody>
                    <a:bodyPr/>
                    <a:lstStyle/>
                    <a:p>
                      <a:r>
                        <a:rPr lang="en-US" sz="1400" dirty="0" smtClean="0"/>
                        <a:t>Seismic</a:t>
                      </a:r>
                      <a:r>
                        <a:rPr lang="en-US" sz="1400" baseline="0" dirty="0" smtClean="0"/>
                        <a:t> Risk Mitigation</a:t>
                      </a:r>
                      <a:endParaRPr lang="en-US" sz="1400" dirty="0"/>
                    </a:p>
                  </a:txBody>
                  <a:tcPr/>
                </a:tc>
                <a:tc>
                  <a:txBody>
                    <a:bodyPr/>
                    <a:lstStyle/>
                    <a:p>
                      <a:r>
                        <a:rPr lang="en-US" sz="1400" dirty="0" smtClean="0"/>
                        <a:t>9/30/2010</a:t>
                      </a:r>
                      <a:endParaRPr lang="en-US" sz="1400" dirty="0"/>
                    </a:p>
                  </a:txBody>
                  <a:tcPr/>
                </a:tc>
                <a:tc>
                  <a:txBody>
                    <a:bodyPr/>
                    <a:lstStyle/>
                    <a:p>
                      <a:r>
                        <a:rPr lang="en-US" sz="1400" dirty="0" smtClean="0"/>
                        <a:t>400</a:t>
                      </a:r>
                      <a:endParaRPr lang="en-US" sz="1400" dirty="0"/>
                    </a:p>
                  </a:txBody>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4"/>
          <p:cNvSpPr>
            <a:spLocks noGrp="1"/>
          </p:cNvSpPr>
          <p:nvPr>
            <p:ph type="sldNum" sz="quarter" idx="12"/>
          </p:nvPr>
        </p:nvSpPr>
        <p:spPr>
          <a:noFill/>
        </p:spPr>
        <p:txBody>
          <a:bodyPr/>
          <a:lstStyle/>
          <a:p>
            <a:fld id="{8CC6CEB3-D23C-444C-AD7F-B5C08B9C8ACE}" type="slidenum">
              <a:rPr lang="en-US" smtClean="0"/>
              <a:pPr/>
              <a:t>18</a:t>
            </a:fld>
            <a:endParaRPr lang="en-US" smtClean="0"/>
          </a:p>
        </p:txBody>
      </p:sp>
      <p:sp>
        <p:nvSpPr>
          <p:cNvPr id="13315" name="Text Box 2"/>
          <p:cNvSpPr txBox="1">
            <a:spLocks noChangeArrowheads="1"/>
          </p:cNvSpPr>
          <p:nvPr/>
        </p:nvSpPr>
        <p:spPr bwMode="auto">
          <a:xfrm>
            <a:off x="1066800" y="1143000"/>
            <a:ext cx="6248400" cy="457200"/>
          </a:xfrm>
          <a:prstGeom prst="rect">
            <a:avLst/>
          </a:prstGeom>
          <a:noFill/>
          <a:ln w="9525">
            <a:noFill/>
            <a:miter lim="800000"/>
            <a:headEnd/>
            <a:tailEnd/>
          </a:ln>
        </p:spPr>
        <p:txBody>
          <a:bodyPr>
            <a:spAutoFit/>
          </a:bodyPr>
          <a:lstStyle/>
          <a:p>
            <a:pPr algn="l"/>
            <a:endParaRPr lang="en-US" sz="2400">
              <a:solidFill>
                <a:schemeClr val="bg1"/>
              </a:solidFill>
            </a:endParaRPr>
          </a:p>
        </p:txBody>
      </p:sp>
      <p:sp>
        <p:nvSpPr>
          <p:cNvPr id="13316" name="Rectangle 3"/>
          <p:cNvSpPr>
            <a:spLocks noChangeArrowheads="1"/>
          </p:cNvSpPr>
          <p:nvPr/>
        </p:nvSpPr>
        <p:spPr bwMode="auto">
          <a:xfrm>
            <a:off x="762000" y="762000"/>
            <a:ext cx="7620000" cy="762000"/>
          </a:xfrm>
          <a:prstGeom prst="rect">
            <a:avLst/>
          </a:prstGeom>
          <a:noFill/>
          <a:ln w="9525">
            <a:noFill/>
            <a:miter lim="800000"/>
            <a:headEnd/>
            <a:tailEnd/>
          </a:ln>
        </p:spPr>
        <p:txBody>
          <a:bodyPr anchor="ctr"/>
          <a:lstStyle/>
          <a:p>
            <a:r>
              <a:rPr lang="en-US" sz="2800"/>
              <a:t>Turkey Projects – Private and Financial Sector Development</a:t>
            </a:r>
          </a:p>
        </p:txBody>
      </p:sp>
      <p:graphicFrame>
        <p:nvGraphicFramePr>
          <p:cNvPr id="7" name="Table 6"/>
          <p:cNvGraphicFramePr>
            <a:graphicFrameLocks noGrp="1"/>
          </p:cNvGraphicFramePr>
          <p:nvPr/>
        </p:nvGraphicFramePr>
        <p:xfrm>
          <a:off x="1752600" y="1981200"/>
          <a:ext cx="5410200" cy="1767840"/>
        </p:xfrm>
        <a:graphic>
          <a:graphicData uri="http://schemas.openxmlformats.org/drawingml/2006/table">
            <a:tbl>
              <a:tblPr firstRow="1" bandRow="1">
                <a:tableStyleId>{21E4AEA4-8DFA-4A89-87EB-49C32662AFE0}</a:tableStyleId>
              </a:tblPr>
              <a:tblGrid>
                <a:gridCol w="2438400"/>
                <a:gridCol w="1371600"/>
                <a:gridCol w="1600200"/>
              </a:tblGrid>
              <a:tr h="370840">
                <a:tc>
                  <a:txBody>
                    <a:bodyPr/>
                    <a:lstStyle/>
                    <a:p>
                      <a:r>
                        <a:rPr lang="en-US" sz="1400" dirty="0" smtClean="0"/>
                        <a:t>Project Name</a:t>
                      </a:r>
                      <a:endParaRPr lang="en-US" sz="1400" dirty="0"/>
                    </a:p>
                  </a:txBody>
                  <a:tcPr/>
                </a:tc>
                <a:tc>
                  <a:txBody>
                    <a:bodyPr/>
                    <a:lstStyle/>
                    <a:p>
                      <a:r>
                        <a:rPr lang="en-US" sz="1400" dirty="0" smtClean="0"/>
                        <a:t>Closing</a:t>
                      </a:r>
                      <a:r>
                        <a:rPr lang="en-US" sz="1400" baseline="0" dirty="0" smtClean="0"/>
                        <a:t> Date</a:t>
                      </a:r>
                      <a:endParaRPr lang="en-US" sz="1400" dirty="0"/>
                    </a:p>
                  </a:txBody>
                  <a:tcPr/>
                </a:tc>
                <a:tc>
                  <a:txBody>
                    <a:bodyPr/>
                    <a:lstStyle/>
                    <a:p>
                      <a:r>
                        <a:rPr lang="en-US" sz="1400" dirty="0" smtClean="0"/>
                        <a:t>Total Amount</a:t>
                      </a:r>
                      <a:r>
                        <a:rPr lang="en-US" sz="1400" baseline="0" dirty="0" smtClean="0"/>
                        <a:t> (US$ ml)</a:t>
                      </a:r>
                      <a:endParaRPr lang="en-US" sz="1400" dirty="0"/>
                    </a:p>
                  </a:txBody>
                  <a:tcPr/>
                </a:tc>
              </a:tr>
              <a:tr h="370840">
                <a:tc>
                  <a:txBody>
                    <a:bodyPr/>
                    <a:lstStyle/>
                    <a:p>
                      <a:r>
                        <a:rPr lang="en-US" sz="1400" dirty="0" smtClean="0"/>
                        <a:t>Access to Finance for SMEs</a:t>
                      </a:r>
                      <a:endParaRPr lang="en-US" sz="1400" dirty="0"/>
                    </a:p>
                  </a:txBody>
                  <a:tcPr/>
                </a:tc>
                <a:tc>
                  <a:txBody>
                    <a:bodyPr/>
                    <a:lstStyle/>
                    <a:p>
                      <a:r>
                        <a:rPr lang="en-US" sz="1400" dirty="0" smtClean="0"/>
                        <a:t>4/30/2012</a:t>
                      </a:r>
                      <a:endParaRPr lang="en-US" sz="1400" dirty="0"/>
                    </a:p>
                  </a:txBody>
                  <a:tcPr/>
                </a:tc>
                <a:tc>
                  <a:txBody>
                    <a:bodyPr/>
                    <a:lstStyle/>
                    <a:p>
                      <a:r>
                        <a:rPr lang="en-US" sz="1400" dirty="0" smtClean="0"/>
                        <a:t>447</a:t>
                      </a:r>
                      <a:endParaRPr lang="en-US" sz="1400" dirty="0"/>
                    </a:p>
                  </a:txBody>
                  <a:tcPr/>
                </a:tc>
              </a:tr>
              <a:tr h="370840">
                <a:tc>
                  <a:txBody>
                    <a:bodyPr/>
                    <a:lstStyle/>
                    <a:p>
                      <a:r>
                        <a:rPr lang="en-US" sz="1400" dirty="0" smtClean="0"/>
                        <a:t>Export Finance Intermediary</a:t>
                      </a:r>
                      <a:r>
                        <a:rPr lang="en-US" sz="1400" baseline="0" dirty="0" smtClean="0"/>
                        <a:t> Loan (EFIL) IV</a:t>
                      </a:r>
                      <a:endParaRPr lang="en-US" sz="1400" dirty="0"/>
                    </a:p>
                  </a:txBody>
                  <a:tcPr/>
                </a:tc>
                <a:tc>
                  <a:txBody>
                    <a:bodyPr/>
                    <a:lstStyle/>
                    <a:p>
                      <a:r>
                        <a:rPr lang="en-US" sz="1400" dirty="0" smtClean="0"/>
                        <a:t>6/30/2013</a:t>
                      </a:r>
                      <a:endParaRPr lang="en-US" sz="1400" dirty="0"/>
                    </a:p>
                  </a:txBody>
                  <a:tcPr/>
                </a:tc>
                <a:tc>
                  <a:txBody>
                    <a:bodyPr/>
                    <a:lstStyle/>
                    <a:p>
                      <a:r>
                        <a:rPr lang="en-US" sz="1400" dirty="0" smtClean="0"/>
                        <a:t>600</a:t>
                      </a:r>
                      <a:endParaRPr lang="en-US" sz="1400" dirty="0"/>
                    </a:p>
                  </a:txBody>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4"/>
          <p:cNvSpPr>
            <a:spLocks noGrp="1"/>
          </p:cNvSpPr>
          <p:nvPr>
            <p:ph type="sldNum" sz="quarter" idx="12"/>
          </p:nvPr>
        </p:nvSpPr>
        <p:spPr>
          <a:noFill/>
        </p:spPr>
        <p:txBody>
          <a:bodyPr/>
          <a:lstStyle/>
          <a:p>
            <a:fld id="{5AD1D3BA-1367-4E70-91E4-74F59C0946EE}" type="slidenum">
              <a:rPr lang="en-US" smtClean="0"/>
              <a:pPr/>
              <a:t>19</a:t>
            </a:fld>
            <a:endParaRPr lang="en-US" smtClean="0"/>
          </a:p>
        </p:txBody>
      </p:sp>
      <p:sp>
        <p:nvSpPr>
          <p:cNvPr id="14339" name="Text Box 2"/>
          <p:cNvSpPr txBox="1">
            <a:spLocks noChangeArrowheads="1"/>
          </p:cNvSpPr>
          <p:nvPr/>
        </p:nvSpPr>
        <p:spPr bwMode="auto">
          <a:xfrm>
            <a:off x="1066800" y="1143000"/>
            <a:ext cx="6248400" cy="457200"/>
          </a:xfrm>
          <a:prstGeom prst="rect">
            <a:avLst/>
          </a:prstGeom>
          <a:noFill/>
          <a:ln w="9525">
            <a:noFill/>
            <a:miter lim="800000"/>
            <a:headEnd/>
            <a:tailEnd/>
          </a:ln>
        </p:spPr>
        <p:txBody>
          <a:bodyPr>
            <a:spAutoFit/>
          </a:bodyPr>
          <a:lstStyle/>
          <a:p>
            <a:pPr algn="l"/>
            <a:endParaRPr lang="en-US" sz="2400">
              <a:solidFill>
                <a:schemeClr val="bg1"/>
              </a:solidFill>
            </a:endParaRPr>
          </a:p>
        </p:txBody>
      </p:sp>
      <p:sp>
        <p:nvSpPr>
          <p:cNvPr id="14340" name="Rectangle 3"/>
          <p:cNvSpPr>
            <a:spLocks noChangeArrowheads="1"/>
          </p:cNvSpPr>
          <p:nvPr/>
        </p:nvSpPr>
        <p:spPr bwMode="auto">
          <a:xfrm>
            <a:off x="762000" y="762000"/>
            <a:ext cx="7620000" cy="762000"/>
          </a:xfrm>
          <a:prstGeom prst="rect">
            <a:avLst/>
          </a:prstGeom>
          <a:noFill/>
          <a:ln w="9525">
            <a:noFill/>
            <a:miter lim="800000"/>
            <a:headEnd/>
            <a:tailEnd/>
          </a:ln>
        </p:spPr>
        <p:txBody>
          <a:bodyPr anchor="ctr"/>
          <a:lstStyle/>
          <a:p>
            <a:r>
              <a:rPr lang="en-US" sz="2800"/>
              <a:t>Turkey Projects – Portfolio Composition</a:t>
            </a:r>
          </a:p>
        </p:txBody>
      </p:sp>
      <p:graphicFrame>
        <p:nvGraphicFramePr>
          <p:cNvPr id="7" name="Table 6"/>
          <p:cNvGraphicFramePr>
            <a:graphicFrameLocks noGrp="1"/>
          </p:cNvGraphicFramePr>
          <p:nvPr/>
        </p:nvGraphicFramePr>
        <p:xfrm>
          <a:off x="1752600" y="1981200"/>
          <a:ext cx="5410200" cy="1767840"/>
        </p:xfrm>
        <a:graphic>
          <a:graphicData uri="http://schemas.openxmlformats.org/drawingml/2006/table">
            <a:tbl>
              <a:tblPr firstRow="1" bandRow="1">
                <a:tableStyleId>{21E4AEA4-8DFA-4A89-87EB-49C32662AFE0}</a:tableStyleId>
              </a:tblPr>
              <a:tblGrid>
                <a:gridCol w="2438400"/>
                <a:gridCol w="1371600"/>
                <a:gridCol w="1600200"/>
              </a:tblGrid>
              <a:tr h="370840">
                <a:tc>
                  <a:txBody>
                    <a:bodyPr/>
                    <a:lstStyle/>
                    <a:p>
                      <a:r>
                        <a:rPr lang="en-US" sz="1400" dirty="0" smtClean="0"/>
                        <a:t>Project Name</a:t>
                      </a:r>
                      <a:endParaRPr lang="en-US" sz="1400" dirty="0"/>
                    </a:p>
                  </a:txBody>
                  <a:tcPr/>
                </a:tc>
                <a:tc>
                  <a:txBody>
                    <a:bodyPr/>
                    <a:lstStyle/>
                    <a:p>
                      <a:r>
                        <a:rPr lang="en-US" sz="1400" dirty="0" smtClean="0"/>
                        <a:t>Closing</a:t>
                      </a:r>
                      <a:r>
                        <a:rPr lang="en-US" sz="1400" baseline="0" dirty="0" smtClean="0"/>
                        <a:t> Date</a:t>
                      </a:r>
                      <a:endParaRPr lang="en-US" sz="1400" dirty="0"/>
                    </a:p>
                  </a:txBody>
                  <a:tcPr/>
                </a:tc>
                <a:tc>
                  <a:txBody>
                    <a:bodyPr/>
                    <a:lstStyle/>
                    <a:p>
                      <a:r>
                        <a:rPr lang="en-US" sz="1400" dirty="0" smtClean="0"/>
                        <a:t>Total Amount</a:t>
                      </a:r>
                      <a:r>
                        <a:rPr lang="en-US" sz="1400" baseline="0" dirty="0" smtClean="0"/>
                        <a:t> (US$ ml)</a:t>
                      </a:r>
                      <a:endParaRPr lang="en-US" sz="1400" dirty="0"/>
                    </a:p>
                  </a:txBody>
                  <a:tcPr/>
                </a:tc>
              </a:tr>
              <a:tr h="370840">
                <a:tc>
                  <a:txBody>
                    <a:bodyPr/>
                    <a:lstStyle/>
                    <a:p>
                      <a:r>
                        <a:rPr lang="en-US" sz="1400" dirty="0" smtClean="0"/>
                        <a:t>Access to Finance for SMEs</a:t>
                      </a:r>
                      <a:endParaRPr lang="en-US" sz="1400" dirty="0"/>
                    </a:p>
                  </a:txBody>
                  <a:tcPr/>
                </a:tc>
                <a:tc>
                  <a:txBody>
                    <a:bodyPr/>
                    <a:lstStyle/>
                    <a:p>
                      <a:r>
                        <a:rPr lang="en-US" sz="1400" dirty="0" smtClean="0"/>
                        <a:t>4/30/2012</a:t>
                      </a:r>
                      <a:endParaRPr lang="en-US" sz="1400" dirty="0"/>
                    </a:p>
                  </a:txBody>
                  <a:tcPr/>
                </a:tc>
                <a:tc>
                  <a:txBody>
                    <a:bodyPr/>
                    <a:lstStyle/>
                    <a:p>
                      <a:r>
                        <a:rPr lang="en-US" sz="1400" dirty="0" smtClean="0"/>
                        <a:t>447</a:t>
                      </a:r>
                      <a:endParaRPr lang="en-US" sz="1400" dirty="0"/>
                    </a:p>
                  </a:txBody>
                  <a:tcPr/>
                </a:tc>
              </a:tr>
              <a:tr h="370840">
                <a:tc>
                  <a:txBody>
                    <a:bodyPr/>
                    <a:lstStyle/>
                    <a:p>
                      <a:r>
                        <a:rPr lang="en-US" sz="1400" dirty="0" smtClean="0"/>
                        <a:t>Export Finance Intermediary</a:t>
                      </a:r>
                      <a:r>
                        <a:rPr lang="en-US" sz="1400" baseline="0" dirty="0" smtClean="0"/>
                        <a:t> Loan (EFIL) IV</a:t>
                      </a:r>
                      <a:endParaRPr lang="en-US" sz="1400" dirty="0"/>
                    </a:p>
                  </a:txBody>
                  <a:tcPr/>
                </a:tc>
                <a:tc>
                  <a:txBody>
                    <a:bodyPr/>
                    <a:lstStyle/>
                    <a:p>
                      <a:r>
                        <a:rPr lang="en-US" sz="1400" dirty="0" smtClean="0"/>
                        <a:t>6/30/2013</a:t>
                      </a:r>
                      <a:endParaRPr lang="en-US" sz="1400" dirty="0"/>
                    </a:p>
                  </a:txBody>
                  <a:tcPr/>
                </a:tc>
                <a:tc>
                  <a:txBody>
                    <a:bodyPr/>
                    <a:lstStyle/>
                    <a:p>
                      <a:r>
                        <a:rPr lang="en-US" sz="1400" dirty="0" smtClean="0"/>
                        <a:t>600</a:t>
                      </a:r>
                      <a:endParaRPr lang="en-US" sz="1400" dirty="0"/>
                    </a:p>
                  </a:txBody>
                  <a:tcPr/>
                </a:tc>
              </a:tr>
            </a:tbl>
          </a:graphicData>
        </a:graphic>
      </p:graphicFrame>
      <p:pic>
        <p:nvPicPr>
          <p:cNvPr id="14359" name="Picture 5"/>
          <p:cNvPicPr>
            <a:picLocks noChangeAspect="1" noChangeArrowheads="1"/>
          </p:cNvPicPr>
          <p:nvPr/>
        </p:nvPicPr>
        <p:blipFill>
          <a:blip r:embed="rId3"/>
          <a:srcRect/>
          <a:stretch>
            <a:fillRect/>
          </a:stretch>
        </p:blipFill>
        <p:spPr bwMode="auto">
          <a:xfrm>
            <a:off x="990600" y="1752600"/>
            <a:ext cx="7627938" cy="4495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smtClean="0"/>
              <a:t>Turkish Contractors’/Suppliers’/Consultants’ Procurement from Bank Projects*</a:t>
            </a:r>
            <a:endParaRPr lang="en-US" sz="2800" dirty="0"/>
          </a:p>
        </p:txBody>
      </p:sp>
      <p:graphicFrame>
        <p:nvGraphicFramePr>
          <p:cNvPr id="5" name="Content Placeholder 4"/>
          <p:cNvGraphicFramePr>
            <a:graphicFrameLocks noGrp="1"/>
          </p:cNvGraphicFramePr>
          <p:nvPr>
            <p:ph idx="1"/>
          </p:nvPr>
        </p:nvGraphicFramePr>
        <p:xfrm>
          <a:off x="762000" y="1935485"/>
          <a:ext cx="7239000" cy="4617715"/>
        </p:xfrm>
        <a:graphic>
          <a:graphicData uri="http://schemas.openxmlformats.org/drawingml/2006/table">
            <a:tbl>
              <a:tblPr/>
              <a:tblGrid>
                <a:gridCol w="1809750"/>
                <a:gridCol w="1809750"/>
                <a:gridCol w="1809750"/>
                <a:gridCol w="1809750"/>
              </a:tblGrid>
              <a:tr h="960115">
                <a:tc rowSpan="3">
                  <a:txBody>
                    <a:bodyPr/>
                    <a:lstStyle/>
                    <a:p>
                      <a:pPr algn="ctr" fontAlgn="ctr"/>
                      <a:r>
                        <a:rPr lang="en-US" sz="2400" b="0" i="0" u="none" strike="noStrike" dirty="0">
                          <a:solidFill>
                            <a:srgbClr val="000000"/>
                          </a:solidFill>
                          <a:latin typeface="Calibri"/>
                        </a:rPr>
                        <a:t>Year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t"/>
                      <a:r>
                        <a:rPr lang="en-US" sz="2400" b="0" i="0" u="none" strike="noStrike">
                          <a:solidFill>
                            <a:srgbClr val="000000"/>
                          </a:solidFill>
                          <a:latin typeface="Calibri"/>
                        </a:rPr>
                        <a:t>Within Turkey</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BEEF3"/>
                    </a:solidFill>
                  </a:tcPr>
                </a:tc>
                <a:tc>
                  <a:txBody>
                    <a:bodyPr/>
                    <a:lstStyle/>
                    <a:p>
                      <a:pPr algn="ctr" fontAlgn="t"/>
                      <a:r>
                        <a:rPr lang="en-US" sz="2400" b="0" i="0" u="none" strike="noStrike">
                          <a:solidFill>
                            <a:srgbClr val="000000"/>
                          </a:solidFill>
                          <a:latin typeface="Calibri"/>
                        </a:rPr>
                        <a:t>Outside Turkey</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BEEF3"/>
                    </a:solidFill>
                  </a:tcPr>
                </a:tc>
                <a:tc>
                  <a:txBody>
                    <a:bodyPr/>
                    <a:lstStyle/>
                    <a:p>
                      <a:pPr algn="ctr" fontAlgn="t"/>
                      <a:r>
                        <a:rPr lang="en-US" sz="2400" b="0" i="0" u="none" strike="noStrike">
                          <a:solidFill>
                            <a:srgbClr val="000000"/>
                          </a:solidFill>
                          <a:latin typeface="Calibri"/>
                        </a:rPr>
                        <a:t>Total</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BEEF3"/>
                    </a:solidFill>
                  </a:tcPr>
                </a:tc>
              </a:tr>
              <a:tr h="304801">
                <a:tc vMerge="1">
                  <a:txBody>
                    <a:bodyPr/>
                    <a:lstStyle/>
                    <a:p>
                      <a:endParaRPr lang="en-US"/>
                    </a:p>
                  </a:txBody>
                  <a:tcPr/>
                </a:tc>
                <a:tc>
                  <a:txBody>
                    <a:bodyPr/>
                    <a:lstStyle/>
                    <a:p>
                      <a:pPr algn="ctr" fontAlgn="t"/>
                      <a:r>
                        <a:rPr lang="en-US" sz="2400" b="0" i="0" u="none" strike="noStrike">
                          <a:solidFill>
                            <a:srgbClr val="000000"/>
                          </a:solidFill>
                          <a:latin typeface="Calibri"/>
                        </a:rPr>
                        <a:t>US$</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BEEF3"/>
                    </a:solidFill>
                  </a:tcPr>
                </a:tc>
                <a:tc>
                  <a:txBody>
                    <a:bodyPr/>
                    <a:lstStyle/>
                    <a:p>
                      <a:pPr algn="ctr" fontAlgn="t"/>
                      <a:r>
                        <a:rPr lang="en-US" sz="2400" b="0" i="0" u="none" strike="noStrike">
                          <a:solidFill>
                            <a:srgbClr val="000000"/>
                          </a:solidFill>
                          <a:latin typeface="Calibri"/>
                        </a:rPr>
                        <a:t>US$</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BEEF3"/>
                    </a:solidFill>
                  </a:tcPr>
                </a:tc>
                <a:tc>
                  <a:txBody>
                    <a:bodyPr/>
                    <a:lstStyle/>
                    <a:p>
                      <a:pPr algn="ctr" fontAlgn="t"/>
                      <a:r>
                        <a:rPr lang="en-US" sz="2400" b="0" i="0" u="none" strike="noStrike">
                          <a:solidFill>
                            <a:srgbClr val="000000"/>
                          </a:solidFill>
                          <a:latin typeface="Calibri"/>
                        </a:rPr>
                        <a:t>US$</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BEEF3"/>
                    </a:solidFill>
                  </a:tcPr>
                </a:tc>
              </a:tr>
              <a:tr h="304801">
                <a:tc vMerge="1">
                  <a:txBody>
                    <a:bodyPr/>
                    <a:lstStyle/>
                    <a:p>
                      <a:endParaRPr lang="en-US"/>
                    </a:p>
                  </a:txBody>
                  <a:tcPr/>
                </a:tc>
                <a:tc>
                  <a:txBody>
                    <a:bodyPr/>
                    <a:lstStyle/>
                    <a:p>
                      <a:pPr algn="ctr" fontAlgn="t"/>
                      <a:r>
                        <a:rPr lang="en-US" sz="2400" b="0" i="0" u="none" strike="noStrike">
                          <a:solidFill>
                            <a:srgbClr val="000000"/>
                          </a:solidFill>
                          <a:latin typeface="Calibri"/>
                        </a:rPr>
                        <a:t>Millions</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BEEF3"/>
                    </a:solidFill>
                  </a:tcPr>
                </a:tc>
                <a:tc>
                  <a:txBody>
                    <a:bodyPr/>
                    <a:lstStyle/>
                    <a:p>
                      <a:pPr algn="ctr" fontAlgn="t"/>
                      <a:r>
                        <a:rPr lang="en-US" sz="2400" b="0" i="0" u="none" strike="noStrike">
                          <a:solidFill>
                            <a:srgbClr val="000000"/>
                          </a:solidFill>
                          <a:latin typeface="Calibri"/>
                        </a:rPr>
                        <a:t>Millions</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BEEF3"/>
                    </a:solidFill>
                  </a:tcPr>
                </a:tc>
                <a:tc>
                  <a:txBody>
                    <a:bodyPr/>
                    <a:lstStyle/>
                    <a:p>
                      <a:pPr algn="ctr" fontAlgn="t"/>
                      <a:r>
                        <a:rPr lang="en-US" sz="2400" b="0" i="0" u="none" strike="noStrike">
                          <a:solidFill>
                            <a:srgbClr val="000000"/>
                          </a:solidFill>
                          <a:latin typeface="Calibri"/>
                        </a:rPr>
                        <a:t>Millions</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BEEF3"/>
                    </a:solidFill>
                  </a:tcPr>
                </a:tc>
              </a:tr>
              <a:tr h="304801">
                <a:tc>
                  <a:txBody>
                    <a:bodyPr/>
                    <a:lstStyle/>
                    <a:p>
                      <a:pPr algn="ctr" fontAlgn="t"/>
                      <a:r>
                        <a:rPr lang="en-US" sz="2400" b="0" i="0" u="none" strike="noStrike">
                          <a:solidFill>
                            <a:srgbClr val="000000"/>
                          </a:solidFill>
                          <a:latin typeface="Calibri"/>
                        </a:rPr>
                        <a:t>2003</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96.738</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71.625</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168.363</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r>
              <a:tr h="304801">
                <a:tc>
                  <a:txBody>
                    <a:bodyPr/>
                    <a:lstStyle/>
                    <a:p>
                      <a:pPr algn="ctr" fontAlgn="t"/>
                      <a:r>
                        <a:rPr lang="en-US" sz="2400" b="0" i="0" u="none" strike="noStrike">
                          <a:solidFill>
                            <a:srgbClr val="000000"/>
                          </a:solidFill>
                          <a:latin typeface="Calibri"/>
                        </a:rPr>
                        <a:t>2004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137.584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18.529</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156.113</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r>
              <a:tr h="304801">
                <a:tc>
                  <a:txBody>
                    <a:bodyPr/>
                    <a:lstStyle/>
                    <a:p>
                      <a:pPr algn="ctr" fontAlgn="t"/>
                      <a:r>
                        <a:rPr lang="en-US" sz="2400" b="0" i="0" u="none" strike="noStrike">
                          <a:solidFill>
                            <a:srgbClr val="000000"/>
                          </a:solidFill>
                          <a:latin typeface="Calibri"/>
                        </a:rPr>
                        <a:t>2005</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184.702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59.080</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243.782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r>
              <a:tr h="304801">
                <a:tc>
                  <a:txBody>
                    <a:bodyPr/>
                    <a:lstStyle/>
                    <a:p>
                      <a:pPr algn="ctr" fontAlgn="t"/>
                      <a:r>
                        <a:rPr lang="en-US" sz="2400" b="0" i="0" u="none" strike="noStrike">
                          <a:solidFill>
                            <a:srgbClr val="000000"/>
                          </a:solidFill>
                          <a:latin typeface="Calibri"/>
                        </a:rPr>
                        <a:t>2006</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188.476</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41.943</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230.419</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r>
              <a:tr h="304801">
                <a:tc>
                  <a:txBody>
                    <a:bodyPr/>
                    <a:lstStyle/>
                    <a:p>
                      <a:pPr algn="ctr" fontAlgn="t"/>
                      <a:r>
                        <a:rPr lang="en-US" sz="2400" b="0" i="0" u="none" strike="noStrike">
                          <a:solidFill>
                            <a:srgbClr val="000000"/>
                          </a:solidFill>
                          <a:latin typeface="Calibri"/>
                        </a:rPr>
                        <a:t>2007</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310.647</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24.401</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335.048</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r>
              <a:tr h="304801">
                <a:tc>
                  <a:txBody>
                    <a:bodyPr/>
                    <a:lstStyle/>
                    <a:p>
                      <a:pPr algn="ctr" fontAlgn="t"/>
                      <a:r>
                        <a:rPr lang="en-US" sz="2400" b="0" i="0" u="none" strike="noStrike">
                          <a:solidFill>
                            <a:srgbClr val="000000"/>
                          </a:solidFill>
                          <a:latin typeface="Calibri"/>
                        </a:rPr>
                        <a:t>2008</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344.204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158.410</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502.614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r>
              <a:tr h="304801">
                <a:tc>
                  <a:txBody>
                    <a:bodyPr/>
                    <a:lstStyle/>
                    <a:p>
                      <a:pPr algn="ctr" fontAlgn="t"/>
                      <a:r>
                        <a:rPr lang="en-US" sz="2400" b="0" i="0" u="none" strike="noStrike">
                          <a:solidFill>
                            <a:srgbClr val="000000"/>
                          </a:solidFill>
                          <a:latin typeface="Calibri"/>
                        </a:rPr>
                        <a:t>27-Jul-09</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68.514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82.850</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c>
                  <a:txBody>
                    <a:bodyPr/>
                    <a:lstStyle/>
                    <a:p>
                      <a:pPr algn="r" fontAlgn="t"/>
                      <a:r>
                        <a:rPr lang="en-US" sz="2400" b="0" i="0" u="none" strike="noStrike">
                          <a:solidFill>
                            <a:srgbClr val="000000"/>
                          </a:solidFill>
                          <a:latin typeface="Calibri"/>
                        </a:rPr>
                        <a:t>151.364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F1DD"/>
                    </a:solidFill>
                  </a:tcPr>
                </a:tc>
              </a:tr>
              <a:tr h="304801">
                <a:tc>
                  <a:txBody>
                    <a:bodyPr/>
                    <a:lstStyle/>
                    <a:p>
                      <a:pPr algn="r" fontAlgn="t"/>
                      <a:r>
                        <a:rPr lang="en-US" sz="2400" b="0" i="0" u="none" strike="noStrike">
                          <a:solidFill>
                            <a:srgbClr val="006100"/>
                          </a:solidFill>
                          <a:latin typeface="Calibri"/>
                        </a:rPr>
                        <a:t>∑</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FCE"/>
                    </a:solidFill>
                  </a:tcPr>
                </a:tc>
                <a:tc>
                  <a:txBody>
                    <a:bodyPr/>
                    <a:lstStyle/>
                    <a:p>
                      <a:pPr algn="r" fontAlgn="t"/>
                      <a:r>
                        <a:rPr lang="en-US" sz="2400" b="0" i="0" u="none" strike="noStrike">
                          <a:solidFill>
                            <a:srgbClr val="006100"/>
                          </a:solidFill>
                          <a:latin typeface="Calibri"/>
                        </a:rPr>
                        <a:t>1,330.865</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FCE"/>
                    </a:solidFill>
                  </a:tcPr>
                </a:tc>
                <a:tc>
                  <a:txBody>
                    <a:bodyPr/>
                    <a:lstStyle/>
                    <a:p>
                      <a:pPr algn="r" fontAlgn="t"/>
                      <a:r>
                        <a:rPr lang="en-US" sz="2400" b="0" i="0" u="none" strike="noStrike">
                          <a:solidFill>
                            <a:srgbClr val="006100"/>
                          </a:solidFill>
                          <a:latin typeface="Calibri"/>
                        </a:rPr>
                        <a:t>456.838</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FCE"/>
                    </a:solidFill>
                  </a:tcPr>
                </a:tc>
                <a:tc>
                  <a:txBody>
                    <a:bodyPr/>
                    <a:lstStyle/>
                    <a:p>
                      <a:pPr algn="r" fontAlgn="t"/>
                      <a:r>
                        <a:rPr lang="en-US" sz="2400" b="0" i="0" u="none" strike="noStrike" dirty="0">
                          <a:solidFill>
                            <a:srgbClr val="006100"/>
                          </a:solidFill>
                          <a:latin typeface="Calibri"/>
                        </a:rPr>
                        <a:t>1,787.703</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6EFCE"/>
                    </a:solidFill>
                  </a:tcPr>
                </a:tc>
              </a:tr>
            </a:tbl>
          </a:graphicData>
        </a:graphic>
      </p:graphicFrame>
      <p:sp>
        <p:nvSpPr>
          <p:cNvPr id="4" name="Slide Number Placeholder 3"/>
          <p:cNvSpPr>
            <a:spLocks noGrp="1"/>
          </p:cNvSpPr>
          <p:nvPr>
            <p:ph type="sldNum" sz="quarter" idx="12"/>
          </p:nvPr>
        </p:nvSpPr>
        <p:spPr/>
        <p:txBody>
          <a:bodyPr/>
          <a:lstStyle/>
          <a:p>
            <a:pPr>
              <a:defRPr/>
            </a:pPr>
            <a:fld id="{E3850974-21CB-4741-95A6-365D404AFFBD}" type="slidenum">
              <a:rPr lang="en-US" smtClean="0"/>
              <a:pPr>
                <a:defRPr/>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E3850974-21CB-4741-95A6-365D404AFFBD}" type="slidenum">
              <a:rPr lang="en-US" smtClean="0"/>
              <a:pPr>
                <a:defRPr/>
              </a:pPr>
              <a:t>21</a:t>
            </a:fld>
            <a:endParaRPr lang="en-US"/>
          </a:p>
        </p:txBody>
      </p:sp>
      <p:graphicFrame>
        <p:nvGraphicFramePr>
          <p:cNvPr id="5" name="Content Placeholder 4"/>
          <p:cNvGraphicFramePr>
            <a:graphicFrameLocks noGrp="1"/>
          </p:cNvGraphicFramePr>
          <p:nvPr>
            <p:ph idx="1"/>
          </p:nvPr>
        </p:nvGraphicFramePr>
        <p:xfrm>
          <a:off x="685800" y="1981200"/>
          <a:ext cx="7772400" cy="41148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smtClean="0"/>
              <a:t>Share of Turkish Contractors’/Suppliers’/Consultants’ Procurement from Bank Projects Outside Turkey (US$ Million)</a:t>
            </a:r>
            <a:endParaRPr lang="en-US" sz="2000" dirty="0"/>
          </a:p>
        </p:txBody>
      </p:sp>
      <p:graphicFrame>
        <p:nvGraphicFramePr>
          <p:cNvPr id="5" name="Content Placeholder 4"/>
          <p:cNvGraphicFramePr>
            <a:graphicFrameLocks noGrp="1"/>
          </p:cNvGraphicFramePr>
          <p:nvPr>
            <p:ph idx="1"/>
          </p:nvPr>
        </p:nvGraphicFramePr>
        <p:xfrm>
          <a:off x="685800" y="1676399"/>
          <a:ext cx="7315200" cy="5031039"/>
        </p:xfrm>
        <a:graphic>
          <a:graphicData uri="http://schemas.openxmlformats.org/drawingml/2006/table">
            <a:tbl>
              <a:tblPr/>
              <a:tblGrid>
                <a:gridCol w="812800"/>
                <a:gridCol w="812800"/>
                <a:gridCol w="812800"/>
                <a:gridCol w="812800"/>
                <a:gridCol w="812800"/>
                <a:gridCol w="812800"/>
                <a:gridCol w="812800"/>
                <a:gridCol w="812800"/>
                <a:gridCol w="812800"/>
              </a:tblGrid>
              <a:tr h="135070">
                <a:tc>
                  <a:txBody>
                    <a:bodyPr/>
                    <a:lstStyle/>
                    <a:p>
                      <a:pPr algn="l" fontAlgn="b"/>
                      <a:r>
                        <a:rPr lang="en-US" sz="1000" b="1" i="0" u="none" strike="noStrike">
                          <a:solidFill>
                            <a:srgbClr val="FFFFFF"/>
                          </a:solidFill>
                          <a:latin typeface="Calibri"/>
                        </a:rPr>
                        <a:t>Country</a:t>
                      </a:r>
                    </a:p>
                  </a:txBody>
                  <a:tcPr marL="0" marR="0" marT="0" marB="0" anchor="b">
                    <a:lnL>
                      <a:noFill/>
                    </a:lnL>
                    <a:lnR w="6350" cap="flat" cmpd="sng" algn="ctr">
                      <a:solidFill>
                        <a:srgbClr val="FFFFFF"/>
                      </a:solidFill>
                      <a:prstDash val="solid"/>
                      <a:round/>
                      <a:headEnd type="none" w="med" len="med"/>
                      <a:tailEnd type="none" w="med" len="med"/>
                    </a:lnR>
                    <a:lnT>
                      <a:noFill/>
                    </a:lnT>
                    <a:lnB w="19050" cap="flat" cmpd="sng" algn="ctr">
                      <a:solidFill>
                        <a:srgbClr val="FFFFFF"/>
                      </a:solidFill>
                      <a:prstDash val="solid"/>
                      <a:round/>
                      <a:headEnd type="none" w="med" len="med"/>
                      <a:tailEnd type="none" w="med" len="med"/>
                    </a:lnB>
                    <a:solidFill>
                      <a:srgbClr val="4F81BD"/>
                    </a:solidFill>
                  </a:tcPr>
                </a:tc>
                <a:tc>
                  <a:txBody>
                    <a:bodyPr/>
                    <a:lstStyle/>
                    <a:p>
                      <a:pPr algn="l" fontAlgn="b"/>
                      <a:r>
                        <a:rPr lang="en-US" sz="1000" b="1" i="0" u="none" strike="noStrike">
                          <a:solidFill>
                            <a:srgbClr val="FFFFFF"/>
                          </a:solidFill>
                          <a:latin typeface="Calibri"/>
                        </a:rPr>
                        <a:t>2003</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19050" cap="flat" cmpd="sng" algn="ctr">
                      <a:solidFill>
                        <a:srgbClr val="FFFFFF"/>
                      </a:solidFill>
                      <a:prstDash val="solid"/>
                      <a:round/>
                      <a:headEnd type="none" w="med" len="med"/>
                      <a:tailEnd type="none" w="med" len="med"/>
                    </a:lnB>
                    <a:solidFill>
                      <a:srgbClr val="4F81BD"/>
                    </a:solidFill>
                  </a:tcPr>
                </a:tc>
                <a:tc>
                  <a:txBody>
                    <a:bodyPr/>
                    <a:lstStyle/>
                    <a:p>
                      <a:pPr algn="l" fontAlgn="b"/>
                      <a:r>
                        <a:rPr lang="en-US" sz="1000" b="1" i="0" u="none" strike="noStrike">
                          <a:solidFill>
                            <a:srgbClr val="FFFFFF"/>
                          </a:solidFill>
                          <a:latin typeface="Calibri"/>
                        </a:rPr>
                        <a:t>2004</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19050" cap="flat" cmpd="sng" algn="ctr">
                      <a:solidFill>
                        <a:srgbClr val="FFFFFF"/>
                      </a:solidFill>
                      <a:prstDash val="solid"/>
                      <a:round/>
                      <a:headEnd type="none" w="med" len="med"/>
                      <a:tailEnd type="none" w="med" len="med"/>
                    </a:lnB>
                    <a:solidFill>
                      <a:srgbClr val="4F81BD"/>
                    </a:solidFill>
                  </a:tcPr>
                </a:tc>
                <a:tc>
                  <a:txBody>
                    <a:bodyPr/>
                    <a:lstStyle/>
                    <a:p>
                      <a:pPr algn="l" fontAlgn="b"/>
                      <a:r>
                        <a:rPr lang="en-US" sz="1000" b="1" i="0" u="none" strike="noStrike">
                          <a:solidFill>
                            <a:srgbClr val="FFFFFF"/>
                          </a:solidFill>
                          <a:latin typeface="Calibri"/>
                        </a:rPr>
                        <a:t>2005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19050" cap="flat" cmpd="sng" algn="ctr">
                      <a:solidFill>
                        <a:srgbClr val="FFFFFF"/>
                      </a:solidFill>
                      <a:prstDash val="solid"/>
                      <a:round/>
                      <a:headEnd type="none" w="med" len="med"/>
                      <a:tailEnd type="none" w="med" len="med"/>
                    </a:lnB>
                    <a:solidFill>
                      <a:srgbClr val="4F81BD"/>
                    </a:solidFill>
                  </a:tcPr>
                </a:tc>
                <a:tc>
                  <a:txBody>
                    <a:bodyPr/>
                    <a:lstStyle/>
                    <a:p>
                      <a:pPr algn="l" fontAlgn="b"/>
                      <a:r>
                        <a:rPr lang="en-US" sz="1000" b="1" i="0" u="none" strike="noStrike">
                          <a:solidFill>
                            <a:srgbClr val="FFFFFF"/>
                          </a:solidFill>
                          <a:latin typeface="Calibri"/>
                        </a:rPr>
                        <a:t>2006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19050" cap="flat" cmpd="sng" algn="ctr">
                      <a:solidFill>
                        <a:srgbClr val="FFFFFF"/>
                      </a:solidFill>
                      <a:prstDash val="solid"/>
                      <a:round/>
                      <a:headEnd type="none" w="med" len="med"/>
                      <a:tailEnd type="none" w="med" len="med"/>
                    </a:lnB>
                    <a:solidFill>
                      <a:srgbClr val="4F81BD"/>
                    </a:solidFill>
                  </a:tcPr>
                </a:tc>
                <a:tc>
                  <a:txBody>
                    <a:bodyPr/>
                    <a:lstStyle/>
                    <a:p>
                      <a:pPr algn="l" fontAlgn="b"/>
                      <a:r>
                        <a:rPr lang="en-US" sz="1000" b="1" i="0" u="none" strike="noStrike">
                          <a:solidFill>
                            <a:srgbClr val="FFFFFF"/>
                          </a:solidFill>
                          <a:latin typeface="Calibri"/>
                        </a:rPr>
                        <a:t>2007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19050" cap="flat" cmpd="sng" algn="ctr">
                      <a:solidFill>
                        <a:srgbClr val="FFFFFF"/>
                      </a:solidFill>
                      <a:prstDash val="solid"/>
                      <a:round/>
                      <a:headEnd type="none" w="med" len="med"/>
                      <a:tailEnd type="none" w="med" len="med"/>
                    </a:lnB>
                    <a:solidFill>
                      <a:srgbClr val="4F81BD"/>
                    </a:solidFill>
                  </a:tcPr>
                </a:tc>
                <a:tc>
                  <a:txBody>
                    <a:bodyPr/>
                    <a:lstStyle/>
                    <a:p>
                      <a:pPr algn="l" fontAlgn="b"/>
                      <a:r>
                        <a:rPr lang="en-US" sz="1000" b="1" i="0" u="none" strike="noStrike">
                          <a:solidFill>
                            <a:srgbClr val="FFFFFF"/>
                          </a:solidFill>
                          <a:latin typeface="Calibri"/>
                        </a:rPr>
                        <a:t>2008</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19050" cap="flat" cmpd="sng" algn="ctr">
                      <a:solidFill>
                        <a:srgbClr val="FFFFFF"/>
                      </a:solidFill>
                      <a:prstDash val="solid"/>
                      <a:round/>
                      <a:headEnd type="none" w="med" len="med"/>
                      <a:tailEnd type="none" w="med" len="med"/>
                    </a:lnB>
                    <a:solidFill>
                      <a:srgbClr val="4F81BD"/>
                    </a:solidFill>
                  </a:tcPr>
                </a:tc>
                <a:tc>
                  <a:txBody>
                    <a:bodyPr/>
                    <a:lstStyle/>
                    <a:p>
                      <a:pPr algn="l" fontAlgn="b"/>
                      <a:r>
                        <a:rPr lang="en-US" sz="1000" b="1" i="0" u="none" strike="noStrike">
                          <a:solidFill>
                            <a:srgbClr val="FFFFFF"/>
                          </a:solidFill>
                          <a:latin typeface="Calibri"/>
                        </a:rPr>
                        <a:t>2009</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19050" cap="flat" cmpd="sng" algn="ctr">
                      <a:solidFill>
                        <a:srgbClr val="FFFFFF"/>
                      </a:solidFill>
                      <a:prstDash val="solid"/>
                      <a:round/>
                      <a:headEnd type="none" w="med" len="med"/>
                      <a:tailEnd type="none" w="med" len="med"/>
                    </a:lnB>
                    <a:solidFill>
                      <a:srgbClr val="4F81BD"/>
                    </a:solidFill>
                  </a:tcPr>
                </a:tc>
                <a:tc>
                  <a:txBody>
                    <a:bodyPr/>
                    <a:lstStyle/>
                    <a:p>
                      <a:pPr algn="l" fontAlgn="b"/>
                      <a:r>
                        <a:rPr lang="en-US" sz="1000" b="1" i="0" u="none" strike="noStrike">
                          <a:solidFill>
                            <a:srgbClr val="FFFFFF"/>
                          </a:solidFill>
                          <a:latin typeface="Calibri"/>
                        </a:rPr>
                        <a:t>Total</a:t>
                      </a:r>
                    </a:p>
                  </a:txBody>
                  <a:tcPr marL="0" marR="0" marT="0" marB="0" anchor="b">
                    <a:lnL w="6350" cap="flat" cmpd="sng" algn="ctr">
                      <a:solidFill>
                        <a:srgbClr val="FFFFFF"/>
                      </a:solidFill>
                      <a:prstDash val="solid"/>
                      <a:round/>
                      <a:headEnd type="none" w="med" len="med"/>
                      <a:tailEnd type="none" w="med" len="med"/>
                    </a:lnL>
                    <a:lnR>
                      <a:noFill/>
                    </a:lnR>
                    <a:lnT>
                      <a:noFill/>
                    </a:lnT>
                    <a:lnB w="19050" cap="flat" cmpd="sng" algn="ctr">
                      <a:solidFill>
                        <a:srgbClr val="FFFFFF"/>
                      </a:solidFill>
                      <a:prstDash val="solid"/>
                      <a:round/>
                      <a:headEnd type="none" w="med" len="med"/>
                      <a:tailEnd type="none" w="med" len="med"/>
                    </a:lnB>
                    <a:solidFill>
                      <a:srgbClr val="4F81BD"/>
                    </a:solidFill>
                  </a:tcPr>
                </a:tc>
              </a:tr>
              <a:tr h="168837">
                <a:tc>
                  <a:txBody>
                    <a:bodyPr/>
                    <a:lstStyle/>
                    <a:p>
                      <a:pPr algn="l" fontAlgn="b"/>
                      <a:r>
                        <a:rPr lang="en-US" sz="1050" b="0" i="0" u="none" strike="noStrike">
                          <a:solidFill>
                            <a:srgbClr val="000000"/>
                          </a:solidFill>
                          <a:latin typeface="Calibri"/>
                        </a:rPr>
                        <a:t>Afganistan</a:t>
                      </a:r>
                    </a:p>
                  </a:txBody>
                  <a:tcPr marL="0" marR="0" marT="0" marB="0" anchor="b">
                    <a:lnL>
                      <a:noFill/>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60.468</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13.487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73.955</a:t>
                      </a:r>
                    </a:p>
                  </a:txBody>
                  <a:tcPr marL="0" marR="0" marT="0" marB="0" anchor="b">
                    <a:lnL w="6350" cap="flat" cmpd="sng" algn="ctr">
                      <a:solidFill>
                        <a:srgbClr val="FFFFFF"/>
                      </a:solidFill>
                      <a:prstDash val="solid"/>
                      <a:round/>
                      <a:headEnd type="none" w="med" len="med"/>
                      <a:tailEnd type="none" w="med" len="med"/>
                    </a:lnL>
                    <a:lnR>
                      <a:noFill/>
                    </a:lnR>
                    <a:lnT w="190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Albenia</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0.408</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0.024</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0.177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0.609</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Azerbaijan</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7.122</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1.334</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5.327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33.363</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0.542</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32.409</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70.439</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150.536</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Bangladesh</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0.231</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42.136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0.460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1.317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0.994</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45.138</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Bulgaria</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4.150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0.603</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4.753</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259332">
                <a:tc>
                  <a:txBody>
                    <a:bodyPr/>
                    <a:lstStyle/>
                    <a:p>
                      <a:pPr algn="l" fontAlgn="b"/>
                      <a:r>
                        <a:rPr lang="en-US" sz="1050" b="0" i="0" u="none" strike="noStrike">
                          <a:solidFill>
                            <a:srgbClr val="000000"/>
                          </a:solidFill>
                          <a:latin typeface="Calibri"/>
                        </a:rPr>
                        <a:t>Congo, Dem.Rep.</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0.644</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0.660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1.304</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Eritrea</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0.224</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0.224</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Ethiopia</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63.195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63.195</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Georgia</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0.102</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3.831</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1.936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12.366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18.235</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India</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11.161</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11.161</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Indonesia</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0.023</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0.023</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Iran</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1.963</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1.963</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Iraq</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2.138</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34.873</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37.011</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Jordan</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0.257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0.257</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Kosovo</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0.026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0.026</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Krgyz Rep.</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1.465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1.284</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4.840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1.035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8.624</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Macedonia</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0.166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0.166</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Moldova</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2.139</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0.341</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7.374</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0.046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9.900</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Montenegro</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10.347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10.347</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Pakistan</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0.013</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0.013</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Romania</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0.575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1.700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8.904</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0.828</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12.007</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Sudan</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0.107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0.107</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Tajikiskan</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0.880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1.705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0.056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0.025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2.666</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Ukraine</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1.083</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1.083</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Uruguay</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0.588</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0.588</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Uzbekistan</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0.386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050" b="0" i="0" u="none" strike="noStrike">
                          <a:solidFill>
                            <a:srgbClr val="000000"/>
                          </a:solidFill>
                          <a:latin typeface="Calibri"/>
                        </a:rPr>
                        <a:t>0.761</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BE5F1"/>
                    </a:solidFill>
                  </a:tcPr>
                </a:tc>
                <a:tc>
                  <a:txBody>
                    <a:bodyPr/>
                    <a:lstStyle/>
                    <a:p>
                      <a:pPr algn="r" fontAlgn="b"/>
                      <a:r>
                        <a:rPr lang="en-US" sz="1100" b="0" i="0" u="none" strike="noStrike">
                          <a:solidFill>
                            <a:srgbClr val="006100"/>
                          </a:solidFill>
                          <a:latin typeface="Calibri"/>
                        </a:rPr>
                        <a:t>1.147</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l" fontAlgn="b"/>
                      <a:r>
                        <a:rPr lang="en-US" sz="1050" b="0" i="0" u="none" strike="noStrike">
                          <a:solidFill>
                            <a:srgbClr val="000000"/>
                          </a:solidFill>
                          <a:latin typeface="Calibri"/>
                        </a:rPr>
                        <a:t>Yemen</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050" b="0" i="0" u="none" strike="noStrike">
                          <a:solidFill>
                            <a:srgbClr val="000000"/>
                          </a:solidFill>
                          <a:latin typeface="Calibri"/>
                        </a:rPr>
                        <a:t>1.800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l" fontAlgn="b"/>
                      <a:endParaRPr lang="en-US" sz="1050" b="0" i="0" u="none" strike="noStrike">
                        <a:solidFill>
                          <a:srgbClr val="000000"/>
                        </a:solidFill>
                        <a:latin typeface="Calibri"/>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8CCE4"/>
                    </a:solidFill>
                  </a:tcPr>
                </a:tc>
                <a:tc>
                  <a:txBody>
                    <a:bodyPr/>
                    <a:lstStyle/>
                    <a:p>
                      <a:pPr algn="r" fontAlgn="b"/>
                      <a:r>
                        <a:rPr lang="en-US" sz="1100" b="0" i="0" u="none" strike="noStrike">
                          <a:solidFill>
                            <a:srgbClr val="006100"/>
                          </a:solidFill>
                          <a:latin typeface="Calibri"/>
                        </a:rPr>
                        <a:t>1.800</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6EFCE"/>
                    </a:solidFill>
                  </a:tcPr>
                </a:tc>
              </a:tr>
              <a:tr h="168837">
                <a:tc>
                  <a:txBody>
                    <a:bodyPr/>
                    <a:lstStyle/>
                    <a:p>
                      <a:pPr algn="r" fontAlgn="b"/>
                      <a:r>
                        <a:rPr lang="en-US" sz="1100" b="0" i="0" u="none" strike="noStrike">
                          <a:solidFill>
                            <a:srgbClr val="000000"/>
                          </a:solidFill>
                          <a:latin typeface="Calibri"/>
                        </a:rPr>
                        <a:t>∑</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C6EFCE"/>
                    </a:solidFill>
                  </a:tcPr>
                </a:tc>
                <a:tc>
                  <a:txBody>
                    <a:bodyPr/>
                    <a:lstStyle/>
                    <a:p>
                      <a:pPr algn="r" fontAlgn="b"/>
                      <a:r>
                        <a:rPr lang="en-US" sz="1100" b="0" i="0" u="none" strike="noStrike">
                          <a:solidFill>
                            <a:srgbClr val="000000"/>
                          </a:solidFill>
                          <a:latin typeface="Calibri"/>
                        </a:rPr>
                        <a:t>71.625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C6EFCE"/>
                    </a:solidFill>
                  </a:tcPr>
                </a:tc>
                <a:tc>
                  <a:txBody>
                    <a:bodyPr/>
                    <a:lstStyle/>
                    <a:p>
                      <a:pPr algn="r" fontAlgn="b"/>
                      <a:r>
                        <a:rPr lang="en-US" sz="1100" b="0" i="0" u="none" strike="noStrike">
                          <a:solidFill>
                            <a:srgbClr val="000000"/>
                          </a:solidFill>
                          <a:latin typeface="Calibri"/>
                        </a:rPr>
                        <a:t>18.529</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C6EFCE"/>
                    </a:solidFill>
                  </a:tcPr>
                </a:tc>
                <a:tc>
                  <a:txBody>
                    <a:bodyPr/>
                    <a:lstStyle/>
                    <a:p>
                      <a:pPr algn="r" fontAlgn="b"/>
                      <a:r>
                        <a:rPr lang="en-US" sz="1100" b="0" i="0" u="none" strike="noStrike">
                          <a:solidFill>
                            <a:srgbClr val="000000"/>
                          </a:solidFill>
                          <a:latin typeface="Calibri"/>
                        </a:rPr>
                        <a:t>59.080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C6EFCE"/>
                    </a:solidFill>
                  </a:tcPr>
                </a:tc>
                <a:tc>
                  <a:txBody>
                    <a:bodyPr/>
                    <a:lstStyle/>
                    <a:p>
                      <a:pPr algn="r" fontAlgn="b"/>
                      <a:r>
                        <a:rPr lang="en-US" sz="1100" b="0" i="0" u="none" strike="noStrike">
                          <a:solidFill>
                            <a:srgbClr val="000000"/>
                          </a:solidFill>
                          <a:latin typeface="Calibri"/>
                        </a:rPr>
                        <a:t>41.943</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C6EFCE"/>
                    </a:solidFill>
                  </a:tcPr>
                </a:tc>
                <a:tc>
                  <a:txBody>
                    <a:bodyPr/>
                    <a:lstStyle/>
                    <a:p>
                      <a:pPr algn="r" fontAlgn="b"/>
                      <a:r>
                        <a:rPr lang="en-US" sz="1100" b="0" i="0" u="none" strike="noStrike">
                          <a:solidFill>
                            <a:srgbClr val="000000"/>
                          </a:solidFill>
                          <a:latin typeface="Calibri"/>
                        </a:rPr>
                        <a:t>24.400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C6EFCE"/>
                    </a:solidFill>
                  </a:tcPr>
                </a:tc>
                <a:tc>
                  <a:txBody>
                    <a:bodyPr/>
                    <a:lstStyle/>
                    <a:p>
                      <a:pPr algn="r" fontAlgn="b"/>
                      <a:r>
                        <a:rPr lang="en-US" sz="1100" b="0" i="0" u="none" strike="noStrike">
                          <a:solidFill>
                            <a:srgbClr val="000000"/>
                          </a:solidFill>
                          <a:latin typeface="Calibri"/>
                        </a:rPr>
                        <a:t>158.410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C6EFCE"/>
                    </a:solidFill>
                  </a:tcPr>
                </a:tc>
                <a:tc>
                  <a:txBody>
                    <a:bodyPr/>
                    <a:lstStyle/>
                    <a:p>
                      <a:pPr algn="r" fontAlgn="b"/>
                      <a:r>
                        <a:rPr lang="en-US" sz="1100" b="0" i="0" u="none" strike="noStrike">
                          <a:solidFill>
                            <a:srgbClr val="000000"/>
                          </a:solidFill>
                          <a:latin typeface="Calibri"/>
                        </a:rPr>
                        <a:t>82.851</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C6EFCE"/>
                    </a:solidFill>
                  </a:tcPr>
                </a:tc>
                <a:tc>
                  <a:txBody>
                    <a:bodyPr/>
                    <a:lstStyle/>
                    <a:p>
                      <a:pPr algn="r" fontAlgn="b"/>
                      <a:r>
                        <a:rPr lang="en-US" sz="1100" b="1" i="0" u="none" strike="noStrike" dirty="0">
                          <a:solidFill>
                            <a:srgbClr val="006100"/>
                          </a:solidFill>
                          <a:latin typeface="Calibri"/>
                        </a:rPr>
                        <a:t>456.838</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a:noFill/>
                    </a:lnB>
                    <a:solidFill>
                      <a:srgbClr val="C6EFCE"/>
                    </a:solidFill>
                  </a:tcPr>
                </a:tc>
              </a:tr>
            </a:tbl>
          </a:graphicData>
        </a:graphic>
      </p:graphicFrame>
      <p:sp>
        <p:nvSpPr>
          <p:cNvPr id="4" name="Slide Number Placeholder 3"/>
          <p:cNvSpPr>
            <a:spLocks noGrp="1"/>
          </p:cNvSpPr>
          <p:nvPr>
            <p:ph type="sldNum" sz="quarter" idx="12"/>
          </p:nvPr>
        </p:nvSpPr>
        <p:spPr/>
        <p:txBody>
          <a:bodyPr/>
          <a:lstStyle/>
          <a:p>
            <a:pPr>
              <a:defRPr/>
            </a:pPr>
            <a:fld id="{E3850974-21CB-4741-95A6-365D404AFFBD}" type="slidenum">
              <a:rPr lang="en-US" smtClean="0"/>
              <a:pPr>
                <a:defRPr/>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p:spPr>
        <p:txBody>
          <a:bodyPr/>
          <a:lstStyle/>
          <a:p>
            <a:fld id="{D9270A27-9D01-4B0E-8364-546D40BF0623}" type="slidenum">
              <a:rPr lang="en-US" smtClean="0"/>
              <a:pPr/>
              <a:t>23</a:t>
            </a:fld>
            <a:endParaRPr lang="en-US" smtClean="0"/>
          </a:p>
        </p:txBody>
      </p:sp>
      <p:sp>
        <p:nvSpPr>
          <p:cNvPr id="16387" name="Rectangle 3"/>
          <p:cNvSpPr>
            <a:spLocks noGrp="1" noChangeArrowheads="1"/>
          </p:cNvSpPr>
          <p:nvPr>
            <p:ph type="body" idx="1"/>
          </p:nvPr>
        </p:nvSpPr>
        <p:spPr/>
        <p:txBody>
          <a:bodyPr/>
          <a:lstStyle/>
          <a:p>
            <a:pPr algn="ctr" eaLnBrk="1" hangingPunct="1">
              <a:buFont typeface="Wingdings" pitchFamily="2" charset="2"/>
              <a:buNone/>
            </a:pPr>
            <a:r>
              <a:rPr lang="en-US" smtClean="0"/>
              <a:t>Thank You!</a:t>
            </a:r>
          </a:p>
          <a:p>
            <a:pPr algn="ctr" eaLnBrk="1" hangingPunct="1">
              <a:buFont typeface="Wingdings" pitchFamily="2" charset="2"/>
              <a:buNone/>
            </a:pPr>
            <a:endParaRPr lang="en-US" smtClean="0"/>
          </a:p>
          <a:p>
            <a:pPr algn="ctr" eaLnBrk="1" hangingPunct="1">
              <a:buFont typeface="Wingdings" pitchFamily="2" charset="2"/>
              <a:buNone/>
            </a:pPr>
            <a:r>
              <a:rPr lang="en-US" smtClean="0"/>
              <a:t>Questions and Answers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Verdana"/>
        <a:ea typeface=""/>
        <a:cs typeface="Times New Roman"/>
      </a:majorFont>
      <a:minorFont>
        <a:latin typeface="Verdana"/>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rgbClr val="FF9933"/>
            </a:solidFill>
            <a:effectLst/>
            <a:latin typeface="Verdana" pitchFamily="34" charset="0"/>
            <a:cs typeface="Times New Roman"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rgbClr val="FF9933"/>
            </a:solidFill>
            <a:effectLst/>
            <a:latin typeface="Verdana" pitchFamily="34" charset="0"/>
            <a:cs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10339</TotalTime>
  <Words>1479</Words>
  <Application>Microsoft Office PowerPoint</Application>
  <PresentationFormat>On-screen Show (4:3)</PresentationFormat>
  <Paragraphs>450</Paragraphs>
  <Slides>23</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Verdana</vt:lpstr>
      <vt:lpstr>Times New Roman</vt:lpstr>
      <vt:lpstr>Arial</vt:lpstr>
      <vt:lpstr>Wingdings</vt:lpstr>
      <vt:lpstr>Helv</vt:lpstr>
      <vt:lpstr>Default Design</vt:lpstr>
      <vt:lpstr>Slide 1</vt:lpstr>
      <vt:lpstr>Background</vt:lpstr>
      <vt:lpstr>Red Procurement Guidelines vs Green Consultants Guidelines</vt:lpstr>
      <vt:lpstr>Common Issues: Goods</vt:lpstr>
      <vt:lpstr>Bidding Document: Goods</vt:lpstr>
      <vt:lpstr>Common Issues: Goods </vt:lpstr>
      <vt:lpstr>Common Issues: Goods</vt:lpstr>
      <vt:lpstr>Common Issues: Works</vt:lpstr>
      <vt:lpstr>Common Issues: Consultants Services</vt:lpstr>
      <vt:lpstr>Common Issues: Consultants Services</vt:lpstr>
      <vt:lpstr>Common Issues </vt:lpstr>
      <vt:lpstr>Common Issues</vt:lpstr>
      <vt:lpstr>Common Procurement Issues</vt:lpstr>
      <vt:lpstr>Common Issues</vt:lpstr>
      <vt:lpstr>Slide 15</vt:lpstr>
      <vt:lpstr>Slide 16</vt:lpstr>
      <vt:lpstr>Slide 17</vt:lpstr>
      <vt:lpstr>Slide 18</vt:lpstr>
      <vt:lpstr>Slide 19</vt:lpstr>
      <vt:lpstr>Turkish Contractors’/Suppliers’/Consultants’ Procurement from Bank Projects*</vt:lpstr>
      <vt:lpstr>Slide 21</vt:lpstr>
      <vt:lpstr>Share of Turkish Contractors’/Suppliers’/Consultants’ Procurement from Bank Projects Outside Turkey (US$ Million)</vt:lpstr>
      <vt:lpstr>Slide 23</vt:lpstr>
    </vt:vector>
  </TitlesOfParts>
  <Company>World Bank Group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wb77123</dc:creator>
  <cp:lastModifiedBy>wb16181</cp:lastModifiedBy>
  <cp:revision>330</cp:revision>
  <dcterms:created xsi:type="dcterms:W3CDTF">2004-01-15T23:37:57Z</dcterms:created>
  <dcterms:modified xsi:type="dcterms:W3CDTF">2010-04-27T20:49:51Z</dcterms:modified>
</cp:coreProperties>
</file>