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9.xml" ContentType="application/vnd.openxmlformats-officedocument.presentationml.notesSlide+xml"/>
  <Override PartName="/ppt/charts/chart7.xml" ContentType="application/vnd.openxmlformats-officedocument.drawingml.chart+xml"/>
  <Override PartName="/ppt/notesSlides/notesSlide10.xml" ContentType="application/vnd.openxmlformats-officedocument.presentationml.notesSlide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drawings/drawing1.xml" ContentType="application/vnd.openxmlformats-officedocument.drawingml.chartshapes+xml"/>
  <Override PartName="/ppt/notesSlides/notesSlide11.xml" ContentType="application/vnd.openxmlformats-officedocument.presentationml.notesSlide+xml"/>
  <Override PartName="/ppt/charts/chart9.xml" ContentType="application/vnd.openxmlformats-officedocument.drawingml.chart+xml"/>
  <Override PartName="/ppt/theme/themeOverride4.xml" ContentType="application/vnd.openxmlformats-officedocument.themeOverride+xml"/>
  <Override PartName="/ppt/notesSlides/notesSlide12.xml" ContentType="application/vnd.openxmlformats-officedocument.presentationml.notesSlide+xml"/>
  <Override PartName="/ppt/charts/chart10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1.xml" ContentType="application/vnd.openxmlformats-officedocument.drawingml.chart+xml"/>
  <Override PartName="/ppt/theme/themeOverride5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80" r:id="rId12"/>
    <p:sldId id="281" r:id="rId13"/>
    <p:sldId id="270" r:id="rId14"/>
    <p:sldId id="282" r:id="rId15"/>
    <p:sldId id="274" r:id="rId16"/>
    <p:sldId id="273" r:id="rId17"/>
    <p:sldId id="275" r:id="rId18"/>
    <p:sldId id="276" r:id="rId19"/>
    <p:sldId id="278" r:id="rId20"/>
    <p:sldId id="277" r:id="rId21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Sans" charset="0"/>
        <a:ea typeface="ヒラギノ角ゴ ProN W3" charset="-128"/>
        <a:cs typeface="+mn-cs"/>
        <a:sym typeface="Gill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66D0"/>
    <a:srgbClr val="92D050"/>
    <a:srgbClr val="FE7348"/>
    <a:srgbClr val="7575D1"/>
    <a:srgbClr val="6DA6E5"/>
    <a:srgbClr val="89A54E"/>
    <a:srgbClr val="A5E3BA"/>
    <a:srgbClr val="9AB4EE"/>
    <a:srgbClr val="F571FF"/>
    <a:srgbClr val="4CFA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Orta Stil 3 - Vurgu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466" autoAdjust="0"/>
  </p:normalViewPr>
  <p:slideViewPr>
    <p:cSldViewPr>
      <p:cViewPr varScale="1">
        <p:scale>
          <a:sx n="64" d="100"/>
          <a:sy n="64" d="100"/>
        </p:scale>
        <p:origin x="-978" y="-120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4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al__ma_Sayfas_5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6.xlsx"/><Relationship Id="rId1" Type="http://schemas.openxmlformats.org/officeDocument/2006/relationships/themeOverride" Target="../theme/themeOverride4.xml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_al__ma_Sayfas_7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8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3949671916010634"/>
          <c:y val="0.15458103988661534"/>
          <c:w val="0.51822900262467986"/>
          <c:h val="0.6871546779062595"/>
        </c:manualLayout>
      </c:layout>
      <c:pieChart>
        <c:varyColors val="1"/>
        <c:ser>
          <c:idx val="0"/>
          <c:order val="0"/>
          <c:tx>
            <c:strRef>
              <c:f>'Yolsuzluk-Genel Gorunum'!$A$54</c:f>
              <c:strCache>
                <c:ptCount val="1"/>
                <c:pt idx="0">
                  <c:v>Total</c:v>
                </c:pt>
              </c:strCache>
            </c:strRef>
          </c:tx>
          <c:dPt>
            <c:idx val="0"/>
            <c:bubble3D val="0"/>
            <c:spPr>
              <a:solidFill>
                <a:srgbClr val="CCCC00"/>
              </a:solidFill>
            </c:spPr>
          </c:dPt>
          <c:dPt>
            <c:idx val="1"/>
            <c:bubble3D val="0"/>
            <c:spPr>
              <a:solidFill>
                <a:schemeClr val="accent4">
                  <a:lumMod val="75000"/>
                  <a:lumOff val="25000"/>
                </a:schemeClr>
              </a:solidFill>
            </c:spPr>
          </c:dPt>
          <c:dPt>
            <c:idx val="2"/>
            <c:bubble3D val="0"/>
            <c:spPr>
              <a:solidFill>
                <a:srgbClr val="92D050"/>
              </a:solidFill>
            </c:spPr>
          </c:dPt>
          <c:dPt>
            <c:idx val="3"/>
            <c:bubble3D val="0"/>
            <c:spPr>
              <a:solidFill>
                <a:srgbClr val="800000"/>
              </a:solidFill>
            </c:spPr>
          </c:dPt>
          <c:dPt>
            <c:idx val="4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0.19975638821009531"/>
                  <c:y val="1.698108676335434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Extremely frequent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%10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1.7298699731499199E-2"/>
                  <c:y val="0.1728224015858924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Quite frequent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%26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71527777777778"/>
                  <c:y val="-4.680389521586380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Not so frequent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%33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1.6666666666666805E-2"/>
                  <c:y val="4.62962962962968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Not frequent at all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%22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2.222222222222235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 idea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%9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effectLst>
                <a:outerShdw blurRad="25400" dist="50800" dir="5400000" algn="ctr" rotWithShape="0">
                  <a:srgbClr val="000000"/>
                </a:outerShdw>
              </a:effectLst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2000" b="1">
                    <a:latin typeface="Garamond" pitchFamily="18" charset="0"/>
                  </a:defRPr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'Yolsuzluk-Genel Gorunum'!$B$37:$F$37</c:f>
              <c:strCache>
                <c:ptCount val="5"/>
                <c:pt idx="0">
                  <c:v>Son derece sık</c:v>
                </c:pt>
                <c:pt idx="1">
                  <c:v>Oldukça sık</c:v>
                </c:pt>
                <c:pt idx="2">
                  <c:v>Pek sık değil</c:v>
                </c:pt>
                <c:pt idx="3">
                  <c:v>Hiç sık değil</c:v>
                </c:pt>
                <c:pt idx="4">
                  <c:v>Fikri Yok</c:v>
                </c:pt>
              </c:strCache>
            </c:strRef>
          </c:cat>
          <c:val>
            <c:numRef>
              <c:f>'Yolsuzluk-Genel Gorunum'!$B$54:$F$54</c:f>
              <c:numCache>
                <c:formatCode>0</c:formatCode>
                <c:ptCount val="5"/>
                <c:pt idx="0">
                  <c:v>9.7378277153557189</c:v>
                </c:pt>
                <c:pt idx="1">
                  <c:v>26.716604244694128</c:v>
                </c:pt>
                <c:pt idx="2">
                  <c:v>33.083645443195998</c:v>
                </c:pt>
                <c:pt idx="3">
                  <c:v>21.722846441947489</c:v>
                </c:pt>
                <c:pt idx="4">
                  <c:v>8.7390761548064937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3949671916010634"/>
          <c:y val="0.15458103988661534"/>
          <c:w val="0.51822900262468086"/>
          <c:h val="0.6871546779062595"/>
        </c:manualLayout>
      </c:layout>
      <c:pieChart>
        <c:varyColors val="1"/>
        <c:ser>
          <c:idx val="0"/>
          <c:order val="0"/>
          <c:tx>
            <c:strRef>
              <c:f>'Yolsuzluk-Genel Gorunum'!$A$54</c:f>
              <c:strCache>
                <c:ptCount val="1"/>
                <c:pt idx="0">
                  <c:v>Total</c:v>
                </c:pt>
              </c:strCache>
            </c:strRef>
          </c:tx>
          <c:dPt>
            <c:idx val="0"/>
            <c:bubble3D val="0"/>
            <c:spPr>
              <a:solidFill>
                <a:srgbClr val="CCCC00"/>
              </a:solidFill>
            </c:spPr>
          </c:dPt>
          <c:dPt>
            <c:idx val="1"/>
            <c:bubble3D val="0"/>
            <c:spPr>
              <a:solidFill>
                <a:schemeClr val="accent4">
                  <a:lumMod val="75000"/>
                  <a:lumOff val="25000"/>
                </a:schemeClr>
              </a:solidFill>
            </c:spPr>
          </c:dPt>
          <c:dPt>
            <c:idx val="2"/>
            <c:bubble3D val="0"/>
            <c:spPr>
              <a:solidFill>
                <a:srgbClr val="92D050"/>
              </a:solidFill>
            </c:spPr>
          </c:dPt>
          <c:dPt>
            <c:idx val="3"/>
            <c:bubble3D val="0"/>
            <c:spPr>
              <a:solidFill>
                <a:srgbClr val="800000"/>
              </a:solidFill>
            </c:spPr>
          </c:dPt>
          <c:dPt>
            <c:idx val="4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0.1192630554801353"/>
                  <c:y val="1.697672032294192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Extremely large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%10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2.4033095001056173E-2"/>
                  <c:y val="0.23382157414543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Quite large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%27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5388583502534034"/>
                  <c:y val="-4.6803874779221899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Not so large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%33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1.6666666666666701E-2"/>
                  <c:y val="4.62962962962968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Not large at all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%22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2.2222222222222202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 idea</a:t>
                    </a:r>
                    <a:r>
                      <a:rPr lang="en-US" baseline="0" dirty="0"/>
                      <a:t>
</a:t>
                    </a:r>
                    <a:r>
                      <a:rPr lang="tr-TR" baseline="0" dirty="0" smtClean="0"/>
                      <a:t>%8</a:t>
                    </a:r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effectLst>
                <a:outerShdw blurRad="25400" dist="50800" dir="5400000" algn="ctr" rotWithShape="0">
                  <a:srgbClr val="000000"/>
                </a:outerShdw>
              </a:effectLst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2000" b="1">
                    <a:latin typeface="Garamond" pitchFamily="18" charset="0"/>
                  </a:defRPr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'Yolsuzluk-Genel Gorunum'!$J$37:$N$37</c:f>
              <c:strCache>
                <c:ptCount val="5"/>
                <c:pt idx="0">
                  <c:v>Son derece yüksek</c:v>
                </c:pt>
                <c:pt idx="1">
                  <c:v>Oldukça yüksek</c:v>
                </c:pt>
                <c:pt idx="2">
                  <c:v>Pek yüksek değil</c:v>
                </c:pt>
                <c:pt idx="3">
                  <c:v>Hiç yüksek değil</c:v>
                </c:pt>
                <c:pt idx="4">
                  <c:v>Fikri Yok</c:v>
                </c:pt>
              </c:strCache>
            </c:strRef>
          </c:cat>
          <c:val>
            <c:numRef>
              <c:f>'Yolsuzluk-Genel Gorunum'!$J$54:$N$54</c:f>
              <c:numCache>
                <c:formatCode>0</c:formatCode>
                <c:ptCount val="5"/>
                <c:pt idx="0">
                  <c:v>9.9875156054931331</c:v>
                </c:pt>
                <c:pt idx="1">
                  <c:v>27.21598002496879</c:v>
                </c:pt>
                <c:pt idx="2">
                  <c:v>32.958801498127194</c:v>
                </c:pt>
                <c:pt idx="3">
                  <c:v>21.598002496878902</c:v>
                </c:pt>
                <c:pt idx="4">
                  <c:v>8.239700374531818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31493085244409E-2"/>
          <c:y val="0.11597987751531058"/>
          <c:w val="0.77636839609752961"/>
          <c:h val="0.7215992271799358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'Yolsuzluk-Genel Gorunum'!$K$58</c:f>
              <c:strCache>
                <c:ptCount val="1"/>
                <c:pt idx="0">
                  <c:v>Extremely large</c:v>
                </c:pt>
              </c:strCache>
            </c:strRef>
          </c:tx>
          <c:spPr>
            <a:solidFill>
              <a:srgbClr val="7575D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Gorunum'!$J$59:$J$62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Gorunum'!$K$59:$K$62</c:f>
              <c:numCache>
                <c:formatCode>0</c:formatCode>
                <c:ptCount val="4"/>
                <c:pt idx="0">
                  <c:v>15.706806282722512</c:v>
                </c:pt>
                <c:pt idx="1">
                  <c:v>6.4638783269961975</c:v>
                </c:pt>
                <c:pt idx="2">
                  <c:v>1.9230769230769231</c:v>
                </c:pt>
                <c:pt idx="3">
                  <c:v>9.9875156054931331</c:v>
                </c:pt>
              </c:numCache>
            </c:numRef>
          </c:val>
        </c:ser>
        <c:ser>
          <c:idx val="1"/>
          <c:order val="1"/>
          <c:tx>
            <c:strRef>
              <c:f>'Yolsuzluk-Genel Gorunum'!$L$58</c:f>
              <c:strCache>
                <c:ptCount val="1"/>
                <c:pt idx="0">
                  <c:v>Quite large</c:v>
                </c:pt>
              </c:strCache>
            </c:strRef>
          </c:tx>
          <c:spPr>
            <a:solidFill>
              <a:srgbClr val="FE734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Gorunum'!$J$59:$J$62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Gorunum'!$L$59:$L$62</c:f>
              <c:numCache>
                <c:formatCode>0</c:formatCode>
                <c:ptCount val="4"/>
                <c:pt idx="0">
                  <c:v>31.151832460732983</c:v>
                </c:pt>
                <c:pt idx="1">
                  <c:v>22.433460076045627</c:v>
                </c:pt>
                <c:pt idx="2">
                  <c:v>25.641025641025642</c:v>
                </c:pt>
                <c:pt idx="3">
                  <c:v>27.21598002496879</c:v>
                </c:pt>
              </c:numCache>
            </c:numRef>
          </c:val>
        </c:ser>
        <c:ser>
          <c:idx val="2"/>
          <c:order val="2"/>
          <c:tx>
            <c:strRef>
              <c:f>'Yolsuzluk-Genel Gorunum'!$M$58</c:f>
              <c:strCache>
                <c:ptCount val="1"/>
                <c:pt idx="0">
                  <c:v>Not so large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Gorunum'!$J$59:$J$62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Gorunum'!$M$59:$M$62</c:f>
              <c:numCache>
                <c:formatCode>0</c:formatCode>
                <c:ptCount val="4"/>
                <c:pt idx="0">
                  <c:v>28.01047120418848</c:v>
                </c:pt>
                <c:pt idx="1">
                  <c:v>33.460076045627375</c:v>
                </c:pt>
                <c:pt idx="2">
                  <c:v>44.230769230769234</c:v>
                </c:pt>
                <c:pt idx="3">
                  <c:v>32.958801498127343</c:v>
                </c:pt>
              </c:numCache>
            </c:numRef>
          </c:val>
        </c:ser>
        <c:ser>
          <c:idx val="3"/>
          <c:order val="3"/>
          <c:tx>
            <c:strRef>
              <c:f>'Yolsuzluk-Genel Gorunum'!$N$58</c:f>
              <c:strCache>
                <c:ptCount val="1"/>
                <c:pt idx="0">
                  <c:v>Not  large at all</c:v>
                </c:pt>
              </c:strCache>
            </c:strRef>
          </c:tx>
          <c:spPr>
            <a:solidFill>
              <a:srgbClr val="B966D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Gorunum'!$J$59:$J$62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Gorunum'!$N$59:$N$62</c:f>
              <c:numCache>
                <c:formatCode>0</c:formatCode>
                <c:ptCount val="4"/>
                <c:pt idx="0">
                  <c:v>16.492146596858639</c:v>
                </c:pt>
                <c:pt idx="1">
                  <c:v>29.277566539923953</c:v>
                </c:pt>
                <c:pt idx="2">
                  <c:v>21.153846153846153</c:v>
                </c:pt>
                <c:pt idx="3">
                  <c:v>21.598002496878902</c:v>
                </c:pt>
              </c:numCache>
            </c:numRef>
          </c:val>
        </c:ser>
        <c:ser>
          <c:idx val="4"/>
          <c:order val="4"/>
          <c:tx>
            <c:strRef>
              <c:f>'Yolsuzluk-Genel Gorunum'!$O$58</c:f>
              <c:strCache>
                <c:ptCount val="1"/>
                <c:pt idx="0">
                  <c:v>No idea</c:v>
                </c:pt>
              </c:strCache>
            </c:strRef>
          </c:tx>
          <c:spPr>
            <a:solidFill>
              <a:srgbClr val="6DA6E5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Gorunum'!$J$59:$J$62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Gorunum'!$O$59:$O$62</c:f>
              <c:numCache>
                <c:formatCode>0</c:formatCode>
                <c:ptCount val="4"/>
                <c:pt idx="0">
                  <c:v>8.6387434554973819</c:v>
                </c:pt>
                <c:pt idx="1">
                  <c:v>8.3650190114068437</c:v>
                </c:pt>
                <c:pt idx="2">
                  <c:v>7.0512820512820511</c:v>
                </c:pt>
                <c:pt idx="3">
                  <c:v>8.2397003745318358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2623616"/>
        <c:axId val="182633600"/>
      </c:barChart>
      <c:catAx>
        <c:axId val="18262361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85" b="1">
                <a:latin typeface="Garamond" pitchFamily="18" charset="0"/>
              </a:defRPr>
            </a:pPr>
            <a:endParaRPr lang="tr-TR"/>
          </a:p>
        </c:txPr>
        <c:crossAx val="182633600"/>
        <c:crosses val="autoZero"/>
        <c:auto val="1"/>
        <c:lblAlgn val="ctr"/>
        <c:lblOffset val="100"/>
        <c:noMultiLvlLbl val="0"/>
      </c:catAx>
      <c:valAx>
        <c:axId val="182633600"/>
        <c:scaling>
          <c:orientation val="minMax"/>
          <c:max val="100"/>
        </c:scaling>
        <c:delete val="0"/>
        <c:axPos val="t"/>
        <c:numFmt formatCode="0" sourceLinked="1"/>
        <c:majorTickMark val="out"/>
        <c:minorTickMark val="none"/>
        <c:tickLblPos val="nextTo"/>
        <c:crossAx val="182623616"/>
        <c:crosses val="autoZero"/>
        <c:crossBetween val="between"/>
      </c:valAx>
      <c:spPr>
        <a:noFill/>
        <a:ln w="25166">
          <a:noFill/>
        </a:ln>
      </c:spPr>
    </c:plotArea>
    <c:legend>
      <c:legendPos val="r"/>
      <c:layout>
        <c:manualLayout>
          <c:xMode val="edge"/>
          <c:yMode val="edge"/>
          <c:x val="0.86017415368481043"/>
          <c:y val="0.33803706354887458"/>
          <c:w val="0.133920334961844"/>
          <c:h val="0.32392560778387552"/>
        </c:manualLayout>
      </c:layout>
      <c:overlay val="0"/>
      <c:txPr>
        <a:bodyPr/>
        <a:lstStyle/>
        <a:p>
          <a:pPr>
            <a:defRPr sz="1400" b="1">
              <a:latin typeface="Garamond" pitchFamily="18" charset="0"/>
            </a:defRPr>
          </a:pPr>
          <a:endParaRPr lang="tr-T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'Yolsuzluk-Genel Gorunum'!$C$71</c:f>
              <c:strCache>
                <c:ptCount val="1"/>
                <c:pt idx="0">
                  <c:v>Extremely frequent</c:v>
                </c:pt>
              </c:strCache>
            </c:strRef>
          </c:tx>
          <c:spPr>
            <a:solidFill>
              <a:srgbClr val="7575D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Gorunum'!$B$72:$B$75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Gorunum'!$C$72:$C$75</c:f>
              <c:numCache>
                <c:formatCode>0</c:formatCode>
                <c:ptCount val="4"/>
                <c:pt idx="0">
                  <c:v>14.921465968586388</c:v>
                </c:pt>
                <c:pt idx="1">
                  <c:v>6.8441064638783269</c:v>
                </c:pt>
                <c:pt idx="2">
                  <c:v>1.9230769230769231</c:v>
                </c:pt>
                <c:pt idx="3">
                  <c:v>9.7378277153558059</c:v>
                </c:pt>
              </c:numCache>
            </c:numRef>
          </c:val>
        </c:ser>
        <c:ser>
          <c:idx val="1"/>
          <c:order val="1"/>
          <c:tx>
            <c:strRef>
              <c:f>'Yolsuzluk-Genel Gorunum'!$D$71</c:f>
              <c:strCache>
                <c:ptCount val="1"/>
                <c:pt idx="0">
                  <c:v>Quite frequent</c:v>
                </c:pt>
              </c:strCache>
            </c:strRef>
          </c:tx>
          <c:spPr>
            <a:solidFill>
              <a:srgbClr val="FE734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Gorunum'!$B$72:$B$75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Gorunum'!$D$72:$D$75</c:f>
              <c:numCache>
                <c:formatCode>0</c:formatCode>
                <c:ptCount val="4"/>
                <c:pt idx="0">
                  <c:v>30.366492146596858</c:v>
                </c:pt>
                <c:pt idx="1">
                  <c:v>21.673003802281368</c:v>
                </c:pt>
                <c:pt idx="2">
                  <c:v>26.282051282051281</c:v>
                </c:pt>
                <c:pt idx="3">
                  <c:v>26.716604244694132</c:v>
                </c:pt>
              </c:numCache>
            </c:numRef>
          </c:val>
        </c:ser>
        <c:ser>
          <c:idx val="2"/>
          <c:order val="2"/>
          <c:tx>
            <c:strRef>
              <c:f>'Yolsuzluk-Genel Gorunum'!$E$71</c:f>
              <c:strCache>
                <c:ptCount val="1"/>
                <c:pt idx="0">
                  <c:v>Not so frequent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Gorunum'!$B$72:$B$75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Gorunum'!$E$72:$E$75</c:f>
              <c:numCache>
                <c:formatCode>0</c:formatCode>
                <c:ptCount val="4"/>
                <c:pt idx="0">
                  <c:v>29.319371727748692</c:v>
                </c:pt>
                <c:pt idx="1">
                  <c:v>31.939163498098861</c:v>
                </c:pt>
                <c:pt idx="2">
                  <c:v>44.230769230769234</c:v>
                </c:pt>
                <c:pt idx="3">
                  <c:v>33.083645443196005</c:v>
                </c:pt>
              </c:numCache>
            </c:numRef>
          </c:val>
        </c:ser>
        <c:ser>
          <c:idx val="3"/>
          <c:order val="3"/>
          <c:tx>
            <c:strRef>
              <c:f>'Yolsuzluk-Genel Gorunum'!$F$71</c:f>
              <c:strCache>
                <c:ptCount val="1"/>
                <c:pt idx="0">
                  <c:v>Not  frequent at all</c:v>
                </c:pt>
              </c:strCache>
            </c:strRef>
          </c:tx>
          <c:spPr>
            <a:solidFill>
              <a:srgbClr val="B966D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Gorunum'!$B$72:$B$75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Gorunum'!$F$72:$F$75</c:f>
              <c:numCache>
                <c:formatCode>0</c:formatCode>
                <c:ptCount val="4"/>
                <c:pt idx="0">
                  <c:v>17.277486910994764</c:v>
                </c:pt>
                <c:pt idx="1">
                  <c:v>28.897338403041825</c:v>
                </c:pt>
                <c:pt idx="2">
                  <c:v>20.512820512820515</c:v>
                </c:pt>
                <c:pt idx="3">
                  <c:v>21.722846441947567</c:v>
                </c:pt>
              </c:numCache>
            </c:numRef>
          </c:val>
        </c:ser>
        <c:ser>
          <c:idx val="4"/>
          <c:order val="4"/>
          <c:tx>
            <c:strRef>
              <c:f>'Yolsuzluk-Genel Gorunum'!$G$71</c:f>
              <c:strCache>
                <c:ptCount val="1"/>
                <c:pt idx="0">
                  <c:v>No idea</c:v>
                </c:pt>
              </c:strCache>
            </c:strRef>
          </c:tx>
          <c:spPr>
            <a:solidFill>
              <a:srgbClr val="6DA6E5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Gorunum'!$B$72:$B$75</c:f>
              <c:strCache>
                <c:ptCount val="4"/>
                <c:pt idx="0">
                  <c:v>Small</c:v>
                </c:pt>
                <c:pt idx="1">
                  <c:v>Medium</c:v>
                </c:pt>
                <c:pt idx="2">
                  <c:v>Large</c:v>
                </c:pt>
                <c:pt idx="3">
                  <c:v>Total</c:v>
                </c:pt>
              </c:strCache>
            </c:strRef>
          </c:cat>
          <c:val>
            <c:numRef>
              <c:f>'Yolsuzluk-Genel Gorunum'!$G$72:$G$75</c:f>
              <c:numCache>
                <c:formatCode>0</c:formatCode>
                <c:ptCount val="4"/>
                <c:pt idx="0">
                  <c:v>8.1151832460732987</c:v>
                </c:pt>
                <c:pt idx="1">
                  <c:v>10.64638783269962</c:v>
                </c:pt>
                <c:pt idx="2">
                  <c:v>7.0512820512820511</c:v>
                </c:pt>
                <c:pt idx="3">
                  <c:v>8.7390761548064919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3115776"/>
        <c:axId val="183117312"/>
      </c:barChart>
      <c:catAx>
        <c:axId val="18311577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99" b="1">
                <a:latin typeface="Garamond" pitchFamily="18" charset="0"/>
              </a:defRPr>
            </a:pPr>
            <a:endParaRPr lang="tr-TR"/>
          </a:p>
        </c:txPr>
        <c:crossAx val="183117312"/>
        <c:crosses val="autoZero"/>
        <c:auto val="1"/>
        <c:lblAlgn val="ctr"/>
        <c:lblOffset val="100"/>
        <c:noMultiLvlLbl val="0"/>
      </c:catAx>
      <c:valAx>
        <c:axId val="183117312"/>
        <c:scaling>
          <c:orientation val="minMax"/>
          <c:max val="100"/>
        </c:scaling>
        <c:delete val="0"/>
        <c:axPos val="t"/>
        <c:numFmt formatCode="0" sourceLinked="1"/>
        <c:majorTickMark val="out"/>
        <c:minorTickMark val="none"/>
        <c:tickLblPos val="nextTo"/>
        <c:crossAx val="183115776"/>
        <c:crosses val="autoZero"/>
        <c:crossBetween val="between"/>
      </c:valAx>
      <c:spPr>
        <a:noFill/>
        <a:ln w="25388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400" b="1">
              <a:latin typeface="Garamond" panose="02020404030301010803" pitchFamily="18" charset="0"/>
            </a:defRPr>
          </a:pPr>
          <a:endParaRPr lang="tr-T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'Yolsuzluk-Genel Gorunum'!$C$70</c:f>
              <c:strCache>
                <c:ptCount val="1"/>
                <c:pt idx="0">
                  <c:v>Extremely frequent</c:v>
                </c:pt>
              </c:strCache>
            </c:strRef>
          </c:tx>
          <c:spPr>
            <a:solidFill>
              <a:srgbClr val="7575D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Gorunum'!$B$71:$B$76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Gorunum'!$C$71:$C$76</c:f>
              <c:numCache>
                <c:formatCode>0</c:formatCode>
                <c:ptCount val="6"/>
                <c:pt idx="0">
                  <c:v>11.827956989247312</c:v>
                </c:pt>
                <c:pt idx="1">
                  <c:v>8.75</c:v>
                </c:pt>
                <c:pt idx="2">
                  <c:v>4.8611111111111107</c:v>
                </c:pt>
                <c:pt idx="3">
                  <c:v>8.2089552238805972</c:v>
                </c:pt>
                <c:pt idx="4">
                  <c:v>12.5</c:v>
                </c:pt>
                <c:pt idx="5">
                  <c:v>11.864406779661017</c:v>
                </c:pt>
              </c:numCache>
            </c:numRef>
          </c:val>
        </c:ser>
        <c:ser>
          <c:idx val="1"/>
          <c:order val="1"/>
          <c:tx>
            <c:strRef>
              <c:f>'Yolsuzluk-Genel Gorunum'!$D$70</c:f>
              <c:strCache>
                <c:ptCount val="1"/>
                <c:pt idx="0">
                  <c:v>Quite frequent</c:v>
                </c:pt>
              </c:strCache>
            </c:strRef>
          </c:tx>
          <c:spPr>
            <a:solidFill>
              <a:srgbClr val="FE734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Gorunum'!$B$71:$B$76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Gorunum'!$D$71:$D$76</c:f>
              <c:numCache>
                <c:formatCode>0</c:formatCode>
                <c:ptCount val="6"/>
                <c:pt idx="0">
                  <c:v>19.35483870967742</c:v>
                </c:pt>
                <c:pt idx="1">
                  <c:v>46.25</c:v>
                </c:pt>
                <c:pt idx="2">
                  <c:v>20.833333333333332</c:v>
                </c:pt>
                <c:pt idx="3">
                  <c:v>21.64179104477612</c:v>
                </c:pt>
                <c:pt idx="4">
                  <c:v>28.75</c:v>
                </c:pt>
                <c:pt idx="5">
                  <c:v>33.333333333333336</c:v>
                </c:pt>
              </c:numCache>
            </c:numRef>
          </c:val>
        </c:ser>
        <c:ser>
          <c:idx val="2"/>
          <c:order val="2"/>
          <c:tx>
            <c:strRef>
              <c:f>'Yolsuzluk-Genel Gorunum'!$E$70</c:f>
              <c:strCache>
                <c:ptCount val="1"/>
                <c:pt idx="0">
                  <c:v>Not so frequent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Gorunum'!$B$71:$B$76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Gorunum'!$E$71:$E$76</c:f>
              <c:numCache>
                <c:formatCode>0</c:formatCode>
                <c:ptCount val="6"/>
                <c:pt idx="0">
                  <c:v>42.473118279569896</c:v>
                </c:pt>
                <c:pt idx="1">
                  <c:v>30</c:v>
                </c:pt>
                <c:pt idx="2">
                  <c:v>37.5</c:v>
                </c:pt>
                <c:pt idx="3">
                  <c:v>25.373134328358208</c:v>
                </c:pt>
                <c:pt idx="4">
                  <c:v>26.25</c:v>
                </c:pt>
                <c:pt idx="5">
                  <c:v>29.943502824858758</c:v>
                </c:pt>
              </c:numCache>
            </c:numRef>
          </c:val>
        </c:ser>
        <c:ser>
          <c:idx val="3"/>
          <c:order val="3"/>
          <c:tx>
            <c:strRef>
              <c:f>'Yolsuzluk-Genel Gorunum'!$F$70</c:f>
              <c:strCache>
                <c:ptCount val="1"/>
                <c:pt idx="0">
                  <c:v>Not  frequent at all</c:v>
                </c:pt>
              </c:strCache>
            </c:strRef>
          </c:tx>
          <c:spPr>
            <a:solidFill>
              <a:srgbClr val="B966D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Gorunum'!$B$71:$B$76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Gorunum'!$F$71:$F$76</c:f>
              <c:numCache>
                <c:formatCode>0</c:formatCode>
                <c:ptCount val="6"/>
                <c:pt idx="0">
                  <c:v>23.118279569892472</c:v>
                </c:pt>
                <c:pt idx="1">
                  <c:v>8.75</c:v>
                </c:pt>
                <c:pt idx="2">
                  <c:v>25</c:v>
                </c:pt>
                <c:pt idx="3">
                  <c:v>32.089552238805972</c:v>
                </c:pt>
                <c:pt idx="4">
                  <c:v>23.75</c:v>
                </c:pt>
                <c:pt idx="5">
                  <c:v>14.689265536723164</c:v>
                </c:pt>
              </c:numCache>
            </c:numRef>
          </c:val>
        </c:ser>
        <c:ser>
          <c:idx val="4"/>
          <c:order val="4"/>
          <c:tx>
            <c:strRef>
              <c:f>'Yolsuzluk-Genel Gorunum'!$G$70</c:f>
              <c:strCache>
                <c:ptCount val="1"/>
                <c:pt idx="0">
                  <c:v>No idea</c:v>
                </c:pt>
              </c:strCache>
            </c:strRef>
          </c:tx>
          <c:spPr>
            <a:solidFill>
              <a:srgbClr val="6DA6E5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Gorunum'!$B$71:$B$76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Gorunum'!$G$71:$G$76</c:f>
              <c:numCache>
                <c:formatCode>0</c:formatCode>
                <c:ptCount val="6"/>
                <c:pt idx="0">
                  <c:v>3.225806451612903</c:v>
                </c:pt>
                <c:pt idx="1">
                  <c:v>6.25</c:v>
                </c:pt>
                <c:pt idx="2">
                  <c:v>11.805555555555555</c:v>
                </c:pt>
                <c:pt idx="3">
                  <c:v>12.686567164179104</c:v>
                </c:pt>
                <c:pt idx="4">
                  <c:v>8.75</c:v>
                </c:pt>
                <c:pt idx="5">
                  <c:v>10.169491525423728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3204480"/>
        <c:axId val="183230848"/>
      </c:barChart>
      <c:catAx>
        <c:axId val="1832044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Garamond" pitchFamily="18" charset="0"/>
              </a:defRPr>
            </a:pPr>
            <a:endParaRPr lang="tr-TR"/>
          </a:p>
        </c:txPr>
        <c:crossAx val="183230848"/>
        <c:crosses val="autoZero"/>
        <c:auto val="1"/>
        <c:lblAlgn val="ctr"/>
        <c:lblOffset val="100"/>
        <c:noMultiLvlLbl val="0"/>
      </c:catAx>
      <c:valAx>
        <c:axId val="183230848"/>
        <c:scaling>
          <c:orientation val="minMax"/>
          <c:max val="100"/>
        </c:scaling>
        <c:delete val="0"/>
        <c:axPos val="b"/>
        <c:numFmt formatCode="0" sourceLinked="1"/>
        <c:majorTickMark val="out"/>
        <c:minorTickMark val="none"/>
        <c:tickLblPos val="nextTo"/>
        <c:crossAx val="183204480"/>
        <c:crosses val="autoZero"/>
        <c:crossBetween val="between"/>
      </c:valAx>
      <c:spPr>
        <a:noFill/>
        <a:ln w="25394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'Yolsuzluk-Genel Gorunum'!$K$70</c:f>
              <c:strCache>
                <c:ptCount val="1"/>
                <c:pt idx="0">
                  <c:v>Extremely large</c:v>
                </c:pt>
              </c:strCache>
            </c:strRef>
          </c:tx>
          <c:spPr>
            <a:solidFill>
              <a:srgbClr val="7575D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Gorunum'!$J$71:$J$76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Gorunum'!$K$71:$K$76</c:f>
              <c:numCache>
                <c:formatCode>0</c:formatCode>
                <c:ptCount val="6"/>
                <c:pt idx="0">
                  <c:v>11.290322580645162</c:v>
                </c:pt>
                <c:pt idx="1">
                  <c:v>10</c:v>
                </c:pt>
                <c:pt idx="2">
                  <c:v>6.25</c:v>
                </c:pt>
                <c:pt idx="3">
                  <c:v>5.9701492537313436</c:v>
                </c:pt>
                <c:pt idx="4">
                  <c:v>12.5</c:v>
                </c:pt>
                <c:pt idx="5">
                  <c:v>13.559322033898304</c:v>
                </c:pt>
              </c:numCache>
            </c:numRef>
          </c:val>
        </c:ser>
        <c:ser>
          <c:idx val="1"/>
          <c:order val="1"/>
          <c:tx>
            <c:strRef>
              <c:f>'Yolsuzluk-Genel Gorunum'!$L$70</c:f>
              <c:strCache>
                <c:ptCount val="1"/>
                <c:pt idx="0">
                  <c:v>Quite large</c:v>
                </c:pt>
              </c:strCache>
            </c:strRef>
          </c:tx>
          <c:spPr>
            <a:solidFill>
              <a:srgbClr val="FE734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Gorunum'!$J$71:$J$76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Gorunum'!$L$71:$L$76</c:f>
              <c:numCache>
                <c:formatCode>0</c:formatCode>
                <c:ptCount val="6"/>
                <c:pt idx="0">
                  <c:v>19.892473118279568</c:v>
                </c:pt>
                <c:pt idx="1">
                  <c:v>46.25</c:v>
                </c:pt>
                <c:pt idx="2">
                  <c:v>20.833333333333332</c:v>
                </c:pt>
                <c:pt idx="3">
                  <c:v>24.626865671641792</c:v>
                </c:pt>
                <c:pt idx="4">
                  <c:v>22.5</c:v>
                </c:pt>
                <c:pt idx="5">
                  <c:v>35.593220338983052</c:v>
                </c:pt>
              </c:numCache>
            </c:numRef>
          </c:val>
        </c:ser>
        <c:ser>
          <c:idx val="2"/>
          <c:order val="2"/>
          <c:tx>
            <c:strRef>
              <c:f>'Yolsuzluk-Genel Gorunum'!$M$70</c:f>
              <c:strCache>
                <c:ptCount val="1"/>
                <c:pt idx="0">
                  <c:v>Not so large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Gorunum'!$J$71:$J$76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Gorunum'!$M$71:$M$76</c:f>
              <c:numCache>
                <c:formatCode>0</c:formatCode>
                <c:ptCount val="6"/>
                <c:pt idx="0">
                  <c:v>37.096774193548384</c:v>
                </c:pt>
                <c:pt idx="1">
                  <c:v>32.5</c:v>
                </c:pt>
                <c:pt idx="2">
                  <c:v>36.805555555555557</c:v>
                </c:pt>
                <c:pt idx="3">
                  <c:v>23.880597014925375</c:v>
                </c:pt>
                <c:pt idx="4">
                  <c:v>37.5</c:v>
                </c:pt>
                <c:pt idx="5">
                  <c:v>30.508474576271187</c:v>
                </c:pt>
              </c:numCache>
            </c:numRef>
          </c:val>
        </c:ser>
        <c:ser>
          <c:idx val="3"/>
          <c:order val="3"/>
          <c:tx>
            <c:strRef>
              <c:f>'Yolsuzluk-Genel Gorunum'!$N$70</c:f>
              <c:strCache>
                <c:ptCount val="1"/>
                <c:pt idx="0">
                  <c:v>Not  large at all</c:v>
                </c:pt>
              </c:strCache>
            </c:strRef>
          </c:tx>
          <c:spPr>
            <a:solidFill>
              <a:srgbClr val="B966D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Gorunum'!$J$71:$J$76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Gorunum'!$N$71:$N$76</c:f>
              <c:numCache>
                <c:formatCode>0</c:formatCode>
                <c:ptCount val="6"/>
                <c:pt idx="0">
                  <c:v>24.193548387096776</c:v>
                </c:pt>
                <c:pt idx="1">
                  <c:v>7.5</c:v>
                </c:pt>
                <c:pt idx="2">
                  <c:v>25</c:v>
                </c:pt>
                <c:pt idx="3">
                  <c:v>36.567164179104481</c:v>
                </c:pt>
                <c:pt idx="4">
                  <c:v>18.75</c:v>
                </c:pt>
                <c:pt idx="5">
                  <c:v>12.429378531073446</c:v>
                </c:pt>
              </c:numCache>
            </c:numRef>
          </c:val>
        </c:ser>
        <c:ser>
          <c:idx val="4"/>
          <c:order val="4"/>
          <c:tx>
            <c:strRef>
              <c:f>'Yolsuzluk-Genel Gorunum'!$O$70</c:f>
              <c:strCache>
                <c:ptCount val="1"/>
                <c:pt idx="0">
                  <c:v>No idea</c:v>
                </c:pt>
              </c:strCache>
            </c:strRef>
          </c:tx>
          <c:spPr>
            <a:solidFill>
              <a:srgbClr val="6DA6E5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'Yolsuzluk-Genel Gorunum'!$J$71:$J$76</c:f>
              <c:strCache>
                <c:ptCount val="6"/>
                <c:pt idx="0">
                  <c:v>Manufacturing</c:v>
                </c:pt>
                <c:pt idx="1">
                  <c:v>Construction</c:v>
                </c:pt>
                <c:pt idx="2">
                  <c:v>Wholesale&amp;Retail</c:v>
                </c:pt>
                <c:pt idx="3">
                  <c:v>Transport</c:v>
                </c:pt>
                <c:pt idx="4">
                  <c:v>Accomodation</c:v>
                </c:pt>
                <c:pt idx="5">
                  <c:v>Other Services</c:v>
                </c:pt>
              </c:strCache>
            </c:strRef>
          </c:cat>
          <c:val>
            <c:numRef>
              <c:f>'Yolsuzluk-Genel Gorunum'!$O$71:$O$76</c:f>
              <c:numCache>
                <c:formatCode>0</c:formatCode>
                <c:ptCount val="6"/>
                <c:pt idx="0">
                  <c:v>7.5268817204301079</c:v>
                </c:pt>
                <c:pt idx="1">
                  <c:v>3.75</c:v>
                </c:pt>
                <c:pt idx="2">
                  <c:v>11.111111111111111</c:v>
                </c:pt>
                <c:pt idx="3">
                  <c:v>8.9552238805970141</c:v>
                </c:pt>
                <c:pt idx="4">
                  <c:v>8.75</c:v>
                </c:pt>
                <c:pt idx="5">
                  <c:v>7.9096045197740112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3241728"/>
        <c:axId val="183268096"/>
      </c:barChart>
      <c:catAx>
        <c:axId val="1832417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799" b="1">
                <a:latin typeface="Garamond" pitchFamily="18" charset="0"/>
              </a:defRPr>
            </a:pPr>
            <a:endParaRPr lang="tr-TR"/>
          </a:p>
        </c:txPr>
        <c:crossAx val="183268096"/>
        <c:crosses val="autoZero"/>
        <c:auto val="1"/>
        <c:lblAlgn val="ctr"/>
        <c:lblOffset val="100"/>
        <c:noMultiLvlLbl val="0"/>
      </c:catAx>
      <c:valAx>
        <c:axId val="183268096"/>
        <c:scaling>
          <c:orientation val="minMax"/>
          <c:max val="100"/>
        </c:scaling>
        <c:delete val="0"/>
        <c:axPos val="b"/>
        <c:numFmt formatCode="0" sourceLinked="1"/>
        <c:majorTickMark val="out"/>
        <c:minorTickMark val="none"/>
        <c:tickLblPos val="nextTo"/>
        <c:crossAx val="183241728"/>
        <c:crosses val="autoZero"/>
        <c:crossBetween val="between"/>
      </c:valAx>
      <c:spPr>
        <a:noFill/>
        <a:ln w="25388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'Yolsuzluk-Genel Gorunum'!$S$58</c:f>
              <c:strCache>
                <c:ptCount val="1"/>
                <c:pt idx="0">
                  <c:v>Increasing</c:v>
                </c:pt>
              </c:strCache>
            </c:strRef>
          </c:tx>
          <c:spPr>
            <a:solidFill>
              <a:srgbClr val="7575D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99" b="1" i="0" u="none" strike="noStrike" kern="1200" baseline="0">
                    <a:solidFill>
                      <a:schemeClr val="tx1"/>
                    </a:solidFill>
                    <a:latin typeface="Garamond" pitchFamily="18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'Yolsuzluk-Genel Gorunum'!$Q$59:$R$68</c:f>
              <c:multiLvlStrCache>
                <c:ptCount val="10"/>
                <c:lvl>
                  <c:pt idx="0">
                    <c:v>Manufacturing</c:v>
                  </c:pt>
                  <c:pt idx="1">
                    <c:v>Construction</c:v>
                  </c:pt>
                  <c:pt idx="2">
                    <c:v>Wholesale&amp;Retail</c:v>
                  </c:pt>
                  <c:pt idx="3">
                    <c:v>Transport</c:v>
                  </c:pt>
                  <c:pt idx="4">
                    <c:v>Accomodation</c:v>
                  </c:pt>
                  <c:pt idx="5">
                    <c:v>Other Services</c:v>
                  </c:pt>
                  <c:pt idx="6">
                    <c:v>Small</c:v>
                  </c:pt>
                  <c:pt idx="7">
                    <c:v>Medium</c:v>
                  </c:pt>
                  <c:pt idx="8">
                    <c:v>Large</c:v>
                  </c:pt>
                  <c:pt idx="9">
                    <c:v>Total</c:v>
                  </c:pt>
                </c:lvl>
                <c:lvl>
                  <c:pt idx="0">
                    <c:v>Business Line</c:v>
                  </c:pt>
                  <c:pt idx="6">
                    <c:v>Company Size</c:v>
                  </c:pt>
                  <c:pt idx="9">
                    <c:v> </c:v>
                  </c:pt>
                </c:lvl>
              </c:multiLvlStrCache>
            </c:multiLvlStrRef>
          </c:cat>
          <c:val>
            <c:numRef>
              <c:f>'Yolsuzluk-Genel Gorunum'!$S$59:$S$68</c:f>
              <c:numCache>
                <c:formatCode>0</c:formatCode>
                <c:ptCount val="10"/>
                <c:pt idx="0">
                  <c:v>38.70967741935484</c:v>
                </c:pt>
                <c:pt idx="1">
                  <c:v>30</c:v>
                </c:pt>
                <c:pt idx="2">
                  <c:v>36.805555555555557</c:v>
                </c:pt>
                <c:pt idx="3">
                  <c:v>47.761194029850749</c:v>
                </c:pt>
                <c:pt idx="4">
                  <c:v>41.25</c:v>
                </c:pt>
                <c:pt idx="5">
                  <c:v>39.548022598870055</c:v>
                </c:pt>
                <c:pt idx="6">
                  <c:v>47.643979057591622</c:v>
                </c:pt>
                <c:pt idx="7">
                  <c:v>39.163498098859314</c:v>
                </c:pt>
                <c:pt idx="8">
                  <c:v>19.871794871794872</c:v>
                </c:pt>
                <c:pt idx="9">
                  <c:v>39.450686641697878</c:v>
                </c:pt>
              </c:numCache>
            </c:numRef>
          </c:val>
        </c:ser>
        <c:ser>
          <c:idx val="1"/>
          <c:order val="1"/>
          <c:tx>
            <c:strRef>
              <c:f>'Yolsuzluk-Genel Gorunum'!$T$58</c:f>
              <c:strCache>
                <c:ptCount val="1"/>
                <c:pt idx="0">
                  <c:v>Constant</c:v>
                </c:pt>
              </c:strCache>
            </c:strRef>
          </c:tx>
          <c:spPr>
            <a:solidFill>
              <a:srgbClr val="FE7348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99" b="1" i="0" u="none" strike="noStrike" kern="1200" baseline="0">
                    <a:solidFill>
                      <a:schemeClr val="tx1"/>
                    </a:solidFill>
                    <a:latin typeface="Garamond" pitchFamily="18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'Yolsuzluk-Genel Gorunum'!$Q$59:$R$68</c:f>
              <c:multiLvlStrCache>
                <c:ptCount val="10"/>
                <c:lvl>
                  <c:pt idx="0">
                    <c:v>Manufacturing</c:v>
                  </c:pt>
                  <c:pt idx="1">
                    <c:v>Construction</c:v>
                  </c:pt>
                  <c:pt idx="2">
                    <c:v>Wholesale&amp;Retail</c:v>
                  </c:pt>
                  <c:pt idx="3">
                    <c:v>Transport</c:v>
                  </c:pt>
                  <c:pt idx="4">
                    <c:v>Accomodation</c:v>
                  </c:pt>
                  <c:pt idx="5">
                    <c:v>Other Services</c:v>
                  </c:pt>
                  <c:pt idx="6">
                    <c:v>Small</c:v>
                  </c:pt>
                  <c:pt idx="7">
                    <c:v>Medium</c:v>
                  </c:pt>
                  <c:pt idx="8">
                    <c:v>Large</c:v>
                  </c:pt>
                  <c:pt idx="9">
                    <c:v>Total</c:v>
                  </c:pt>
                </c:lvl>
                <c:lvl>
                  <c:pt idx="0">
                    <c:v>Business Line</c:v>
                  </c:pt>
                  <c:pt idx="6">
                    <c:v>Company Size</c:v>
                  </c:pt>
                  <c:pt idx="9">
                    <c:v> </c:v>
                  </c:pt>
                </c:lvl>
              </c:multiLvlStrCache>
            </c:multiLvlStrRef>
          </c:cat>
          <c:val>
            <c:numRef>
              <c:f>'Yolsuzluk-Genel Gorunum'!$T$59:$T$68</c:f>
              <c:numCache>
                <c:formatCode>0</c:formatCode>
                <c:ptCount val="10"/>
                <c:pt idx="0">
                  <c:v>31.72043010752688</c:v>
                </c:pt>
                <c:pt idx="1">
                  <c:v>41.25</c:v>
                </c:pt>
                <c:pt idx="2">
                  <c:v>29.166666666666668</c:v>
                </c:pt>
                <c:pt idx="3">
                  <c:v>24.626865671641792</c:v>
                </c:pt>
                <c:pt idx="4">
                  <c:v>35</c:v>
                </c:pt>
                <c:pt idx="5">
                  <c:v>30.508474576271187</c:v>
                </c:pt>
                <c:pt idx="6">
                  <c:v>26.178010471204189</c:v>
                </c:pt>
                <c:pt idx="7">
                  <c:v>30.418250950570343</c:v>
                </c:pt>
                <c:pt idx="8">
                  <c:v>44.230769230769234</c:v>
                </c:pt>
                <c:pt idx="9">
                  <c:v>31.086142322097377</c:v>
                </c:pt>
              </c:numCache>
            </c:numRef>
          </c:val>
        </c:ser>
        <c:ser>
          <c:idx val="2"/>
          <c:order val="2"/>
          <c:tx>
            <c:strRef>
              <c:f>'Yolsuzluk-Genel Gorunum'!$U$58</c:f>
              <c:strCache>
                <c:ptCount val="1"/>
                <c:pt idx="0">
                  <c:v>Decreasing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99" b="1" i="0" u="none" strike="noStrike" kern="1200" baseline="0">
                    <a:solidFill>
                      <a:schemeClr val="tx1"/>
                    </a:solidFill>
                    <a:latin typeface="Garamond" pitchFamily="18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'Yolsuzluk-Genel Gorunum'!$Q$59:$R$68</c:f>
              <c:multiLvlStrCache>
                <c:ptCount val="10"/>
                <c:lvl>
                  <c:pt idx="0">
                    <c:v>Manufacturing</c:v>
                  </c:pt>
                  <c:pt idx="1">
                    <c:v>Construction</c:v>
                  </c:pt>
                  <c:pt idx="2">
                    <c:v>Wholesale&amp;Retail</c:v>
                  </c:pt>
                  <c:pt idx="3">
                    <c:v>Transport</c:v>
                  </c:pt>
                  <c:pt idx="4">
                    <c:v>Accomodation</c:v>
                  </c:pt>
                  <c:pt idx="5">
                    <c:v>Other Services</c:v>
                  </c:pt>
                  <c:pt idx="6">
                    <c:v>Small</c:v>
                  </c:pt>
                  <c:pt idx="7">
                    <c:v>Medium</c:v>
                  </c:pt>
                  <c:pt idx="8">
                    <c:v>Large</c:v>
                  </c:pt>
                  <c:pt idx="9">
                    <c:v>Total</c:v>
                  </c:pt>
                </c:lvl>
                <c:lvl>
                  <c:pt idx="0">
                    <c:v>Business Line</c:v>
                  </c:pt>
                  <c:pt idx="6">
                    <c:v>Company Size</c:v>
                  </c:pt>
                  <c:pt idx="9">
                    <c:v> </c:v>
                  </c:pt>
                </c:lvl>
              </c:multiLvlStrCache>
            </c:multiLvlStrRef>
          </c:cat>
          <c:val>
            <c:numRef>
              <c:f>'Yolsuzluk-Genel Gorunum'!$U$59:$U$68</c:f>
              <c:numCache>
                <c:formatCode>0</c:formatCode>
                <c:ptCount val="10"/>
                <c:pt idx="0">
                  <c:v>15.591397849462366</c:v>
                </c:pt>
                <c:pt idx="1">
                  <c:v>20</c:v>
                </c:pt>
                <c:pt idx="2">
                  <c:v>21.527777777777779</c:v>
                </c:pt>
                <c:pt idx="3">
                  <c:v>17.164179104477611</c:v>
                </c:pt>
                <c:pt idx="4">
                  <c:v>22.5</c:v>
                </c:pt>
                <c:pt idx="5">
                  <c:v>20.903954802259886</c:v>
                </c:pt>
                <c:pt idx="6">
                  <c:v>20.94240837696335</c:v>
                </c:pt>
                <c:pt idx="7">
                  <c:v>17.110266159695819</c:v>
                </c:pt>
                <c:pt idx="8">
                  <c:v>18.589743589743591</c:v>
                </c:pt>
                <c:pt idx="9">
                  <c:v>19.225967540574281</c:v>
                </c:pt>
              </c:numCache>
            </c:numRef>
          </c:val>
        </c:ser>
        <c:ser>
          <c:idx val="3"/>
          <c:order val="3"/>
          <c:tx>
            <c:strRef>
              <c:f>'Yolsuzluk-Genel Gorunum'!$V$58</c:f>
              <c:strCache>
                <c:ptCount val="1"/>
                <c:pt idx="0">
                  <c:v>No Idea</c:v>
                </c:pt>
              </c:strCache>
            </c:strRef>
          </c:tx>
          <c:spPr>
            <a:solidFill>
              <a:srgbClr val="B966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99" b="1" i="0" u="none" strike="noStrike" kern="1200" baseline="0">
                    <a:solidFill>
                      <a:schemeClr val="tx1"/>
                    </a:solidFill>
                    <a:latin typeface="Garamond" pitchFamily="18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'Yolsuzluk-Genel Gorunum'!$Q$59:$R$68</c:f>
              <c:multiLvlStrCache>
                <c:ptCount val="10"/>
                <c:lvl>
                  <c:pt idx="0">
                    <c:v>Manufacturing</c:v>
                  </c:pt>
                  <c:pt idx="1">
                    <c:v>Construction</c:v>
                  </c:pt>
                  <c:pt idx="2">
                    <c:v>Wholesale&amp;Retail</c:v>
                  </c:pt>
                  <c:pt idx="3">
                    <c:v>Transport</c:v>
                  </c:pt>
                  <c:pt idx="4">
                    <c:v>Accomodation</c:v>
                  </c:pt>
                  <c:pt idx="5">
                    <c:v>Other Services</c:v>
                  </c:pt>
                  <c:pt idx="6">
                    <c:v>Small</c:v>
                  </c:pt>
                  <c:pt idx="7">
                    <c:v>Medium</c:v>
                  </c:pt>
                  <c:pt idx="8">
                    <c:v>Large</c:v>
                  </c:pt>
                  <c:pt idx="9">
                    <c:v>Total</c:v>
                  </c:pt>
                </c:lvl>
                <c:lvl>
                  <c:pt idx="0">
                    <c:v>Business Line</c:v>
                  </c:pt>
                  <c:pt idx="6">
                    <c:v>Company Size</c:v>
                  </c:pt>
                  <c:pt idx="9">
                    <c:v> </c:v>
                  </c:pt>
                </c:lvl>
              </c:multiLvlStrCache>
            </c:multiLvlStrRef>
          </c:cat>
          <c:val>
            <c:numRef>
              <c:f>'Yolsuzluk-Genel Gorunum'!$V$59:$V$68</c:f>
              <c:numCache>
                <c:formatCode>0</c:formatCode>
                <c:ptCount val="10"/>
                <c:pt idx="0">
                  <c:v>13.978494623655914</c:v>
                </c:pt>
                <c:pt idx="1">
                  <c:v>8.75</c:v>
                </c:pt>
                <c:pt idx="2">
                  <c:v>12.5</c:v>
                </c:pt>
                <c:pt idx="3">
                  <c:v>10.447761194029852</c:v>
                </c:pt>
                <c:pt idx="4">
                  <c:v>1.25</c:v>
                </c:pt>
                <c:pt idx="5">
                  <c:v>9.0395480225988702</c:v>
                </c:pt>
                <c:pt idx="6">
                  <c:v>5.2356020942408374</c:v>
                </c:pt>
                <c:pt idx="7">
                  <c:v>13.307984790874524</c:v>
                </c:pt>
                <c:pt idx="8">
                  <c:v>17.307692307692307</c:v>
                </c:pt>
                <c:pt idx="9">
                  <c:v>10.237203495630462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4457088"/>
        <c:axId val="184458624"/>
      </c:barChart>
      <c:catAx>
        <c:axId val="18445708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599" b="1" i="0" u="none" strike="noStrike" kern="1200" baseline="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pPr>
            <a:endParaRPr lang="tr-TR"/>
          </a:p>
        </c:txPr>
        <c:crossAx val="184458624"/>
        <c:crosses val="autoZero"/>
        <c:auto val="1"/>
        <c:lblAlgn val="ctr"/>
        <c:lblOffset val="100"/>
        <c:noMultiLvlLbl val="0"/>
      </c:catAx>
      <c:valAx>
        <c:axId val="184458624"/>
        <c:scaling>
          <c:orientation val="minMax"/>
          <c:max val="100"/>
        </c:scaling>
        <c:delete val="0"/>
        <c:axPos val="t"/>
        <c:numFmt formatCode="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99" b="1" i="0" u="none" strike="noStrike" kern="1200" baseline="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pPr>
            <a:endParaRPr lang="tr-TR"/>
          </a:p>
        </c:txPr>
        <c:crossAx val="184457088"/>
        <c:crosses val="autoZero"/>
        <c:crossBetween val="between"/>
      </c:valAx>
      <c:spPr>
        <a:noFill/>
        <a:ln w="25387"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99" b="1" i="0" u="none" strike="noStrike" kern="1200" baseline="0">
              <a:solidFill>
                <a:schemeClr val="tx1"/>
              </a:solidFill>
              <a:latin typeface="Garamond" pitchFamily="18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599" b="1">
          <a:latin typeface="Garamond" pitchFamily="18" charset="0"/>
        </a:defRPr>
      </a:pPr>
      <a:endParaRPr lang="tr-T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'Yolsuzluk-Genel Gorunum'!$AH$70</c:f>
              <c:strCache>
                <c:ptCount val="1"/>
                <c:pt idx="0">
                  <c:v>Toplam</c:v>
                </c:pt>
              </c:strCache>
            </c:strRef>
          </c:tx>
          <c:spPr>
            <a:solidFill>
              <a:srgbClr val="800000"/>
            </a:solidFill>
          </c:spPr>
          <c:dPt>
            <c:idx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CCCC00"/>
              </a:solidFill>
            </c:spPr>
          </c:dPt>
          <c:dPt>
            <c:idx val="2"/>
            <c:bubble3D val="0"/>
            <c:spPr>
              <a:solidFill>
                <a:srgbClr val="800000">
                  <a:alpha val="80000"/>
                </a:srgb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Gorunum'!$AI$70:$AL$70</c:f>
              <c:numCache>
                <c:formatCode>0</c:formatCode>
                <c:ptCount val="4"/>
                <c:pt idx="0">
                  <c:v>45.817727840199751</c:v>
                </c:pt>
                <c:pt idx="1">
                  <c:v>28.339575530586771</c:v>
                </c:pt>
                <c:pt idx="2">
                  <c:v>15.980024968789024</c:v>
                </c:pt>
                <c:pt idx="3">
                  <c:v>9.8626716604244695</c:v>
                </c:pt>
              </c:numCache>
            </c:numRef>
          </c:val>
        </c:ser>
        <c:ser>
          <c:idx val="1"/>
          <c:order val="1"/>
          <c:tx>
            <c:strRef>
              <c:f>'Yolsuzluk-Genel Gorunum'!$AH$60</c:f>
              <c:strCache>
                <c:ptCount val="1"/>
                <c:pt idx="0">
                  <c:v>İnşaat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Gorunum'!$AI$60:$AL$60</c:f>
              <c:numCache>
                <c:formatCode>0</c:formatCode>
                <c:ptCount val="4"/>
                <c:pt idx="0">
                  <c:v>38.75</c:v>
                </c:pt>
                <c:pt idx="1">
                  <c:v>32.5</c:v>
                </c:pt>
                <c:pt idx="2">
                  <c:v>16.25</c:v>
                </c:pt>
                <c:pt idx="3">
                  <c:v>12.5</c:v>
                </c:pt>
              </c:numCache>
            </c:numRef>
          </c:val>
        </c:ser>
        <c:ser>
          <c:idx val="2"/>
          <c:order val="2"/>
          <c:tx>
            <c:strRef>
              <c:f>'Yolsuzluk-Genel Gorunum'!$AH$61</c:f>
              <c:strCache>
                <c:ptCount val="1"/>
                <c:pt idx="0">
                  <c:v>Toptan ve Perakende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Gorunum'!$AI$61:$AL$61</c:f>
              <c:numCache>
                <c:formatCode>0</c:formatCode>
                <c:ptCount val="4"/>
                <c:pt idx="0">
                  <c:v>41.666666666666167</c:v>
                </c:pt>
                <c:pt idx="1">
                  <c:v>28.472222222222008</c:v>
                </c:pt>
                <c:pt idx="2">
                  <c:v>22.222222222222008</c:v>
                </c:pt>
                <c:pt idx="3">
                  <c:v>7.6388888888888866</c:v>
                </c:pt>
              </c:numCache>
            </c:numRef>
          </c:val>
        </c:ser>
        <c:ser>
          <c:idx val="3"/>
          <c:order val="3"/>
          <c:tx>
            <c:strRef>
              <c:f>'Yolsuzluk-Genel Gorunum'!$AH$62</c:f>
              <c:strCache>
                <c:ptCount val="1"/>
                <c:pt idx="0">
                  <c:v>Ulaştırma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Gorunum'!$AI$62:$AL$62</c:f>
              <c:numCache>
                <c:formatCode>0</c:formatCode>
                <c:ptCount val="4"/>
                <c:pt idx="0">
                  <c:v>51.492537313432862</c:v>
                </c:pt>
                <c:pt idx="1">
                  <c:v>21.64179104477612</c:v>
                </c:pt>
                <c:pt idx="2">
                  <c:v>14.179104477611952</c:v>
                </c:pt>
                <c:pt idx="3">
                  <c:v>12.686567164179101</c:v>
                </c:pt>
              </c:numCache>
            </c:numRef>
          </c:val>
        </c:ser>
        <c:ser>
          <c:idx val="4"/>
          <c:order val="4"/>
          <c:tx>
            <c:strRef>
              <c:f>'Yolsuzluk-Genel Gorunum'!$AH$63</c:f>
              <c:strCache>
                <c:ptCount val="1"/>
                <c:pt idx="0">
                  <c:v>Konaklama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Gorunum'!$AI$63:$AL$63</c:f>
              <c:numCache>
                <c:formatCode>0</c:formatCode>
                <c:ptCount val="4"/>
                <c:pt idx="0">
                  <c:v>50</c:v>
                </c:pt>
                <c:pt idx="1">
                  <c:v>30</c:v>
                </c:pt>
                <c:pt idx="2">
                  <c:v>17.5</c:v>
                </c:pt>
                <c:pt idx="3">
                  <c:v>2.5</c:v>
                </c:pt>
              </c:numCache>
            </c:numRef>
          </c:val>
        </c:ser>
        <c:ser>
          <c:idx val="5"/>
          <c:order val="5"/>
          <c:tx>
            <c:strRef>
              <c:f>'Yolsuzluk-Genel Gorunum'!$AH$64</c:f>
              <c:strCache>
                <c:ptCount val="1"/>
                <c:pt idx="0">
                  <c:v>Diğer Hizmetler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Gorunum'!$AI$64:$AL$64</c:f>
              <c:numCache>
                <c:formatCode>0</c:formatCode>
                <c:ptCount val="4"/>
                <c:pt idx="0">
                  <c:v>50.282485875706044</c:v>
                </c:pt>
                <c:pt idx="1">
                  <c:v>27.11864406779663</c:v>
                </c:pt>
                <c:pt idx="2">
                  <c:v>12.994350282485868</c:v>
                </c:pt>
                <c:pt idx="3">
                  <c:v>9.6045197740112993</c:v>
                </c:pt>
              </c:numCache>
            </c:numRef>
          </c:val>
        </c:ser>
        <c:ser>
          <c:idx val="6"/>
          <c:order val="6"/>
          <c:tx>
            <c:strRef>
              <c:f>'Yolsuzluk-Genel Gorunum'!$AH$65</c:f>
              <c:strCache>
                <c:ptCount val="1"/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Gorunum'!$AI$65:$AL$65</c:f>
              <c:numCache>
                <c:formatCode>General</c:formatCode>
                <c:ptCount val="4"/>
              </c:numCache>
            </c:numRef>
          </c:val>
        </c:ser>
        <c:ser>
          <c:idx val="7"/>
          <c:order val="7"/>
          <c:tx>
            <c:strRef>
              <c:f>'Yolsuzluk-Genel Gorunum'!$AH$66</c:f>
              <c:strCache>
                <c:ptCount val="1"/>
                <c:pt idx="0">
                  <c:v>Küçük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Gorunum'!$AI$66:$AL$66</c:f>
              <c:numCache>
                <c:formatCode>0</c:formatCode>
                <c:ptCount val="4"/>
                <c:pt idx="0">
                  <c:v>50.523560209424083</c:v>
                </c:pt>
                <c:pt idx="1">
                  <c:v>23.821989528795811</c:v>
                </c:pt>
                <c:pt idx="2">
                  <c:v>18.848167539266946</c:v>
                </c:pt>
                <c:pt idx="3">
                  <c:v>6.8062827225130924</c:v>
                </c:pt>
              </c:numCache>
            </c:numRef>
          </c:val>
        </c:ser>
        <c:ser>
          <c:idx val="8"/>
          <c:order val="8"/>
          <c:tx>
            <c:strRef>
              <c:f>'Yolsuzluk-Genel Gorunum'!$AH$67</c:f>
              <c:strCache>
                <c:ptCount val="1"/>
                <c:pt idx="0">
                  <c:v>Orta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Gorunum'!$AI$67:$AL$67</c:f>
              <c:numCache>
                <c:formatCode>0</c:formatCode>
                <c:ptCount val="4"/>
                <c:pt idx="0">
                  <c:v>47.148288973384027</c:v>
                </c:pt>
                <c:pt idx="1">
                  <c:v>26.615969581749049</c:v>
                </c:pt>
                <c:pt idx="2">
                  <c:v>12.547528517110271</c:v>
                </c:pt>
                <c:pt idx="3">
                  <c:v>13.688212927756648</c:v>
                </c:pt>
              </c:numCache>
            </c:numRef>
          </c:val>
        </c:ser>
        <c:ser>
          <c:idx val="9"/>
          <c:order val="9"/>
          <c:tx>
            <c:strRef>
              <c:f>'Yolsuzluk-Genel Gorunum'!$AH$68</c:f>
              <c:strCache>
                <c:ptCount val="1"/>
                <c:pt idx="0">
                  <c:v>Büyük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Gorunum'!$AI$68:$AL$68</c:f>
              <c:numCache>
                <c:formatCode>0</c:formatCode>
                <c:ptCount val="4"/>
                <c:pt idx="0">
                  <c:v>32.051282051281476</c:v>
                </c:pt>
                <c:pt idx="1">
                  <c:v>42.307692307691944</c:v>
                </c:pt>
                <c:pt idx="2">
                  <c:v>14.74358974358975</c:v>
                </c:pt>
                <c:pt idx="3">
                  <c:v>10.897435897436011</c:v>
                </c:pt>
              </c:numCache>
            </c:numRef>
          </c:val>
        </c:ser>
        <c:ser>
          <c:idx val="10"/>
          <c:order val="10"/>
          <c:tx>
            <c:strRef>
              <c:f>'Yolsuzluk-Genel Gorunum'!$AH$69</c:f>
              <c:strCache>
                <c:ptCount val="1"/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Gorunum'!$AI$69:$AL$69</c:f>
              <c:numCache>
                <c:formatCode>General</c:formatCode>
                <c:ptCount val="4"/>
              </c:numCache>
            </c:numRef>
          </c:val>
        </c:ser>
        <c:ser>
          <c:idx val="11"/>
          <c:order val="11"/>
          <c:tx>
            <c:strRef>
              <c:f>'Yolsuzluk-Genel Gorunum'!$AH$70</c:f>
              <c:strCache>
                <c:ptCount val="1"/>
                <c:pt idx="0">
                  <c:v>Toplam</c:v>
                </c:pt>
              </c:strCache>
            </c:strRef>
          </c:tx>
          <c:cat>
            <c:strRef>
              <c:f>'Yolsuzluk-Genel Gorunum'!$AI$58:$AL$58</c:f>
              <c:strCache>
                <c:ptCount val="4"/>
                <c:pt idx="0">
                  <c:v>Artıyor</c:v>
                </c:pt>
                <c:pt idx="1">
                  <c:v>Aynı</c:v>
                </c:pt>
                <c:pt idx="2">
                  <c:v>Azalıyor</c:v>
                </c:pt>
                <c:pt idx="3">
                  <c:v>Fikri Yok</c:v>
                </c:pt>
              </c:strCache>
            </c:strRef>
          </c:cat>
          <c:val>
            <c:numRef>
              <c:f>'Yolsuzluk-Genel Gorunum'!$AI$70:$AL$70</c:f>
              <c:numCache>
                <c:formatCode>0</c:formatCode>
                <c:ptCount val="4"/>
                <c:pt idx="0">
                  <c:v>45.817727840199751</c:v>
                </c:pt>
                <c:pt idx="1">
                  <c:v>28.339575530586771</c:v>
                </c:pt>
                <c:pt idx="2">
                  <c:v>15.980024968789024</c:v>
                </c:pt>
                <c:pt idx="3">
                  <c:v>9.8626716604244695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  <c:userShapes r:id="rId3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'Tanim&amp;Durum'!$C$106</c:f>
              <c:strCache>
                <c:ptCount val="1"/>
                <c:pt idx="0">
                  <c:v>Absolutely not corruption</c:v>
                </c:pt>
              </c:strCache>
            </c:strRef>
          </c:tx>
          <c:invertIfNegative val="0"/>
          <c:cat>
            <c:multiLvlStrRef>
              <c:f>'Tanim&amp;Durum'!$A$107:$B$121</c:f>
              <c:multiLvlStrCache>
                <c:ptCount val="15"/>
                <c:lvl>
                  <c:pt idx="0">
                    <c:v>Offer advantage to public officials to procure an irregular service</c:v>
                  </c:pt>
                  <c:pt idx="1">
                    <c:v>Offer advantage to public officials to get a legal and regular job done </c:v>
                  </c:pt>
                  <c:pt idx="2">
                    <c:v>Offer part of the progress payments to public officials in public contracts </c:v>
                  </c:pt>
                  <c:pt idx="3">
                    <c:v>Request of donation to certain foundations, associations  or clubs by public officials in return to the job done</c:v>
                  </c:pt>
                  <c:pt idx="4">
                    <c:v>Request of donation of money or equipment to their own public institutions by public officials</c:v>
                  </c:pt>
                  <c:pt idx="5">
                    <c:v>New year and religious holiday gifts such as calendars, memo books, etc. to public officials</c:v>
                  </c:pt>
                  <c:pt idx="6">
                    <c:v>New year and religious holiday gifts such as garments, jewelry, etc. to public officials </c:v>
                  </c:pt>
                  <c:pt idx="7">
                    <c:v>Offer transport, accomodation and catering opportunities to public officials </c:v>
                  </c:pt>
                  <c:pt idx="8">
                    <c:v>Provide non-monetary advantages (such as employment for a relative) to the public officials</c:v>
                  </c:pt>
                  <c:pt idx="9">
                    <c:v>Company employees obtaining personal advantages from other companies in B2B relations </c:v>
                  </c:pt>
                  <c:pt idx="10">
                    <c:v>Collusion of companies in public tenders in order that one of them gets the contract </c:v>
                  </c:pt>
                  <c:pt idx="11">
                    <c:v>Illegal use of certain public resources and services </c:v>
                  </c:pt>
                  <c:pt idx="12">
                    <c:v>Market manipulation of the largest companies of an industry</c:v>
                  </c:pt>
                  <c:pt idx="13">
                    <c:v>Use of unrecorded economic activities in order to remain competitive in an industry</c:v>
                  </c:pt>
                  <c:pt idx="14">
                    <c:v>Abuse of rights of the small investors in corporations</c:v>
                  </c:pt>
                </c:lvl>
                <c:lvl>
                  <c:pt idx="0">
                    <c:v>1st Group</c:v>
                  </c:pt>
                  <c:pt idx="3">
                    <c:v>2nd Group</c:v>
                  </c:pt>
                  <c:pt idx="5">
                    <c:v>3rd Group</c:v>
                  </c:pt>
                  <c:pt idx="9">
                    <c:v>4th Group</c:v>
                  </c:pt>
                </c:lvl>
              </c:multiLvlStrCache>
            </c:multiLvlStrRef>
          </c:cat>
          <c:val>
            <c:numRef>
              <c:f>'Tanim&amp;Durum'!$C$107:$C$121</c:f>
              <c:numCache>
                <c:formatCode>0</c:formatCode>
                <c:ptCount val="15"/>
                <c:pt idx="0">
                  <c:v>4.7440699126092385</c:v>
                </c:pt>
                <c:pt idx="1">
                  <c:v>4.4943820224719104</c:v>
                </c:pt>
                <c:pt idx="2">
                  <c:v>5.7428214731585516</c:v>
                </c:pt>
                <c:pt idx="3">
                  <c:v>7.6154806491885143</c:v>
                </c:pt>
                <c:pt idx="4">
                  <c:v>7.1161048689138573</c:v>
                </c:pt>
                <c:pt idx="5">
                  <c:v>28.464419475655429</c:v>
                </c:pt>
                <c:pt idx="6">
                  <c:v>20.474406991260924</c:v>
                </c:pt>
                <c:pt idx="7">
                  <c:v>10.986267166042447</c:v>
                </c:pt>
                <c:pt idx="8">
                  <c:v>8.2397003745318358</c:v>
                </c:pt>
                <c:pt idx="9">
                  <c:v>4.868913857677903</c:v>
                </c:pt>
                <c:pt idx="10">
                  <c:v>5.4931335830212236</c:v>
                </c:pt>
                <c:pt idx="11">
                  <c:v>3.7453183520599249</c:v>
                </c:pt>
                <c:pt idx="12">
                  <c:v>10.237203495630462</c:v>
                </c:pt>
                <c:pt idx="13">
                  <c:v>4.7440699126092385</c:v>
                </c:pt>
                <c:pt idx="14">
                  <c:v>6.3670411985018722</c:v>
                </c:pt>
              </c:numCache>
            </c:numRef>
          </c:val>
        </c:ser>
        <c:ser>
          <c:idx val="1"/>
          <c:order val="1"/>
          <c:tx>
            <c:strRef>
              <c:f>'Tanim&amp;Durum'!$D$106</c:f>
              <c:strCache>
                <c:ptCount val="1"/>
                <c:pt idx="0">
                  <c:v>Not exactly corruption</c:v>
                </c:pt>
              </c:strCache>
            </c:strRef>
          </c:tx>
          <c:invertIfNegative val="0"/>
          <c:cat>
            <c:multiLvlStrRef>
              <c:f>'Tanim&amp;Durum'!$A$107:$B$121</c:f>
              <c:multiLvlStrCache>
                <c:ptCount val="15"/>
                <c:lvl>
                  <c:pt idx="0">
                    <c:v>Offer advantage to public officials to procure an irregular service</c:v>
                  </c:pt>
                  <c:pt idx="1">
                    <c:v>Offer advantage to public officials to get a legal and regular job done </c:v>
                  </c:pt>
                  <c:pt idx="2">
                    <c:v>Offer part of the progress payments to public officials in public contracts </c:v>
                  </c:pt>
                  <c:pt idx="3">
                    <c:v>Request of donation to certain foundations, associations  or clubs by public officials in return to the job done</c:v>
                  </c:pt>
                  <c:pt idx="4">
                    <c:v>Request of donation of money or equipment to their own public institutions by public officials</c:v>
                  </c:pt>
                  <c:pt idx="5">
                    <c:v>New year and religious holiday gifts such as calendars, memo books, etc. to public officials</c:v>
                  </c:pt>
                  <c:pt idx="6">
                    <c:v>New year and religious holiday gifts such as garments, jewelry, etc. to public officials </c:v>
                  </c:pt>
                  <c:pt idx="7">
                    <c:v>Offer transport, accomodation and catering opportunities to public officials </c:v>
                  </c:pt>
                  <c:pt idx="8">
                    <c:v>Provide non-monetary advantages (such as employment for a relative) to the public officials</c:v>
                  </c:pt>
                  <c:pt idx="9">
                    <c:v>Company employees obtaining personal advantages from other companies in B2B relations </c:v>
                  </c:pt>
                  <c:pt idx="10">
                    <c:v>Collusion of companies in public tenders in order that one of them gets the contract </c:v>
                  </c:pt>
                  <c:pt idx="11">
                    <c:v>Illegal use of certain public resources and services </c:v>
                  </c:pt>
                  <c:pt idx="12">
                    <c:v>Market manipulation of the largest companies of an industry</c:v>
                  </c:pt>
                  <c:pt idx="13">
                    <c:v>Use of unrecorded economic activities in order to remain competitive in an industry</c:v>
                  </c:pt>
                  <c:pt idx="14">
                    <c:v>Abuse of rights of the small investors in corporations</c:v>
                  </c:pt>
                </c:lvl>
                <c:lvl>
                  <c:pt idx="0">
                    <c:v>1st Group</c:v>
                  </c:pt>
                  <c:pt idx="3">
                    <c:v>2nd Group</c:v>
                  </c:pt>
                  <c:pt idx="5">
                    <c:v>3rd Group</c:v>
                  </c:pt>
                  <c:pt idx="9">
                    <c:v>4th Group</c:v>
                  </c:pt>
                </c:lvl>
              </c:multiLvlStrCache>
            </c:multiLvlStrRef>
          </c:cat>
          <c:val>
            <c:numRef>
              <c:f>'Tanim&amp;Durum'!$D$107:$D$121</c:f>
              <c:numCache>
                <c:formatCode>0</c:formatCode>
                <c:ptCount val="15"/>
                <c:pt idx="0">
                  <c:v>6.1173533083645442</c:v>
                </c:pt>
                <c:pt idx="1">
                  <c:v>10.486891385767791</c:v>
                </c:pt>
                <c:pt idx="2">
                  <c:v>11.36079900124844</c:v>
                </c:pt>
                <c:pt idx="3">
                  <c:v>12.359550561797754</c:v>
                </c:pt>
                <c:pt idx="4">
                  <c:v>13.982521847690387</c:v>
                </c:pt>
                <c:pt idx="5">
                  <c:v>27.840199750312109</c:v>
                </c:pt>
                <c:pt idx="6">
                  <c:v>25.967540574282147</c:v>
                </c:pt>
                <c:pt idx="7">
                  <c:v>21.722846441947567</c:v>
                </c:pt>
                <c:pt idx="8">
                  <c:v>15.730337078651685</c:v>
                </c:pt>
                <c:pt idx="9">
                  <c:v>9.488139825218477</c:v>
                </c:pt>
                <c:pt idx="10">
                  <c:v>11.485642946317103</c:v>
                </c:pt>
                <c:pt idx="11">
                  <c:v>8.7390761548064919</c:v>
                </c:pt>
                <c:pt idx="12">
                  <c:v>19.600499375780274</c:v>
                </c:pt>
                <c:pt idx="13">
                  <c:v>10.237203495630462</c:v>
                </c:pt>
                <c:pt idx="14">
                  <c:v>14.481897627965044</c:v>
                </c:pt>
              </c:numCache>
            </c:numRef>
          </c:val>
        </c:ser>
        <c:ser>
          <c:idx val="2"/>
          <c:order val="2"/>
          <c:tx>
            <c:strRef>
              <c:f>'Tanim&amp;Durum'!$E$106</c:f>
              <c:strCache>
                <c:ptCount val="1"/>
                <c:pt idx="0">
                  <c:v>Can be considered as corruption</c:v>
                </c:pt>
              </c:strCache>
            </c:strRef>
          </c:tx>
          <c:invertIfNegative val="0"/>
          <c:cat>
            <c:multiLvlStrRef>
              <c:f>'Tanim&amp;Durum'!$A$107:$B$121</c:f>
              <c:multiLvlStrCache>
                <c:ptCount val="15"/>
                <c:lvl>
                  <c:pt idx="0">
                    <c:v>Offer advantage to public officials to procure an irregular service</c:v>
                  </c:pt>
                  <c:pt idx="1">
                    <c:v>Offer advantage to public officials to get a legal and regular job done </c:v>
                  </c:pt>
                  <c:pt idx="2">
                    <c:v>Offer part of the progress payments to public officials in public contracts </c:v>
                  </c:pt>
                  <c:pt idx="3">
                    <c:v>Request of donation to certain foundations, associations  or clubs by public officials in return to the job done</c:v>
                  </c:pt>
                  <c:pt idx="4">
                    <c:v>Request of donation of money or equipment to their own public institutions by public officials</c:v>
                  </c:pt>
                  <c:pt idx="5">
                    <c:v>New year and religious holiday gifts such as calendars, memo books, etc. to public officials</c:v>
                  </c:pt>
                  <c:pt idx="6">
                    <c:v>New year and religious holiday gifts such as garments, jewelry, etc. to public officials </c:v>
                  </c:pt>
                  <c:pt idx="7">
                    <c:v>Offer transport, accomodation and catering opportunities to public officials </c:v>
                  </c:pt>
                  <c:pt idx="8">
                    <c:v>Provide non-monetary advantages (such as employment for a relative) to the public officials</c:v>
                  </c:pt>
                  <c:pt idx="9">
                    <c:v>Company employees obtaining personal advantages from other companies in B2B relations </c:v>
                  </c:pt>
                  <c:pt idx="10">
                    <c:v>Collusion of companies in public tenders in order that one of them gets the contract </c:v>
                  </c:pt>
                  <c:pt idx="11">
                    <c:v>Illegal use of certain public resources and services </c:v>
                  </c:pt>
                  <c:pt idx="12">
                    <c:v>Market manipulation of the largest companies of an industry</c:v>
                  </c:pt>
                  <c:pt idx="13">
                    <c:v>Use of unrecorded economic activities in order to remain competitive in an industry</c:v>
                  </c:pt>
                  <c:pt idx="14">
                    <c:v>Abuse of rights of the small investors in corporations</c:v>
                  </c:pt>
                </c:lvl>
                <c:lvl>
                  <c:pt idx="0">
                    <c:v>1st Group</c:v>
                  </c:pt>
                  <c:pt idx="3">
                    <c:v>2nd Group</c:v>
                  </c:pt>
                  <c:pt idx="5">
                    <c:v>3rd Group</c:v>
                  </c:pt>
                  <c:pt idx="9">
                    <c:v>4th Group</c:v>
                  </c:pt>
                </c:lvl>
              </c:multiLvlStrCache>
            </c:multiLvlStrRef>
          </c:cat>
          <c:val>
            <c:numRef>
              <c:f>'Tanim&amp;Durum'!$E$107:$E$121</c:f>
              <c:numCache>
                <c:formatCode>0</c:formatCode>
                <c:ptCount val="15"/>
                <c:pt idx="0">
                  <c:v>28.71410736579276</c:v>
                </c:pt>
                <c:pt idx="1">
                  <c:v>32.33458177278402</c:v>
                </c:pt>
                <c:pt idx="2">
                  <c:v>32.33458177278402</c:v>
                </c:pt>
                <c:pt idx="3">
                  <c:v>38.576779026217231</c:v>
                </c:pt>
                <c:pt idx="4">
                  <c:v>38.07740324594257</c:v>
                </c:pt>
                <c:pt idx="5">
                  <c:v>23.470661672908864</c:v>
                </c:pt>
                <c:pt idx="6">
                  <c:v>29.962546816479399</c:v>
                </c:pt>
                <c:pt idx="7">
                  <c:v>34.581772784019975</c:v>
                </c:pt>
                <c:pt idx="8">
                  <c:v>35.955056179775283</c:v>
                </c:pt>
                <c:pt idx="9">
                  <c:v>36.953807740324592</c:v>
                </c:pt>
                <c:pt idx="10">
                  <c:v>33.957553058676652</c:v>
                </c:pt>
                <c:pt idx="11">
                  <c:v>34.207240948813983</c:v>
                </c:pt>
                <c:pt idx="12">
                  <c:v>37.203495630461923</c:v>
                </c:pt>
                <c:pt idx="13">
                  <c:v>33.458177278401998</c:v>
                </c:pt>
                <c:pt idx="14">
                  <c:v>40.199750312109863</c:v>
                </c:pt>
              </c:numCache>
            </c:numRef>
          </c:val>
        </c:ser>
        <c:ser>
          <c:idx val="3"/>
          <c:order val="3"/>
          <c:tx>
            <c:strRef>
              <c:f>'Tanim&amp;Durum'!$F$106</c:f>
              <c:strCache>
                <c:ptCount val="1"/>
                <c:pt idx="0">
                  <c:v>Absolutely corruption</c:v>
                </c:pt>
              </c:strCache>
            </c:strRef>
          </c:tx>
          <c:invertIfNegative val="0"/>
          <c:cat>
            <c:multiLvlStrRef>
              <c:f>'Tanim&amp;Durum'!$A$107:$B$121</c:f>
              <c:multiLvlStrCache>
                <c:ptCount val="15"/>
                <c:lvl>
                  <c:pt idx="0">
                    <c:v>Offer advantage to public officials to procure an irregular service</c:v>
                  </c:pt>
                  <c:pt idx="1">
                    <c:v>Offer advantage to public officials to get a legal and regular job done </c:v>
                  </c:pt>
                  <c:pt idx="2">
                    <c:v>Offer part of the progress payments to public officials in public contracts </c:v>
                  </c:pt>
                  <c:pt idx="3">
                    <c:v>Request of donation to certain foundations, associations  or clubs by public officials in return to the job done</c:v>
                  </c:pt>
                  <c:pt idx="4">
                    <c:v>Request of donation of money or equipment to their own public institutions by public officials</c:v>
                  </c:pt>
                  <c:pt idx="5">
                    <c:v>New year and religious holiday gifts such as calendars, memo books, etc. to public officials</c:v>
                  </c:pt>
                  <c:pt idx="6">
                    <c:v>New year and religious holiday gifts such as garments, jewelry, etc. to public officials </c:v>
                  </c:pt>
                  <c:pt idx="7">
                    <c:v>Offer transport, accomodation and catering opportunities to public officials </c:v>
                  </c:pt>
                  <c:pt idx="8">
                    <c:v>Provide non-monetary advantages (such as employment for a relative) to the public officials</c:v>
                  </c:pt>
                  <c:pt idx="9">
                    <c:v>Company employees obtaining personal advantages from other companies in B2B relations </c:v>
                  </c:pt>
                  <c:pt idx="10">
                    <c:v>Collusion of companies in public tenders in order that one of them gets the contract </c:v>
                  </c:pt>
                  <c:pt idx="11">
                    <c:v>Illegal use of certain public resources and services </c:v>
                  </c:pt>
                  <c:pt idx="12">
                    <c:v>Market manipulation of the largest companies of an industry</c:v>
                  </c:pt>
                  <c:pt idx="13">
                    <c:v>Use of unrecorded economic activities in order to remain competitive in an industry</c:v>
                  </c:pt>
                  <c:pt idx="14">
                    <c:v>Abuse of rights of the small investors in corporations</c:v>
                  </c:pt>
                </c:lvl>
                <c:lvl>
                  <c:pt idx="0">
                    <c:v>1st Group</c:v>
                  </c:pt>
                  <c:pt idx="3">
                    <c:v>2nd Group</c:v>
                  </c:pt>
                  <c:pt idx="5">
                    <c:v>3rd Group</c:v>
                  </c:pt>
                  <c:pt idx="9">
                    <c:v>4th Group</c:v>
                  </c:pt>
                </c:lvl>
              </c:multiLvlStrCache>
            </c:multiLvlStrRef>
          </c:cat>
          <c:val>
            <c:numRef>
              <c:f>'Tanim&amp;Durum'!$F$107:$F$121</c:f>
              <c:numCache>
                <c:formatCode>0</c:formatCode>
                <c:ptCount val="15"/>
                <c:pt idx="0">
                  <c:v>57.927590511860174</c:v>
                </c:pt>
                <c:pt idx="1">
                  <c:v>50.936329588014978</c:v>
                </c:pt>
                <c:pt idx="2">
                  <c:v>47.315855181023721</c:v>
                </c:pt>
                <c:pt idx="3">
                  <c:v>37.702871410736577</c:v>
                </c:pt>
                <c:pt idx="4">
                  <c:v>36.704119850187269</c:v>
                </c:pt>
                <c:pt idx="5">
                  <c:v>14.9812734082397</c:v>
                </c:pt>
                <c:pt idx="6">
                  <c:v>18.851435705368289</c:v>
                </c:pt>
                <c:pt idx="7">
                  <c:v>27.840199750312109</c:v>
                </c:pt>
                <c:pt idx="8">
                  <c:v>36.5792759051186</c:v>
                </c:pt>
                <c:pt idx="9">
                  <c:v>43.945068664169789</c:v>
                </c:pt>
                <c:pt idx="10">
                  <c:v>45.692883895131089</c:v>
                </c:pt>
                <c:pt idx="11">
                  <c:v>50.187265917602993</c:v>
                </c:pt>
                <c:pt idx="12">
                  <c:v>28.464419475655429</c:v>
                </c:pt>
                <c:pt idx="13">
                  <c:v>48.314606741573037</c:v>
                </c:pt>
                <c:pt idx="14">
                  <c:v>34.831460674157306</c:v>
                </c:pt>
              </c:numCache>
            </c:numRef>
          </c:val>
        </c:ser>
        <c:ser>
          <c:idx val="4"/>
          <c:order val="4"/>
          <c:tx>
            <c:strRef>
              <c:f>'Tanim&amp;Durum'!$G$106</c:f>
              <c:strCache>
                <c:ptCount val="1"/>
                <c:pt idx="0">
                  <c:v>No idea</c:v>
                </c:pt>
              </c:strCache>
            </c:strRef>
          </c:tx>
          <c:invertIfNegative val="0"/>
          <c:cat>
            <c:multiLvlStrRef>
              <c:f>'Tanim&amp;Durum'!$A$107:$B$121</c:f>
              <c:multiLvlStrCache>
                <c:ptCount val="15"/>
                <c:lvl>
                  <c:pt idx="0">
                    <c:v>Offer advantage to public officials to procure an irregular service</c:v>
                  </c:pt>
                  <c:pt idx="1">
                    <c:v>Offer advantage to public officials to get a legal and regular job done </c:v>
                  </c:pt>
                  <c:pt idx="2">
                    <c:v>Offer part of the progress payments to public officials in public contracts </c:v>
                  </c:pt>
                  <c:pt idx="3">
                    <c:v>Request of donation to certain foundations, associations  or clubs by public officials in return to the job done</c:v>
                  </c:pt>
                  <c:pt idx="4">
                    <c:v>Request of donation of money or equipment to their own public institutions by public officials</c:v>
                  </c:pt>
                  <c:pt idx="5">
                    <c:v>New year and religious holiday gifts such as calendars, memo books, etc. to public officials</c:v>
                  </c:pt>
                  <c:pt idx="6">
                    <c:v>New year and religious holiday gifts such as garments, jewelry, etc. to public officials </c:v>
                  </c:pt>
                  <c:pt idx="7">
                    <c:v>Offer transport, accomodation and catering opportunities to public officials </c:v>
                  </c:pt>
                  <c:pt idx="8">
                    <c:v>Provide non-monetary advantages (such as employment for a relative) to the public officials</c:v>
                  </c:pt>
                  <c:pt idx="9">
                    <c:v>Company employees obtaining personal advantages from other companies in B2B relations </c:v>
                  </c:pt>
                  <c:pt idx="10">
                    <c:v>Collusion of companies in public tenders in order that one of them gets the contract </c:v>
                  </c:pt>
                  <c:pt idx="11">
                    <c:v>Illegal use of certain public resources and services </c:v>
                  </c:pt>
                  <c:pt idx="12">
                    <c:v>Market manipulation of the largest companies of an industry</c:v>
                  </c:pt>
                  <c:pt idx="13">
                    <c:v>Use of unrecorded economic activities in order to remain competitive in an industry</c:v>
                  </c:pt>
                  <c:pt idx="14">
                    <c:v>Abuse of rights of the small investors in corporations</c:v>
                  </c:pt>
                </c:lvl>
                <c:lvl>
                  <c:pt idx="0">
                    <c:v>1st Group</c:v>
                  </c:pt>
                  <c:pt idx="3">
                    <c:v>2nd Group</c:v>
                  </c:pt>
                  <c:pt idx="5">
                    <c:v>3rd Group</c:v>
                  </c:pt>
                  <c:pt idx="9">
                    <c:v>4th Group</c:v>
                  </c:pt>
                </c:lvl>
              </c:multiLvlStrCache>
            </c:multiLvlStrRef>
          </c:cat>
          <c:val>
            <c:numRef>
              <c:f>'Tanim&amp;Durum'!$G$107:$G$121</c:f>
              <c:numCache>
                <c:formatCode>0</c:formatCode>
                <c:ptCount val="15"/>
                <c:pt idx="0">
                  <c:v>2.4968789013732833</c:v>
                </c:pt>
                <c:pt idx="1">
                  <c:v>1.7478152309612984</c:v>
                </c:pt>
                <c:pt idx="2">
                  <c:v>3.2459425717852683</c:v>
                </c:pt>
                <c:pt idx="3">
                  <c:v>3.7453183520599249</c:v>
                </c:pt>
                <c:pt idx="4">
                  <c:v>4.1198501872659179</c:v>
                </c:pt>
                <c:pt idx="5">
                  <c:v>5.2434456928838955</c:v>
                </c:pt>
                <c:pt idx="6">
                  <c:v>4.7440699126092385</c:v>
                </c:pt>
                <c:pt idx="7">
                  <c:v>4.868913857677903</c:v>
                </c:pt>
                <c:pt idx="8">
                  <c:v>3.4956304619225969</c:v>
                </c:pt>
                <c:pt idx="9">
                  <c:v>4.7440699126092385</c:v>
                </c:pt>
                <c:pt idx="10">
                  <c:v>3.3707865168539324</c:v>
                </c:pt>
                <c:pt idx="11">
                  <c:v>3.1210986267166043</c:v>
                </c:pt>
                <c:pt idx="12">
                  <c:v>4.4943820224719104</c:v>
                </c:pt>
                <c:pt idx="13">
                  <c:v>3.2459425717852683</c:v>
                </c:pt>
                <c:pt idx="14">
                  <c:v>4.1198501872659179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4108160"/>
        <c:axId val="184109696"/>
      </c:barChart>
      <c:barChart>
        <c:barDir val="bar"/>
        <c:grouping val="stacked"/>
        <c:varyColors val="0"/>
        <c:ser>
          <c:idx val="5"/>
          <c:order val="5"/>
          <c:tx>
            <c:strRef>
              <c:f>'Tanim&amp;Durum'!$H$106</c:f>
              <c:strCache>
                <c:ptCount val="1"/>
                <c:pt idx="0">
                  <c:v>Mean score</c:v>
                </c:pt>
              </c:strCache>
            </c:strRef>
          </c:tx>
          <c:spPr>
            <a:noFill/>
          </c:spPr>
          <c:invertIfNegative val="0"/>
          <c:dLbls>
            <c:spPr>
              <a:solidFill>
                <a:schemeClr val="accent6"/>
              </a:solidFill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'Tanim&amp;Durum'!$A$107:$B$121</c:f>
              <c:multiLvlStrCache>
                <c:ptCount val="15"/>
                <c:lvl>
                  <c:pt idx="0">
                    <c:v>Offer advantage to public officials to procure an irregular service</c:v>
                  </c:pt>
                  <c:pt idx="1">
                    <c:v>Offer advantage to public officials to get a legal and regular job done </c:v>
                  </c:pt>
                  <c:pt idx="2">
                    <c:v>Offer part of the progress payments to public officials in public contracts </c:v>
                  </c:pt>
                  <c:pt idx="3">
                    <c:v>Request of donation to certain foundations, associations  or clubs by public officials in return to the job done</c:v>
                  </c:pt>
                  <c:pt idx="4">
                    <c:v>Request of donation of money or equipment to their own public institutions by public officials</c:v>
                  </c:pt>
                  <c:pt idx="5">
                    <c:v>New year and religious holiday gifts such as calendars, memo books, etc. to public officials</c:v>
                  </c:pt>
                  <c:pt idx="6">
                    <c:v>New year and religious holiday gifts such as garments, jewelry, etc. to public officials </c:v>
                  </c:pt>
                  <c:pt idx="7">
                    <c:v>Offer transport, accomodation and catering opportunities to public officials </c:v>
                  </c:pt>
                  <c:pt idx="8">
                    <c:v>Provide non-monetary advantages (such as employment for a relative) to the public officials</c:v>
                  </c:pt>
                  <c:pt idx="9">
                    <c:v>Company employees obtaining personal advantages from other companies in B2B relations </c:v>
                  </c:pt>
                  <c:pt idx="10">
                    <c:v>Collusion of companies in public tenders in order that one of them gets the contract </c:v>
                  </c:pt>
                  <c:pt idx="11">
                    <c:v>Illegal use of certain public resources and services </c:v>
                  </c:pt>
                  <c:pt idx="12">
                    <c:v>Market manipulation of the largest companies of an industry</c:v>
                  </c:pt>
                  <c:pt idx="13">
                    <c:v>Use of unrecorded economic activities in order to remain competitive in an industry</c:v>
                  </c:pt>
                  <c:pt idx="14">
                    <c:v>Abuse of rights of the small investors in corporations</c:v>
                  </c:pt>
                </c:lvl>
                <c:lvl>
                  <c:pt idx="0">
                    <c:v>1st Group</c:v>
                  </c:pt>
                  <c:pt idx="3">
                    <c:v>2nd Group</c:v>
                  </c:pt>
                  <c:pt idx="5">
                    <c:v>3rd Group</c:v>
                  </c:pt>
                  <c:pt idx="9">
                    <c:v>4th Group</c:v>
                  </c:pt>
                </c:lvl>
              </c:multiLvlStrCache>
            </c:multiLvlStrRef>
          </c:cat>
          <c:val>
            <c:numRef>
              <c:f>'Tanim&amp;Durum'!$H$107:$H$121</c:f>
              <c:numCache>
                <c:formatCode>0.0</c:formatCode>
                <c:ptCount val="15"/>
                <c:pt idx="0">
                  <c:v>3.079427083333333</c:v>
                </c:pt>
                <c:pt idx="1">
                  <c:v>3.2954838709677419</c:v>
                </c:pt>
                <c:pt idx="2">
                  <c:v>2.8784313725490196</c:v>
                </c:pt>
                <c:pt idx="3">
                  <c:v>3.3505154639175263</c:v>
                </c:pt>
                <c:pt idx="4">
                  <c:v>3.2403100775193798</c:v>
                </c:pt>
                <c:pt idx="5">
                  <c:v>3.2595019659239837</c:v>
                </c:pt>
                <c:pt idx="6">
                  <c:v>3.0452781371280726</c:v>
                </c:pt>
                <c:pt idx="7">
                  <c:v>2.8333333333333335</c:v>
                </c:pt>
                <c:pt idx="8">
                  <c:v>2.4954128440366969</c:v>
                </c:pt>
                <c:pt idx="9">
                  <c:v>2.2635046113306982</c:v>
                </c:pt>
                <c:pt idx="10">
                  <c:v>3.088541666666667</c:v>
                </c:pt>
                <c:pt idx="11">
                  <c:v>3.1050583657587549</c:v>
                </c:pt>
                <c:pt idx="12">
                  <c:v>3.2529032258064516</c:v>
                </c:pt>
                <c:pt idx="13">
                  <c:v>3.3202033036848788</c:v>
                </c:pt>
                <c:pt idx="14">
                  <c:v>3.4340588988476313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184119680"/>
        <c:axId val="184121216"/>
      </c:barChart>
      <c:catAx>
        <c:axId val="184108160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tr-TR"/>
          </a:p>
        </c:txPr>
        <c:crossAx val="184109696"/>
        <c:crosses val="autoZero"/>
        <c:auto val="1"/>
        <c:lblAlgn val="ctr"/>
        <c:lblOffset val="100"/>
        <c:noMultiLvlLbl val="0"/>
      </c:catAx>
      <c:valAx>
        <c:axId val="184109696"/>
        <c:scaling>
          <c:orientation val="minMax"/>
        </c:scaling>
        <c:delete val="0"/>
        <c:axPos val="t"/>
        <c:majorGridlines/>
        <c:numFmt formatCode="0%" sourceLinked="1"/>
        <c:majorTickMark val="out"/>
        <c:minorTickMark val="none"/>
        <c:tickLblPos val="nextTo"/>
        <c:crossAx val="184108160"/>
        <c:crosses val="autoZero"/>
        <c:crossBetween val="between"/>
      </c:valAx>
      <c:catAx>
        <c:axId val="184119680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84121216"/>
        <c:crosses val="autoZero"/>
        <c:auto val="1"/>
        <c:lblAlgn val="ctr"/>
        <c:lblOffset val="100"/>
        <c:noMultiLvlLbl val="0"/>
      </c:catAx>
      <c:valAx>
        <c:axId val="184121216"/>
        <c:scaling>
          <c:orientation val="minMax"/>
        </c:scaling>
        <c:delete val="0"/>
        <c:axPos val="t"/>
        <c:numFmt formatCode="0.0" sourceLinked="1"/>
        <c:majorTickMark val="none"/>
        <c:minorTickMark val="none"/>
        <c:tickLblPos val="none"/>
        <c:crossAx val="184119680"/>
        <c:crosses val="autoZero"/>
        <c:crossBetween val="between"/>
      </c:valAx>
    </c:plotArea>
    <c:legend>
      <c:legendPos val="b"/>
      <c:legendEntry>
        <c:idx val="5"/>
        <c:delete val="1"/>
      </c:legendEntry>
      <c:layout/>
      <c:overlay val="0"/>
      <c:txPr>
        <a:bodyPr/>
        <a:lstStyle/>
        <a:p>
          <a:pPr>
            <a:defRPr sz="1400"/>
          </a:pPr>
          <a:endParaRPr lang="tr-T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tr-T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'Etki&amp;Neden'!$V$18</c:f>
              <c:strCache>
                <c:ptCount val="1"/>
                <c:pt idx="0">
                  <c:v>Toplam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'Etki&amp;Neden'!$I$19:$I$32</c:f>
              <c:strCache>
                <c:ptCount val="14"/>
                <c:pt idx="0">
                  <c:v>Income inequality</c:v>
                </c:pt>
                <c:pt idx="1">
                  <c:v>Low level of salaries of public officials</c:v>
                </c:pt>
                <c:pt idx="2">
                  <c:v>Low level of education in the country</c:v>
                </c:pt>
                <c:pt idx="3">
                  <c:v>Inadequacy of the education of ethical values </c:v>
                </c:pt>
                <c:pt idx="4">
                  <c:v>Insufficiency of the religeous education</c:v>
                </c:pt>
                <c:pt idx="5">
                  <c:v>Status of the corruption as part of the routine operation</c:v>
                </c:pt>
                <c:pt idx="6">
                  <c:v>Profit and power seeking impulse of the public officials</c:v>
                </c:pt>
                <c:pt idx="7">
                  <c:v>Politicians considering corruption as a convenient tool for their goals </c:v>
                </c:pt>
                <c:pt idx="8">
                  <c:v>Irresponsability and unaccountability</c:v>
                </c:pt>
                <c:pt idx="9">
                  <c:v>Lack of enforcement of the legislation</c:v>
                </c:pt>
                <c:pt idx="10">
                  <c:v>Frequent modifications of the legislation</c:v>
                </c:pt>
                <c:pt idx="11">
                  <c:v>Lack of independent institution of auditing and inspection</c:v>
                </c:pt>
                <c:pt idx="12">
                  <c:v>Shortcomings in the judicial independence</c:v>
                </c:pt>
                <c:pt idx="13">
                  <c:v>Lack of independent media institutions</c:v>
                </c:pt>
              </c:strCache>
            </c:strRef>
          </c:cat>
          <c:val>
            <c:numRef>
              <c:f>'Etki&amp;Neden'!$V$19:$V$32</c:f>
              <c:numCache>
                <c:formatCode>0</c:formatCode>
                <c:ptCount val="14"/>
                <c:pt idx="0">
                  <c:v>44.194756554307119</c:v>
                </c:pt>
                <c:pt idx="1">
                  <c:v>18.227215980024969</c:v>
                </c:pt>
                <c:pt idx="2">
                  <c:v>27.340823970037455</c:v>
                </c:pt>
                <c:pt idx="3">
                  <c:v>18.227215980024969</c:v>
                </c:pt>
                <c:pt idx="4">
                  <c:v>17.353308364544318</c:v>
                </c:pt>
                <c:pt idx="5">
                  <c:v>15.355805243445694</c:v>
                </c:pt>
                <c:pt idx="6">
                  <c:v>35.830212234706615</c:v>
                </c:pt>
                <c:pt idx="7">
                  <c:v>19.475655430711612</c:v>
                </c:pt>
                <c:pt idx="8">
                  <c:v>8.7390761548064919</c:v>
                </c:pt>
                <c:pt idx="9">
                  <c:v>30.961298377028712</c:v>
                </c:pt>
                <c:pt idx="10">
                  <c:v>12.858926342072412</c:v>
                </c:pt>
                <c:pt idx="11">
                  <c:v>15.480649188514356</c:v>
                </c:pt>
                <c:pt idx="12">
                  <c:v>22.09737827715356</c:v>
                </c:pt>
                <c:pt idx="13">
                  <c:v>13.857677902621722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4388608"/>
        <c:axId val="185582336"/>
      </c:barChart>
      <c:catAx>
        <c:axId val="184388608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tr-TR"/>
          </a:p>
        </c:txPr>
        <c:crossAx val="185582336"/>
        <c:crosses val="autoZero"/>
        <c:auto val="1"/>
        <c:lblAlgn val="ctr"/>
        <c:lblOffset val="100"/>
        <c:noMultiLvlLbl val="0"/>
      </c:catAx>
      <c:valAx>
        <c:axId val="185582336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tint val="75000"/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</c:majorGridlines>
        <c:numFmt formatCode="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84388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'Etki&amp;Neden'!$C$35</c:f>
              <c:strCache>
                <c:ptCount val="1"/>
                <c:pt idx="0">
                  <c:v>Definitely disagree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'Etki&amp;Neden'!$A$36:$B$47</c:f>
              <c:multiLvlStrCache>
                <c:ptCount val="12"/>
                <c:lvl>
                  <c:pt idx="0">
                    <c:v>Corruption increases costs of doing business </c:v>
                  </c:pt>
                  <c:pt idx="1">
                    <c:v>Corruption causes unfair competition</c:v>
                  </c:pt>
                  <c:pt idx="2">
                    <c:v>Corruption shakes the confidence of the investors </c:v>
                  </c:pt>
                  <c:pt idx="3">
                    <c:v>Corruption reduces the ability of the business people to plan for the future</c:v>
                  </c:pt>
                  <c:pt idx="4">
                    <c:v>Corruption slows down the economic growth</c:v>
                  </c:pt>
                  <c:pt idx="5">
                    <c:v>Corruption speeds up the economic growth</c:v>
                  </c:pt>
                  <c:pt idx="6">
                    <c:v>Corruption raises the real estate prices</c:v>
                  </c:pt>
                  <c:pt idx="7">
                    <c:v>Corruption hampers EU membership process of Turkey </c:v>
                  </c:pt>
                  <c:pt idx="8">
                    <c:v>Corruption weakens the state of law </c:v>
                  </c:pt>
                  <c:pt idx="9">
                    <c:v>Corruption destroys social confidence in public institutions </c:v>
                  </c:pt>
                  <c:pt idx="10">
                    <c:v>Corruption weakens ethical valuesof the society </c:v>
                  </c:pt>
                  <c:pt idx="11">
                    <c:v>Corruption shakes the confidence of people to the business community </c:v>
                  </c:pt>
                </c:lvl>
                <c:lvl>
                  <c:pt idx="0">
                    <c:v>Economic Impact</c:v>
                  </c:pt>
                  <c:pt idx="7">
                    <c:v>Social Impact</c:v>
                  </c:pt>
                </c:lvl>
              </c:multiLvlStrCache>
            </c:multiLvlStrRef>
          </c:cat>
          <c:val>
            <c:numRef>
              <c:f>'Etki&amp;Neden'!$C$36:$C$47</c:f>
              <c:numCache>
                <c:formatCode>0</c:formatCode>
                <c:ptCount val="12"/>
                <c:pt idx="0">
                  <c:v>4.868913857677903</c:v>
                </c:pt>
                <c:pt idx="1">
                  <c:v>2.4968789013732833</c:v>
                </c:pt>
                <c:pt idx="2">
                  <c:v>2.1223470661672907</c:v>
                </c:pt>
                <c:pt idx="3">
                  <c:v>2.9962546816479403</c:v>
                </c:pt>
                <c:pt idx="4">
                  <c:v>2.4968789013732833</c:v>
                </c:pt>
                <c:pt idx="5">
                  <c:v>51.435705368289639</c:v>
                </c:pt>
                <c:pt idx="6">
                  <c:v>10.736579275905118</c:v>
                </c:pt>
                <c:pt idx="7">
                  <c:v>4.4943820224719104</c:v>
                </c:pt>
                <c:pt idx="8">
                  <c:v>0.74906367041198507</c:v>
                </c:pt>
                <c:pt idx="9">
                  <c:v>1.2484394506866416</c:v>
                </c:pt>
                <c:pt idx="10">
                  <c:v>1.2484394506866416</c:v>
                </c:pt>
                <c:pt idx="11">
                  <c:v>1.4981273408239701</c:v>
                </c:pt>
              </c:numCache>
            </c:numRef>
          </c:val>
        </c:ser>
        <c:ser>
          <c:idx val="1"/>
          <c:order val="1"/>
          <c:tx>
            <c:strRef>
              <c:f>'Etki&amp;Neden'!$D$35</c:f>
              <c:strCache>
                <c:ptCount val="1"/>
                <c:pt idx="0">
                  <c:v>Rather disagree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'Etki&amp;Neden'!$A$36:$B$47</c:f>
              <c:multiLvlStrCache>
                <c:ptCount val="12"/>
                <c:lvl>
                  <c:pt idx="0">
                    <c:v>Corruption increases costs of doing business </c:v>
                  </c:pt>
                  <c:pt idx="1">
                    <c:v>Corruption causes unfair competition</c:v>
                  </c:pt>
                  <c:pt idx="2">
                    <c:v>Corruption shakes the confidence of the investors </c:v>
                  </c:pt>
                  <c:pt idx="3">
                    <c:v>Corruption reduces the ability of the business people to plan for the future</c:v>
                  </c:pt>
                  <c:pt idx="4">
                    <c:v>Corruption slows down the economic growth</c:v>
                  </c:pt>
                  <c:pt idx="5">
                    <c:v>Corruption speeds up the economic growth</c:v>
                  </c:pt>
                  <c:pt idx="6">
                    <c:v>Corruption raises the real estate prices</c:v>
                  </c:pt>
                  <c:pt idx="7">
                    <c:v>Corruption hampers EU membership process of Turkey </c:v>
                  </c:pt>
                  <c:pt idx="8">
                    <c:v>Corruption weakens the state of law </c:v>
                  </c:pt>
                  <c:pt idx="9">
                    <c:v>Corruption destroys social confidence in public institutions </c:v>
                  </c:pt>
                  <c:pt idx="10">
                    <c:v>Corruption weakens ethical valuesof the society </c:v>
                  </c:pt>
                  <c:pt idx="11">
                    <c:v>Corruption shakes the confidence of people to the business community </c:v>
                  </c:pt>
                </c:lvl>
                <c:lvl>
                  <c:pt idx="0">
                    <c:v>Economic Impact</c:v>
                  </c:pt>
                  <c:pt idx="7">
                    <c:v>Social Impact</c:v>
                  </c:pt>
                </c:lvl>
              </c:multiLvlStrCache>
            </c:multiLvlStrRef>
          </c:cat>
          <c:val>
            <c:numRef>
              <c:f>'Etki&amp;Neden'!$D$36:$D$47</c:f>
              <c:numCache>
                <c:formatCode>0</c:formatCode>
                <c:ptCount val="12"/>
                <c:pt idx="0">
                  <c:v>11.111111111111111</c:v>
                </c:pt>
                <c:pt idx="1">
                  <c:v>7.2409488139825218</c:v>
                </c:pt>
                <c:pt idx="2">
                  <c:v>4.2446941323345815</c:v>
                </c:pt>
                <c:pt idx="3">
                  <c:v>7.6154806491885143</c:v>
                </c:pt>
                <c:pt idx="4">
                  <c:v>7.8651685393258424</c:v>
                </c:pt>
                <c:pt idx="5">
                  <c:v>17.852684144818976</c:v>
                </c:pt>
                <c:pt idx="6">
                  <c:v>19.101123595505619</c:v>
                </c:pt>
                <c:pt idx="7">
                  <c:v>8.1148564294631704</c:v>
                </c:pt>
                <c:pt idx="8">
                  <c:v>4.7440699126092385</c:v>
                </c:pt>
                <c:pt idx="9">
                  <c:v>6.4918851435705367</c:v>
                </c:pt>
                <c:pt idx="10">
                  <c:v>5.118601747815231</c:v>
                </c:pt>
                <c:pt idx="11">
                  <c:v>5.7428214731585516</c:v>
                </c:pt>
              </c:numCache>
            </c:numRef>
          </c:val>
        </c:ser>
        <c:ser>
          <c:idx val="2"/>
          <c:order val="2"/>
          <c:tx>
            <c:strRef>
              <c:f>'Etki&amp;Neden'!$E$35</c:f>
              <c:strCache>
                <c:ptCount val="1"/>
                <c:pt idx="0">
                  <c:v>Partially agree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'Etki&amp;Neden'!$A$36:$B$47</c:f>
              <c:multiLvlStrCache>
                <c:ptCount val="12"/>
                <c:lvl>
                  <c:pt idx="0">
                    <c:v>Corruption increases costs of doing business </c:v>
                  </c:pt>
                  <c:pt idx="1">
                    <c:v>Corruption causes unfair competition</c:v>
                  </c:pt>
                  <c:pt idx="2">
                    <c:v>Corruption shakes the confidence of the investors </c:v>
                  </c:pt>
                  <c:pt idx="3">
                    <c:v>Corruption reduces the ability of the business people to plan for the future</c:v>
                  </c:pt>
                  <c:pt idx="4">
                    <c:v>Corruption slows down the economic growth</c:v>
                  </c:pt>
                  <c:pt idx="5">
                    <c:v>Corruption speeds up the economic growth</c:v>
                  </c:pt>
                  <c:pt idx="6">
                    <c:v>Corruption raises the real estate prices</c:v>
                  </c:pt>
                  <c:pt idx="7">
                    <c:v>Corruption hampers EU membership process of Turkey </c:v>
                  </c:pt>
                  <c:pt idx="8">
                    <c:v>Corruption weakens the state of law </c:v>
                  </c:pt>
                  <c:pt idx="9">
                    <c:v>Corruption destroys social confidence in public institutions </c:v>
                  </c:pt>
                  <c:pt idx="10">
                    <c:v>Corruption weakens ethical valuesof the society </c:v>
                  </c:pt>
                  <c:pt idx="11">
                    <c:v>Corruption shakes the confidence of people to the business community </c:v>
                  </c:pt>
                </c:lvl>
                <c:lvl>
                  <c:pt idx="0">
                    <c:v>Economic Impact</c:v>
                  </c:pt>
                  <c:pt idx="7">
                    <c:v>Social Impact</c:v>
                  </c:pt>
                </c:lvl>
              </c:multiLvlStrCache>
            </c:multiLvlStrRef>
          </c:cat>
          <c:val>
            <c:numRef>
              <c:f>'Etki&amp;Neden'!$E$36:$E$47</c:f>
              <c:numCache>
                <c:formatCode>0</c:formatCode>
                <c:ptCount val="12"/>
                <c:pt idx="0">
                  <c:v>32.833957553058674</c:v>
                </c:pt>
                <c:pt idx="1">
                  <c:v>22.596754057428214</c:v>
                </c:pt>
                <c:pt idx="2">
                  <c:v>26.966292134831459</c:v>
                </c:pt>
                <c:pt idx="3">
                  <c:v>37.078651685393261</c:v>
                </c:pt>
                <c:pt idx="4">
                  <c:v>27.965043695380775</c:v>
                </c:pt>
                <c:pt idx="5">
                  <c:v>13.108614232209737</c:v>
                </c:pt>
                <c:pt idx="6">
                  <c:v>30.961298377028715</c:v>
                </c:pt>
                <c:pt idx="7">
                  <c:v>30.961298377028715</c:v>
                </c:pt>
                <c:pt idx="8">
                  <c:v>29.088639200998752</c:v>
                </c:pt>
                <c:pt idx="9">
                  <c:v>28.589263420724095</c:v>
                </c:pt>
                <c:pt idx="10">
                  <c:v>29.837702871410738</c:v>
                </c:pt>
                <c:pt idx="11">
                  <c:v>27.21598002496879</c:v>
                </c:pt>
              </c:numCache>
            </c:numRef>
          </c:val>
        </c:ser>
        <c:ser>
          <c:idx val="3"/>
          <c:order val="3"/>
          <c:tx>
            <c:strRef>
              <c:f>'Etki&amp;Neden'!$F$35</c:f>
              <c:strCache>
                <c:ptCount val="1"/>
                <c:pt idx="0">
                  <c:v>Definitely agree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'Etki&amp;Neden'!$A$36:$B$47</c:f>
              <c:multiLvlStrCache>
                <c:ptCount val="12"/>
                <c:lvl>
                  <c:pt idx="0">
                    <c:v>Corruption increases costs of doing business </c:v>
                  </c:pt>
                  <c:pt idx="1">
                    <c:v>Corruption causes unfair competition</c:v>
                  </c:pt>
                  <c:pt idx="2">
                    <c:v>Corruption shakes the confidence of the investors </c:v>
                  </c:pt>
                  <c:pt idx="3">
                    <c:v>Corruption reduces the ability of the business people to plan for the future</c:v>
                  </c:pt>
                  <c:pt idx="4">
                    <c:v>Corruption slows down the economic growth</c:v>
                  </c:pt>
                  <c:pt idx="5">
                    <c:v>Corruption speeds up the economic growth</c:v>
                  </c:pt>
                  <c:pt idx="6">
                    <c:v>Corruption raises the real estate prices</c:v>
                  </c:pt>
                  <c:pt idx="7">
                    <c:v>Corruption hampers EU membership process of Turkey </c:v>
                  </c:pt>
                  <c:pt idx="8">
                    <c:v>Corruption weakens the state of law </c:v>
                  </c:pt>
                  <c:pt idx="9">
                    <c:v>Corruption destroys social confidence in public institutions </c:v>
                  </c:pt>
                  <c:pt idx="10">
                    <c:v>Corruption weakens ethical valuesof the society </c:v>
                  </c:pt>
                  <c:pt idx="11">
                    <c:v>Corruption shakes the confidence of people to the business community </c:v>
                  </c:pt>
                </c:lvl>
                <c:lvl>
                  <c:pt idx="0">
                    <c:v>Economic Impact</c:v>
                  </c:pt>
                  <c:pt idx="7">
                    <c:v>Social Impact</c:v>
                  </c:pt>
                </c:lvl>
              </c:multiLvlStrCache>
            </c:multiLvlStrRef>
          </c:cat>
          <c:val>
            <c:numRef>
              <c:f>'Etki&amp;Neden'!$F$36:$F$47</c:f>
              <c:numCache>
                <c:formatCode>0</c:formatCode>
                <c:ptCount val="12"/>
                <c:pt idx="0">
                  <c:v>48.439450686641699</c:v>
                </c:pt>
                <c:pt idx="1">
                  <c:v>66.042446941323348</c:v>
                </c:pt>
                <c:pt idx="2">
                  <c:v>65.168539325842701</c:v>
                </c:pt>
                <c:pt idx="3">
                  <c:v>49.563046192259677</c:v>
                </c:pt>
                <c:pt idx="4">
                  <c:v>58.676654182272159</c:v>
                </c:pt>
                <c:pt idx="5">
                  <c:v>14.35705368289638</c:v>
                </c:pt>
                <c:pt idx="6">
                  <c:v>32.33458177278402</c:v>
                </c:pt>
                <c:pt idx="7">
                  <c:v>53.558052434456926</c:v>
                </c:pt>
                <c:pt idx="8">
                  <c:v>62.921348314606739</c:v>
                </c:pt>
                <c:pt idx="9">
                  <c:v>62.172284644194754</c:v>
                </c:pt>
                <c:pt idx="10">
                  <c:v>62.047440699126092</c:v>
                </c:pt>
                <c:pt idx="11">
                  <c:v>63.545568039950062</c:v>
                </c:pt>
              </c:numCache>
            </c:numRef>
          </c:val>
        </c:ser>
        <c:ser>
          <c:idx val="4"/>
          <c:order val="4"/>
          <c:tx>
            <c:strRef>
              <c:f>'Etki&amp;Neden'!$G$35</c:f>
              <c:strCache>
                <c:ptCount val="1"/>
                <c:pt idx="0">
                  <c:v>No idea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'Etki&amp;Neden'!$A$36:$B$47</c:f>
              <c:multiLvlStrCache>
                <c:ptCount val="12"/>
                <c:lvl>
                  <c:pt idx="0">
                    <c:v>Corruption increases costs of doing business </c:v>
                  </c:pt>
                  <c:pt idx="1">
                    <c:v>Corruption causes unfair competition</c:v>
                  </c:pt>
                  <c:pt idx="2">
                    <c:v>Corruption shakes the confidence of the investors </c:v>
                  </c:pt>
                  <c:pt idx="3">
                    <c:v>Corruption reduces the ability of the business people to plan for the future</c:v>
                  </c:pt>
                  <c:pt idx="4">
                    <c:v>Corruption slows down the economic growth</c:v>
                  </c:pt>
                  <c:pt idx="5">
                    <c:v>Corruption speeds up the economic growth</c:v>
                  </c:pt>
                  <c:pt idx="6">
                    <c:v>Corruption raises the real estate prices</c:v>
                  </c:pt>
                  <c:pt idx="7">
                    <c:v>Corruption hampers EU membership process of Turkey </c:v>
                  </c:pt>
                  <c:pt idx="8">
                    <c:v>Corruption weakens the state of law </c:v>
                  </c:pt>
                  <c:pt idx="9">
                    <c:v>Corruption destroys social confidence in public institutions </c:v>
                  </c:pt>
                  <c:pt idx="10">
                    <c:v>Corruption weakens ethical valuesof the society </c:v>
                  </c:pt>
                  <c:pt idx="11">
                    <c:v>Corruption shakes the confidence of people to the business community </c:v>
                  </c:pt>
                </c:lvl>
                <c:lvl>
                  <c:pt idx="0">
                    <c:v>Economic Impact</c:v>
                  </c:pt>
                  <c:pt idx="7">
                    <c:v>Social Impact</c:v>
                  </c:pt>
                </c:lvl>
              </c:multiLvlStrCache>
            </c:multiLvlStrRef>
          </c:cat>
          <c:val>
            <c:numRef>
              <c:f>'Etki&amp;Neden'!$G$36:$G$47</c:f>
              <c:numCache>
                <c:formatCode>0</c:formatCode>
                <c:ptCount val="12"/>
                <c:pt idx="0">
                  <c:v>2.7465667915106118</c:v>
                </c:pt>
                <c:pt idx="1">
                  <c:v>1.6229712858926342</c:v>
                </c:pt>
                <c:pt idx="2">
                  <c:v>1.4981273408239701</c:v>
                </c:pt>
                <c:pt idx="3">
                  <c:v>2.7465667915106118</c:v>
                </c:pt>
                <c:pt idx="4">
                  <c:v>2.9962546816479403</c:v>
                </c:pt>
                <c:pt idx="5">
                  <c:v>3.2459425717852683</c:v>
                </c:pt>
                <c:pt idx="6">
                  <c:v>6.8664169787765292</c:v>
                </c:pt>
                <c:pt idx="7">
                  <c:v>2.8714107365792758</c:v>
                </c:pt>
                <c:pt idx="8">
                  <c:v>2.4968789013732833</c:v>
                </c:pt>
                <c:pt idx="9">
                  <c:v>1.4981273408239701</c:v>
                </c:pt>
                <c:pt idx="10">
                  <c:v>1.7478152309612984</c:v>
                </c:pt>
                <c:pt idx="11">
                  <c:v>1.9975031210986267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5609216"/>
        <c:axId val="185636352"/>
      </c:barChart>
      <c:catAx>
        <c:axId val="18560921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>
                <a:latin typeface="Garamond" panose="02020404030301010803" pitchFamily="18" charset="0"/>
              </a:defRPr>
            </a:pPr>
            <a:endParaRPr lang="tr-TR"/>
          </a:p>
        </c:txPr>
        <c:crossAx val="185636352"/>
        <c:crosses val="autoZero"/>
        <c:auto val="1"/>
        <c:lblAlgn val="ctr"/>
        <c:lblOffset val="100"/>
        <c:noMultiLvlLbl val="0"/>
      </c:catAx>
      <c:valAx>
        <c:axId val="185636352"/>
        <c:scaling>
          <c:orientation val="minMax"/>
          <c:max val="100"/>
        </c:scaling>
        <c:delete val="0"/>
        <c:axPos val="t"/>
        <c:numFmt formatCode="0" sourceLinked="1"/>
        <c:majorTickMark val="out"/>
        <c:minorTickMark val="none"/>
        <c:tickLblPos val="nextTo"/>
        <c:crossAx val="18560921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F61238-B657-4450-B2B3-8B81A583E7F1}" type="doc">
      <dgm:prSet loTypeId="urn:microsoft.com/office/officeart/2005/8/layout/lProcess2" loCatId="list" qsTypeId="urn:microsoft.com/office/officeart/2005/8/quickstyle/simple2" qsCatId="simple" csTypeId="urn:microsoft.com/office/officeart/2005/8/colors/colorful2" csCatId="colorful" phldr="1"/>
      <dgm:spPr/>
    </dgm:pt>
    <dgm:pt modelId="{CB21BA8F-D72E-4010-9A09-6490AEED186B}">
      <dgm:prSet phldrT="[Metin]" custT="1"/>
      <dgm:spPr>
        <a:solidFill>
          <a:srgbClr val="800000">
            <a:alpha val="60000"/>
          </a:srgbClr>
        </a:solidFill>
      </dgm:spPr>
      <dgm:t>
        <a:bodyPr/>
        <a:lstStyle/>
        <a:p>
          <a:endParaRPr lang="tr-TR" sz="1300" b="1" dirty="0" smtClean="0">
            <a:latin typeface="Garamond" pitchFamily="18" charset="0"/>
          </a:endParaRPr>
        </a:p>
        <a:p>
          <a:endParaRPr lang="tr-TR" sz="4400" b="1" dirty="0" smtClean="0">
            <a:latin typeface="Garamond" pitchFamily="18" charset="0"/>
          </a:endParaRPr>
        </a:p>
        <a:p>
          <a:r>
            <a:rPr lang="en-US" sz="4400" b="1" noProof="0" dirty="0" smtClean="0">
              <a:latin typeface="Garamond" pitchFamily="18" charset="0"/>
            </a:rPr>
            <a:t>NGO</a:t>
          </a:r>
          <a:endParaRPr lang="en-US" sz="4400" b="1" noProof="0" dirty="0">
            <a:latin typeface="Garamond" pitchFamily="18" charset="0"/>
          </a:endParaRPr>
        </a:p>
      </dgm:t>
    </dgm:pt>
    <dgm:pt modelId="{944D6CA5-6F7E-4929-BC09-55CCBE1EA9E8}" type="parTrans" cxnId="{2F85D178-3220-4E16-A07F-69A1B873E59C}">
      <dgm:prSet/>
      <dgm:spPr/>
      <dgm:t>
        <a:bodyPr/>
        <a:lstStyle/>
        <a:p>
          <a:endParaRPr lang="tr-TR"/>
        </a:p>
      </dgm:t>
    </dgm:pt>
    <dgm:pt modelId="{EAEDA8D9-FBD6-4484-BA7E-8BE7261D6035}" type="sibTrans" cxnId="{2F85D178-3220-4E16-A07F-69A1B873E59C}">
      <dgm:prSet/>
      <dgm:spPr/>
      <dgm:t>
        <a:bodyPr/>
        <a:lstStyle/>
        <a:p>
          <a:endParaRPr lang="tr-TR"/>
        </a:p>
      </dgm:t>
    </dgm:pt>
    <dgm:pt modelId="{7005C6FC-55FD-4512-B08E-B35C7909B3CF}">
      <dgm:prSet phldrT="[Metin]" custT="1"/>
      <dgm:spPr>
        <a:solidFill>
          <a:srgbClr val="800000">
            <a:alpha val="60000"/>
          </a:srgbClr>
        </a:solidFill>
      </dgm:spPr>
      <dgm:t>
        <a:bodyPr/>
        <a:lstStyle/>
        <a:p>
          <a:endParaRPr lang="tr-TR" sz="4400" b="1" dirty="0" smtClean="0">
            <a:latin typeface="Garamond" pitchFamily="18" charset="0"/>
          </a:endParaRPr>
        </a:p>
        <a:p>
          <a:r>
            <a:rPr lang="en-US" sz="4400" b="1" noProof="0" dirty="0" smtClean="0">
              <a:latin typeface="Garamond" pitchFamily="18" charset="0"/>
            </a:rPr>
            <a:t>Private</a:t>
          </a:r>
          <a:r>
            <a:rPr lang="en-US" sz="4400" b="1" dirty="0" smtClean="0">
              <a:latin typeface="Garamond" pitchFamily="18" charset="0"/>
            </a:rPr>
            <a:t> Sector</a:t>
          </a:r>
          <a:endParaRPr lang="en-US" sz="4400" b="1" dirty="0">
            <a:latin typeface="Garamond" pitchFamily="18" charset="0"/>
          </a:endParaRPr>
        </a:p>
      </dgm:t>
    </dgm:pt>
    <dgm:pt modelId="{64235456-D74E-4399-A903-4F991ABBF519}" type="parTrans" cxnId="{55CA0C6D-EBBD-4402-8621-E1717F30C3A1}">
      <dgm:prSet/>
      <dgm:spPr/>
      <dgm:t>
        <a:bodyPr/>
        <a:lstStyle/>
        <a:p>
          <a:endParaRPr lang="tr-TR"/>
        </a:p>
      </dgm:t>
    </dgm:pt>
    <dgm:pt modelId="{A6E11B4A-102F-4235-843E-44E302C864CA}" type="sibTrans" cxnId="{55CA0C6D-EBBD-4402-8621-E1717F30C3A1}">
      <dgm:prSet/>
      <dgm:spPr/>
      <dgm:t>
        <a:bodyPr/>
        <a:lstStyle/>
        <a:p>
          <a:endParaRPr lang="tr-TR"/>
        </a:p>
      </dgm:t>
    </dgm:pt>
    <dgm:pt modelId="{46461894-7BDD-454F-AFB0-A21C7A69321D}">
      <dgm:prSet phldrT="[Metin]" custT="1"/>
      <dgm:spPr>
        <a:solidFill>
          <a:srgbClr val="800000">
            <a:alpha val="60000"/>
          </a:srgbClr>
        </a:solidFill>
      </dgm:spPr>
      <dgm:t>
        <a:bodyPr tIns="1044000"/>
        <a:lstStyle/>
        <a:p>
          <a:endParaRPr lang="tr-TR" sz="5400" b="1" dirty="0" smtClean="0">
            <a:latin typeface="Garamond" pitchFamily="18" charset="0"/>
          </a:endParaRPr>
        </a:p>
        <a:p>
          <a:r>
            <a:rPr lang="en-US" sz="4400" b="1" noProof="0" dirty="0" smtClean="0">
              <a:latin typeface="Garamond" pitchFamily="18" charset="0"/>
            </a:rPr>
            <a:t>Public</a:t>
          </a:r>
          <a:r>
            <a:rPr lang="en-US" sz="5400" b="1" noProof="0" dirty="0" smtClean="0">
              <a:latin typeface="Garamond" pitchFamily="18" charset="0"/>
            </a:rPr>
            <a:t> </a:t>
          </a:r>
          <a:r>
            <a:rPr lang="en-US" sz="4400" b="1" noProof="0" dirty="0" smtClean="0">
              <a:latin typeface="Garamond" pitchFamily="18" charset="0"/>
            </a:rPr>
            <a:t>Authorities</a:t>
          </a:r>
          <a:r>
            <a:rPr lang="en-US" sz="5400" noProof="0" dirty="0" smtClean="0"/>
            <a:t>	</a:t>
          </a:r>
          <a:endParaRPr lang="en-US" sz="5400" noProof="0" dirty="0"/>
        </a:p>
      </dgm:t>
    </dgm:pt>
    <dgm:pt modelId="{A788C799-89C9-4661-83DC-E531B381FE29}" type="sibTrans" cxnId="{6B62DE8D-C07D-446A-B55E-7FBFB63AD9CC}">
      <dgm:prSet/>
      <dgm:spPr/>
      <dgm:t>
        <a:bodyPr/>
        <a:lstStyle/>
        <a:p>
          <a:endParaRPr lang="tr-TR"/>
        </a:p>
      </dgm:t>
    </dgm:pt>
    <dgm:pt modelId="{2804B78E-585B-483F-BA45-CF2489D0DEA4}" type="parTrans" cxnId="{6B62DE8D-C07D-446A-B55E-7FBFB63AD9CC}">
      <dgm:prSet/>
      <dgm:spPr/>
      <dgm:t>
        <a:bodyPr/>
        <a:lstStyle/>
        <a:p>
          <a:endParaRPr lang="tr-TR"/>
        </a:p>
      </dgm:t>
    </dgm:pt>
    <dgm:pt modelId="{8273AA0F-0DE1-42A1-95A7-84C21A700C4A}" type="pres">
      <dgm:prSet presAssocID="{DAF61238-B657-4450-B2B3-8B81A583E7F1}" presName="theList" presStyleCnt="0">
        <dgm:presLayoutVars>
          <dgm:dir/>
          <dgm:animLvl val="lvl"/>
          <dgm:resizeHandles val="exact"/>
        </dgm:presLayoutVars>
      </dgm:prSet>
      <dgm:spPr/>
    </dgm:pt>
    <dgm:pt modelId="{D8C3CA61-2738-4701-AF5B-B97E6C4645BE}" type="pres">
      <dgm:prSet presAssocID="{46461894-7BDD-454F-AFB0-A21C7A69321D}" presName="compNode" presStyleCnt="0"/>
      <dgm:spPr/>
    </dgm:pt>
    <dgm:pt modelId="{BAE75775-97EF-448E-97DB-372938DF6662}" type="pres">
      <dgm:prSet presAssocID="{46461894-7BDD-454F-AFB0-A21C7A69321D}" presName="aNode" presStyleLbl="bgShp" presStyleIdx="0" presStyleCnt="3"/>
      <dgm:spPr/>
      <dgm:t>
        <a:bodyPr/>
        <a:lstStyle/>
        <a:p>
          <a:endParaRPr lang="tr-TR"/>
        </a:p>
      </dgm:t>
    </dgm:pt>
    <dgm:pt modelId="{0651EAC0-4C40-420C-A202-5E52418B6595}" type="pres">
      <dgm:prSet presAssocID="{46461894-7BDD-454F-AFB0-A21C7A69321D}" presName="textNode" presStyleLbl="bgShp" presStyleIdx="0" presStyleCnt="3"/>
      <dgm:spPr/>
      <dgm:t>
        <a:bodyPr/>
        <a:lstStyle/>
        <a:p>
          <a:endParaRPr lang="tr-TR"/>
        </a:p>
      </dgm:t>
    </dgm:pt>
    <dgm:pt modelId="{37CEB96D-85AE-42AF-ABE1-99B460CBEF16}" type="pres">
      <dgm:prSet presAssocID="{46461894-7BDD-454F-AFB0-A21C7A69321D}" presName="compChildNode" presStyleCnt="0"/>
      <dgm:spPr/>
    </dgm:pt>
    <dgm:pt modelId="{0A0FF930-B797-451A-95BD-BD305A24D83F}" type="pres">
      <dgm:prSet presAssocID="{46461894-7BDD-454F-AFB0-A21C7A69321D}" presName="theInnerList" presStyleCnt="0"/>
      <dgm:spPr/>
    </dgm:pt>
    <dgm:pt modelId="{2083975E-6E50-4717-86BD-9BE874CFD9B0}" type="pres">
      <dgm:prSet presAssocID="{46461894-7BDD-454F-AFB0-A21C7A69321D}" presName="aSpace" presStyleCnt="0"/>
      <dgm:spPr/>
    </dgm:pt>
    <dgm:pt modelId="{C17D2F08-E2E3-450F-90DC-AAAA7069C611}" type="pres">
      <dgm:prSet presAssocID="{CB21BA8F-D72E-4010-9A09-6490AEED186B}" presName="compNode" presStyleCnt="0"/>
      <dgm:spPr/>
    </dgm:pt>
    <dgm:pt modelId="{B752D334-ABDF-4526-B02F-A89CC16DA270}" type="pres">
      <dgm:prSet presAssocID="{CB21BA8F-D72E-4010-9A09-6490AEED186B}" presName="aNode" presStyleLbl="bgShp" presStyleIdx="1" presStyleCnt="3"/>
      <dgm:spPr/>
      <dgm:t>
        <a:bodyPr/>
        <a:lstStyle/>
        <a:p>
          <a:endParaRPr lang="tr-TR"/>
        </a:p>
      </dgm:t>
    </dgm:pt>
    <dgm:pt modelId="{FEDE721C-3015-4948-866B-2301DABDD96E}" type="pres">
      <dgm:prSet presAssocID="{CB21BA8F-D72E-4010-9A09-6490AEED186B}" presName="textNode" presStyleLbl="bgShp" presStyleIdx="1" presStyleCnt="3"/>
      <dgm:spPr/>
      <dgm:t>
        <a:bodyPr/>
        <a:lstStyle/>
        <a:p>
          <a:endParaRPr lang="tr-TR"/>
        </a:p>
      </dgm:t>
    </dgm:pt>
    <dgm:pt modelId="{B99FD023-BB4F-4543-B801-928F7B3BAC27}" type="pres">
      <dgm:prSet presAssocID="{CB21BA8F-D72E-4010-9A09-6490AEED186B}" presName="compChildNode" presStyleCnt="0"/>
      <dgm:spPr/>
    </dgm:pt>
    <dgm:pt modelId="{0F640A97-6B7E-4A34-AE1B-2CAEA6226095}" type="pres">
      <dgm:prSet presAssocID="{CB21BA8F-D72E-4010-9A09-6490AEED186B}" presName="theInnerList" presStyleCnt="0"/>
      <dgm:spPr/>
    </dgm:pt>
    <dgm:pt modelId="{D2A6F6C7-348B-46F1-B67A-767AB2CF047A}" type="pres">
      <dgm:prSet presAssocID="{CB21BA8F-D72E-4010-9A09-6490AEED186B}" presName="aSpace" presStyleCnt="0"/>
      <dgm:spPr/>
    </dgm:pt>
    <dgm:pt modelId="{DD47BB7F-DAD5-466F-A12A-02D310B995BD}" type="pres">
      <dgm:prSet presAssocID="{7005C6FC-55FD-4512-B08E-B35C7909B3CF}" presName="compNode" presStyleCnt="0"/>
      <dgm:spPr/>
    </dgm:pt>
    <dgm:pt modelId="{58612A77-710A-4129-A545-82C3489A5B0F}" type="pres">
      <dgm:prSet presAssocID="{7005C6FC-55FD-4512-B08E-B35C7909B3CF}" presName="aNode" presStyleLbl="bgShp" presStyleIdx="2" presStyleCnt="3"/>
      <dgm:spPr/>
      <dgm:t>
        <a:bodyPr/>
        <a:lstStyle/>
        <a:p>
          <a:endParaRPr lang="tr-TR"/>
        </a:p>
      </dgm:t>
    </dgm:pt>
    <dgm:pt modelId="{1037EA6C-A7A9-4C81-9C31-DF2A18EE2AAA}" type="pres">
      <dgm:prSet presAssocID="{7005C6FC-55FD-4512-B08E-B35C7909B3CF}" presName="textNode" presStyleLbl="bgShp" presStyleIdx="2" presStyleCnt="3"/>
      <dgm:spPr/>
      <dgm:t>
        <a:bodyPr/>
        <a:lstStyle/>
        <a:p>
          <a:endParaRPr lang="tr-TR"/>
        </a:p>
      </dgm:t>
    </dgm:pt>
    <dgm:pt modelId="{253A0675-38FD-49EE-B7CA-AEB6C60457ED}" type="pres">
      <dgm:prSet presAssocID="{7005C6FC-55FD-4512-B08E-B35C7909B3CF}" presName="compChildNode" presStyleCnt="0"/>
      <dgm:spPr/>
    </dgm:pt>
    <dgm:pt modelId="{F3B258C9-BE3F-49DE-8083-AD579F579BF8}" type="pres">
      <dgm:prSet presAssocID="{7005C6FC-55FD-4512-B08E-B35C7909B3CF}" presName="theInnerList" presStyleCnt="0"/>
      <dgm:spPr/>
    </dgm:pt>
  </dgm:ptLst>
  <dgm:cxnLst>
    <dgm:cxn modelId="{B8CE4187-C1BE-4423-8744-7F8A02DA0411}" type="presOf" srcId="{46461894-7BDD-454F-AFB0-A21C7A69321D}" destId="{0651EAC0-4C40-420C-A202-5E52418B6595}" srcOrd="1" destOrd="0" presId="urn:microsoft.com/office/officeart/2005/8/layout/lProcess2"/>
    <dgm:cxn modelId="{1905C28F-0D0C-4CE0-B474-D1C80054BAA0}" type="presOf" srcId="{DAF61238-B657-4450-B2B3-8B81A583E7F1}" destId="{8273AA0F-0DE1-42A1-95A7-84C21A700C4A}" srcOrd="0" destOrd="0" presId="urn:microsoft.com/office/officeart/2005/8/layout/lProcess2"/>
    <dgm:cxn modelId="{6B62DE8D-C07D-446A-B55E-7FBFB63AD9CC}" srcId="{DAF61238-B657-4450-B2B3-8B81A583E7F1}" destId="{46461894-7BDD-454F-AFB0-A21C7A69321D}" srcOrd="0" destOrd="0" parTransId="{2804B78E-585B-483F-BA45-CF2489D0DEA4}" sibTransId="{A788C799-89C9-4661-83DC-E531B381FE29}"/>
    <dgm:cxn modelId="{4FEA3D08-4C50-419B-A282-5A028D926522}" type="presOf" srcId="{7005C6FC-55FD-4512-B08E-B35C7909B3CF}" destId="{58612A77-710A-4129-A545-82C3489A5B0F}" srcOrd="0" destOrd="0" presId="urn:microsoft.com/office/officeart/2005/8/layout/lProcess2"/>
    <dgm:cxn modelId="{2A19DF8F-D697-4105-AAC0-A61B3C90B74B}" type="presOf" srcId="{CB21BA8F-D72E-4010-9A09-6490AEED186B}" destId="{B752D334-ABDF-4526-B02F-A89CC16DA270}" srcOrd="0" destOrd="0" presId="urn:microsoft.com/office/officeart/2005/8/layout/lProcess2"/>
    <dgm:cxn modelId="{69F51B45-F494-467B-BD64-48E872996864}" type="presOf" srcId="{CB21BA8F-D72E-4010-9A09-6490AEED186B}" destId="{FEDE721C-3015-4948-866B-2301DABDD96E}" srcOrd="1" destOrd="0" presId="urn:microsoft.com/office/officeart/2005/8/layout/lProcess2"/>
    <dgm:cxn modelId="{2F85D178-3220-4E16-A07F-69A1B873E59C}" srcId="{DAF61238-B657-4450-B2B3-8B81A583E7F1}" destId="{CB21BA8F-D72E-4010-9A09-6490AEED186B}" srcOrd="1" destOrd="0" parTransId="{944D6CA5-6F7E-4929-BC09-55CCBE1EA9E8}" sibTransId="{EAEDA8D9-FBD6-4484-BA7E-8BE7261D6035}"/>
    <dgm:cxn modelId="{16C6DB9F-C073-4937-AB66-9E4665FC8B08}" type="presOf" srcId="{7005C6FC-55FD-4512-B08E-B35C7909B3CF}" destId="{1037EA6C-A7A9-4C81-9C31-DF2A18EE2AAA}" srcOrd="1" destOrd="0" presId="urn:microsoft.com/office/officeart/2005/8/layout/lProcess2"/>
    <dgm:cxn modelId="{55CA0C6D-EBBD-4402-8621-E1717F30C3A1}" srcId="{DAF61238-B657-4450-B2B3-8B81A583E7F1}" destId="{7005C6FC-55FD-4512-B08E-B35C7909B3CF}" srcOrd="2" destOrd="0" parTransId="{64235456-D74E-4399-A903-4F991ABBF519}" sibTransId="{A6E11B4A-102F-4235-843E-44E302C864CA}"/>
    <dgm:cxn modelId="{777D9B9F-716A-444F-9E3E-D2AB486ABB81}" type="presOf" srcId="{46461894-7BDD-454F-AFB0-A21C7A69321D}" destId="{BAE75775-97EF-448E-97DB-372938DF6662}" srcOrd="0" destOrd="0" presId="urn:microsoft.com/office/officeart/2005/8/layout/lProcess2"/>
    <dgm:cxn modelId="{0E51B704-2F70-4DC0-AE2E-4FDF15014BA9}" type="presParOf" srcId="{8273AA0F-0DE1-42A1-95A7-84C21A700C4A}" destId="{D8C3CA61-2738-4701-AF5B-B97E6C4645BE}" srcOrd="0" destOrd="0" presId="urn:microsoft.com/office/officeart/2005/8/layout/lProcess2"/>
    <dgm:cxn modelId="{F0B5B29A-4825-4038-9A6D-A38A6A21563E}" type="presParOf" srcId="{D8C3CA61-2738-4701-AF5B-B97E6C4645BE}" destId="{BAE75775-97EF-448E-97DB-372938DF6662}" srcOrd="0" destOrd="0" presId="urn:microsoft.com/office/officeart/2005/8/layout/lProcess2"/>
    <dgm:cxn modelId="{A5CD6B91-8152-4D4C-A682-7179AA4F4393}" type="presParOf" srcId="{D8C3CA61-2738-4701-AF5B-B97E6C4645BE}" destId="{0651EAC0-4C40-420C-A202-5E52418B6595}" srcOrd="1" destOrd="0" presId="urn:microsoft.com/office/officeart/2005/8/layout/lProcess2"/>
    <dgm:cxn modelId="{BFBCF337-8DA8-4904-B24D-AA0CAC83CFE4}" type="presParOf" srcId="{D8C3CA61-2738-4701-AF5B-B97E6C4645BE}" destId="{37CEB96D-85AE-42AF-ABE1-99B460CBEF16}" srcOrd="2" destOrd="0" presId="urn:microsoft.com/office/officeart/2005/8/layout/lProcess2"/>
    <dgm:cxn modelId="{472EAD1F-EB41-4097-B566-960EFABE39D1}" type="presParOf" srcId="{37CEB96D-85AE-42AF-ABE1-99B460CBEF16}" destId="{0A0FF930-B797-451A-95BD-BD305A24D83F}" srcOrd="0" destOrd="0" presId="urn:microsoft.com/office/officeart/2005/8/layout/lProcess2"/>
    <dgm:cxn modelId="{FC4EC04C-76D8-493F-A8A4-5C02EA595354}" type="presParOf" srcId="{8273AA0F-0DE1-42A1-95A7-84C21A700C4A}" destId="{2083975E-6E50-4717-86BD-9BE874CFD9B0}" srcOrd="1" destOrd="0" presId="urn:microsoft.com/office/officeart/2005/8/layout/lProcess2"/>
    <dgm:cxn modelId="{0946BFF7-13C1-4888-9979-E154F61184BE}" type="presParOf" srcId="{8273AA0F-0DE1-42A1-95A7-84C21A700C4A}" destId="{C17D2F08-E2E3-450F-90DC-AAAA7069C611}" srcOrd="2" destOrd="0" presId="urn:microsoft.com/office/officeart/2005/8/layout/lProcess2"/>
    <dgm:cxn modelId="{9E57DD65-46CD-49D1-AE8B-CA8FB8E0C5CA}" type="presParOf" srcId="{C17D2F08-E2E3-450F-90DC-AAAA7069C611}" destId="{B752D334-ABDF-4526-B02F-A89CC16DA270}" srcOrd="0" destOrd="0" presId="urn:microsoft.com/office/officeart/2005/8/layout/lProcess2"/>
    <dgm:cxn modelId="{E3100082-932A-4820-9130-17283990E1DE}" type="presParOf" srcId="{C17D2F08-E2E3-450F-90DC-AAAA7069C611}" destId="{FEDE721C-3015-4948-866B-2301DABDD96E}" srcOrd="1" destOrd="0" presId="urn:microsoft.com/office/officeart/2005/8/layout/lProcess2"/>
    <dgm:cxn modelId="{BDD3D493-AB78-4B28-9AA4-FBA8CD0AF822}" type="presParOf" srcId="{C17D2F08-E2E3-450F-90DC-AAAA7069C611}" destId="{B99FD023-BB4F-4543-B801-928F7B3BAC27}" srcOrd="2" destOrd="0" presId="urn:microsoft.com/office/officeart/2005/8/layout/lProcess2"/>
    <dgm:cxn modelId="{AB8D182C-6527-40B8-80E7-426B46525E20}" type="presParOf" srcId="{B99FD023-BB4F-4543-B801-928F7B3BAC27}" destId="{0F640A97-6B7E-4A34-AE1B-2CAEA6226095}" srcOrd="0" destOrd="0" presId="urn:microsoft.com/office/officeart/2005/8/layout/lProcess2"/>
    <dgm:cxn modelId="{E654C3BB-BAE9-4423-92F1-03A5EE4285AA}" type="presParOf" srcId="{8273AA0F-0DE1-42A1-95A7-84C21A700C4A}" destId="{D2A6F6C7-348B-46F1-B67A-767AB2CF047A}" srcOrd="3" destOrd="0" presId="urn:microsoft.com/office/officeart/2005/8/layout/lProcess2"/>
    <dgm:cxn modelId="{CF6FAC7F-BFBE-4318-BB07-FB2A94031A3A}" type="presParOf" srcId="{8273AA0F-0DE1-42A1-95A7-84C21A700C4A}" destId="{DD47BB7F-DAD5-466F-A12A-02D310B995BD}" srcOrd="4" destOrd="0" presId="urn:microsoft.com/office/officeart/2005/8/layout/lProcess2"/>
    <dgm:cxn modelId="{E13713D8-8656-460A-BC75-DBDEAF7B1EC6}" type="presParOf" srcId="{DD47BB7F-DAD5-466F-A12A-02D310B995BD}" destId="{58612A77-710A-4129-A545-82C3489A5B0F}" srcOrd="0" destOrd="0" presId="urn:microsoft.com/office/officeart/2005/8/layout/lProcess2"/>
    <dgm:cxn modelId="{E8F599ED-3C02-4C4E-9C08-9CD1A04BEC93}" type="presParOf" srcId="{DD47BB7F-DAD5-466F-A12A-02D310B995BD}" destId="{1037EA6C-A7A9-4C81-9C31-DF2A18EE2AAA}" srcOrd="1" destOrd="0" presId="urn:microsoft.com/office/officeart/2005/8/layout/lProcess2"/>
    <dgm:cxn modelId="{6C931433-1AB4-465C-8381-DC0E9A53A8D2}" type="presParOf" srcId="{DD47BB7F-DAD5-466F-A12A-02D310B995BD}" destId="{253A0675-38FD-49EE-B7CA-AEB6C60457ED}" srcOrd="2" destOrd="0" presId="urn:microsoft.com/office/officeart/2005/8/layout/lProcess2"/>
    <dgm:cxn modelId="{B2EBE6C7-A711-4EDA-8351-3F06EEBD15DB}" type="presParOf" srcId="{253A0675-38FD-49EE-B7CA-AEB6C60457ED}" destId="{F3B258C9-BE3F-49DE-8083-AD579F579BF8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E75775-97EF-448E-97DB-372938DF6662}">
      <dsp:nvSpPr>
        <dsp:cNvPr id="0" name=""/>
        <dsp:cNvSpPr/>
      </dsp:nvSpPr>
      <dsp:spPr>
        <a:xfrm>
          <a:off x="1551" y="0"/>
          <a:ext cx="4034792" cy="1764257"/>
        </a:xfrm>
        <a:prstGeom prst="roundRect">
          <a:avLst>
            <a:gd name="adj" fmla="val 10000"/>
          </a:avLst>
        </a:prstGeom>
        <a:solidFill>
          <a:srgbClr val="800000">
            <a:alpha val="6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104400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400" b="1" kern="1200" dirty="0" smtClean="0">
            <a:latin typeface="Garamond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noProof="0" dirty="0" smtClean="0">
              <a:latin typeface="Garamond" pitchFamily="18" charset="0"/>
            </a:rPr>
            <a:t>Public</a:t>
          </a:r>
          <a:r>
            <a:rPr lang="en-US" sz="5400" b="1" kern="1200" noProof="0" dirty="0" smtClean="0">
              <a:latin typeface="Garamond" pitchFamily="18" charset="0"/>
            </a:rPr>
            <a:t> </a:t>
          </a:r>
          <a:r>
            <a:rPr lang="en-US" sz="4400" b="1" kern="1200" noProof="0" dirty="0" smtClean="0">
              <a:latin typeface="Garamond" pitchFamily="18" charset="0"/>
            </a:rPr>
            <a:t>Authorities</a:t>
          </a:r>
          <a:r>
            <a:rPr lang="en-US" sz="5400" kern="1200" noProof="0" dirty="0" smtClean="0"/>
            <a:t>	</a:t>
          </a:r>
          <a:endParaRPr lang="en-US" sz="5400" kern="1200" noProof="0" dirty="0"/>
        </a:p>
      </dsp:txBody>
      <dsp:txXfrm>
        <a:off x="1551" y="0"/>
        <a:ext cx="4034792" cy="529277"/>
      </dsp:txXfrm>
    </dsp:sp>
    <dsp:sp modelId="{B752D334-ABDF-4526-B02F-A89CC16DA270}">
      <dsp:nvSpPr>
        <dsp:cNvPr id="0" name=""/>
        <dsp:cNvSpPr/>
      </dsp:nvSpPr>
      <dsp:spPr>
        <a:xfrm>
          <a:off x="4338953" y="0"/>
          <a:ext cx="4034792" cy="1764257"/>
        </a:xfrm>
        <a:prstGeom prst="roundRect">
          <a:avLst>
            <a:gd name="adj" fmla="val 10000"/>
          </a:avLst>
        </a:prstGeom>
        <a:solidFill>
          <a:srgbClr val="800000">
            <a:alpha val="6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300" b="1" kern="1200" dirty="0" smtClean="0">
            <a:latin typeface="Garamond" pitchFamily="18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4400" b="1" kern="1200" dirty="0" smtClean="0">
            <a:latin typeface="Garamond" pitchFamily="18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noProof="0" dirty="0" smtClean="0">
              <a:latin typeface="Garamond" pitchFamily="18" charset="0"/>
            </a:rPr>
            <a:t>NGO</a:t>
          </a:r>
          <a:endParaRPr lang="en-US" sz="4400" b="1" kern="1200" noProof="0" dirty="0">
            <a:latin typeface="Garamond" pitchFamily="18" charset="0"/>
          </a:endParaRPr>
        </a:p>
      </dsp:txBody>
      <dsp:txXfrm>
        <a:off x="4338953" y="0"/>
        <a:ext cx="4034792" cy="529277"/>
      </dsp:txXfrm>
    </dsp:sp>
    <dsp:sp modelId="{58612A77-710A-4129-A545-82C3489A5B0F}">
      <dsp:nvSpPr>
        <dsp:cNvPr id="0" name=""/>
        <dsp:cNvSpPr/>
      </dsp:nvSpPr>
      <dsp:spPr>
        <a:xfrm>
          <a:off x="8676355" y="0"/>
          <a:ext cx="4034792" cy="1764257"/>
        </a:xfrm>
        <a:prstGeom prst="roundRect">
          <a:avLst>
            <a:gd name="adj" fmla="val 10000"/>
          </a:avLst>
        </a:prstGeom>
        <a:solidFill>
          <a:srgbClr val="800000">
            <a:alpha val="6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4400" b="1" kern="1200" dirty="0" smtClean="0">
            <a:latin typeface="Garamond" pitchFamily="18" charset="0"/>
          </a:endParaRPr>
        </a:p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noProof="0" dirty="0" smtClean="0">
              <a:latin typeface="Garamond" pitchFamily="18" charset="0"/>
            </a:rPr>
            <a:t>Private</a:t>
          </a:r>
          <a:r>
            <a:rPr lang="en-US" sz="4400" b="1" kern="1200" dirty="0" smtClean="0">
              <a:latin typeface="Garamond" pitchFamily="18" charset="0"/>
            </a:rPr>
            <a:t> Sector</a:t>
          </a:r>
          <a:endParaRPr lang="en-US" sz="4400" b="1" kern="1200" dirty="0">
            <a:latin typeface="Garamond" pitchFamily="18" charset="0"/>
          </a:endParaRPr>
        </a:p>
      </dsp:txBody>
      <dsp:txXfrm>
        <a:off x="8676355" y="0"/>
        <a:ext cx="4034792" cy="5292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0.07429</cdr:x>
      <cdr:y>0.28292</cdr:y>
    </cdr:from>
    <cdr:to>
      <cdr:x>0.24039</cdr:x>
      <cdr:y>0.54611</cdr:y>
    </cdr:to>
    <cdr:sp macro="" textlink="">
      <cdr:nvSpPr>
        <cdr:cNvPr id="2" name="Metin kutusu 1"/>
        <cdr:cNvSpPr txBox="1"/>
      </cdr:nvSpPr>
      <cdr:spPr>
        <a:xfrm xmlns:a="http://schemas.openxmlformats.org/drawingml/2006/main">
          <a:off x="966127" y="1813888"/>
          <a:ext cx="2160063" cy="16873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n-US" sz="3200" b="1" dirty="0" smtClean="0">
              <a:latin typeface="Garamond" pitchFamily="18" charset="0"/>
            </a:rPr>
            <a:t>Will decrease</a:t>
          </a:r>
        </a:p>
        <a:p xmlns:a="http://schemas.openxmlformats.org/drawingml/2006/main">
          <a:pPr algn="r"/>
          <a:r>
            <a:rPr lang="tr-TR" sz="3200" b="1" dirty="0" smtClean="0">
              <a:latin typeface="Garamond" pitchFamily="18" charset="0"/>
            </a:rPr>
            <a:t>%16</a:t>
          </a:r>
          <a:endParaRPr lang="tr-TR" sz="3200" b="1" dirty="0">
            <a:latin typeface="Garamond" pitchFamily="18" charset="0"/>
          </a:endParaRPr>
        </a:p>
      </cdr:txBody>
    </cdr:sp>
  </cdr:relSizeAnchor>
  <cdr:relSizeAnchor xmlns:cdr="http://schemas.openxmlformats.org/drawingml/2006/chartDrawing">
    <cdr:from>
      <cdr:x>0.05214</cdr:x>
      <cdr:y>0.73283</cdr:y>
    </cdr:from>
    <cdr:to>
      <cdr:x>0.25147</cdr:x>
      <cdr:y>0.9013</cdr:y>
    </cdr:to>
    <cdr:sp macro="" textlink="">
      <cdr:nvSpPr>
        <cdr:cNvPr id="3" name="Metin kutusu 1"/>
        <cdr:cNvSpPr txBox="1"/>
      </cdr:nvSpPr>
      <cdr:spPr>
        <a:xfrm xmlns:a="http://schemas.openxmlformats.org/drawingml/2006/main">
          <a:off x="678092" y="4698402"/>
          <a:ext cx="2592225" cy="10801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en-US" sz="3200" b="1" dirty="0" smtClean="0">
              <a:latin typeface="Garamond" pitchFamily="18" charset="0"/>
            </a:rPr>
            <a:t>Will remain as it is</a:t>
          </a:r>
        </a:p>
        <a:p xmlns:a="http://schemas.openxmlformats.org/drawingml/2006/main">
          <a:pPr algn="r"/>
          <a:r>
            <a:rPr lang="tr-TR" sz="3200" b="1" dirty="0" smtClean="0">
              <a:latin typeface="Garamond" pitchFamily="18" charset="0"/>
            </a:rPr>
            <a:t>%28</a:t>
          </a:r>
          <a:endParaRPr lang="tr-TR" sz="3200" b="1" dirty="0">
            <a:latin typeface="Garamond" pitchFamily="18" charset="0"/>
          </a:endParaRPr>
        </a:p>
      </cdr:txBody>
    </cdr:sp>
  </cdr:relSizeAnchor>
  <cdr:relSizeAnchor xmlns:cdr="http://schemas.openxmlformats.org/drawingml/2006/chartDrawing">
    <cdr:from>
      <cdr:x>0.75534</cdr:x>
      <cdr:y>0.41133</cdr:y>
    </cdr:from>
    <cdr:to>
      <cdr:x>0.94992</cdr:x>
      <cdr:y>0.5798</cdr:y>
    </cdr:to>
    <cdr:sp macro="" textlink="">
      <cdr:nvSpPr>
        <cdr:cNvPr id="4" name="Metin kutusu 1"/>
        <cdr:cNvSpPr txBox="1"/>
      </cdr:nvSpPr>
      <cdr:spPr>
        <a:xfrm xmlns:a="http://schemas.openxmlformats.org/drawingml/2006/main">
          <a:off x="9823108" y="2637165"/>
          <a:ext cx="2530413" cy="10801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en-US" sz="4000" b="1" dirty="0" smtClean="0">
              <a:solidFill>
                <a:srgbClr val="C00000"/>
              </a:solidFill>
              <a:latin typeface="Garamond" pitchFamily="18" charset="0"/>
            </a:rPr>
            <a:t>Will keep rising</a:t>
          </a:r>
        </a:p>
        <a:p xmlns:a="http://schemas.openxmlformats.org/drawingml/2006/main">
          <a:pPr algn="r"/>
          <a:r>
            <a:rPr lang="tr-TR" sz="4000" b="1" dirty="0" smtClean="0">
              <a:solidFill>
                <a:srgbClr val="C00000"/>
              </a:solidFill>
              <a:latin typeface="Garamond" pitchFamily="18" charset="0"/>
            </a:rPr>
            <a:t>%46</a:t>
          </a:r>
          <a:endParaRPr lang="tr-TR" sz="4000" b="1" dirty="0">
            <a:solidFill>
              <a:srgbClr val="C00000"/>
            </a:solidFill>
            <a:latin typeface="Garamond" pitchFamily="18" charset="0"/>
          </a:endParaRPr>
        </a:p>
      </cdr:txBody>
    </cdr:sp>
  </cdr:relSizeAnchor>
  <cdr:relSizeAnchor xmlns:cdr="http://schemas.openxmlformats.org/drawingml/2006/chartDrawing">
    <cdr:from>
      <cdr:x>0.16842</cdr:x>
      <cdr:y>0</cdr:y>
    </cdr:from>
    <cdr:to>
      <cdr:x>0.38436</cdr:x>
      <cdr:y>0.13054</cdr:y>
    </cdr:to>
    <cdr:sp macro="" textlink="">
      <cdr:nvSpPr>
        <cdr:cNvPr id="5" name="Metin kutusu 1"/>
        <cdr:cNvSpPr txBox="1"/>
      </cdr:nvSpPr>
      <cdr:spPr>
        <a:xfrm xmlns:a="http://schemas.openxmlformats.org/drawingml/2006/main">
          <a:off x="2190260" y="0"/>
          <a:ext cx="2808311" cy="8369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en-US" sz="2800" b="1" dirty="0" smtClean="0">
              <a:latin typeface="Garamond" pitchFamily="18" charset="0"/>
            </a:rPr>
            <a:t>No idea %</a:t>
          </a:r>
          <a:r>
            <a:rPr lang="tr-TR" sz="2800" b="1" dirty="0" smtClean="0">
              <a:latin typeface="Garamond" pitchFamily="18" charset="0"/>
            </a:rPr>
            <a:t>10</a:t>
          </a:r>
          <a:endParaRPr lang="tr-TR" sz="2800" b="1" dirty="0">
            <a:latin typeface="Garamond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ヒラギノ角ゴ ProN W3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EB428F1-4E91-464B-A0D5-8F4A3D7ABD4E}" type="datetime1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tr-TR" noProof="0" smtClean="0"/>
              <a:t>Click to edit Master text styles</a:t>
            </a:r>
          </a:p>
          <a:p>
            <a:pPr lvl="1"/>
            <a:r>
              <a:rPr lang="tr-TR" noProof="0" smtClean="0"/>
              <a:t>Second level</a:t>
            </a:r>
          </a:p>
          <a:p>
            <a:pPr lvl="2"/>
            <a:r>
              <a:rPr lang="tr-TR" noProof="0" smtClean="0"/>
              <a:t>Third level</a:t>
            </a:r>
          </a:p>
          <a:p>
            <a:pPr lvl="3"/>
            <a:r>
              <a:rPr lang="tr-TR" noProof="0" smtClean="0"/>
              <a:t>Fourth level</a:t>
            </a:r>
          </a:p>
          <a:p>
            <a:pPr lvl="4"/>
            <a:r>
              <a:rPr lang="tr-TR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ヒラギノ角ゴ ProN W3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E4C678-6BA8-4DC6-AE85-2F2D404E18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9340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ayt Görüntüsü Yer Tutucus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 Yer Tutucusu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dirty="0" smtClean="0"/>
          </a:p>
        </p:txBody>
      </p:sp>
      <p:sp>
        <p:nvSpPr>
          <p:cNvPr id="16388" name="Slayt Numarası Yer Tutucus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36BB8CB7-C51D-40CD-801F-DCB79C90DBCB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4224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CABD12E0-E41F-4E7B-86B3-98E3DDC95520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2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85079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ACF07FFE-7D66-4A80-A30D-6A57817CB776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3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89398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7AA11505-5209-4473-97FC-EF22A63E4969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4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26128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ACD16D80-8795-434C-B2B7-F5E38AAE030F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5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3365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642381CE-BC60-483A-8AB5-E09EC9D24797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6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0096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156749C3-E3F3-4C7B-ABBB-70350B11D552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7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99747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E7ADC731-7D04-4AC0-B795-C9E0E2744E62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8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15236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0D8FFF3E-BCFC-4191-A2C5-68C8C0401826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9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578305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1AD08A50-E685-426F-98A4-5B5056B8F301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10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80711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0F653101-C572-40E9-873F-55E998BA8A9C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11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32641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b="1" dirty="0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C7DCBFA3-6D3A-42C6-8CDE-3CC29C7CFF89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12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38240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64C3EBE8-34C0-455B-8054-1E4BFD079115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13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25794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C3C23B01-DE2B-4B25-B7A1-2AC2BAE4AC38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14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5559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ACEEF715-599F-409A-8F03-2A5304D25B87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15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54450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5843860C-1077-47B2-9470-4614788D3FC5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16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613992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dirty="0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79060830-C327-4691-86E0-A17A36420761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17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14172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D35ED402-63E6-4810-9B18-1C7EA4E11059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18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962896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640C0A89-5C16-45CF-9FF7-FFD2E448502A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19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771427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pPr>
              <a:spcBef>
                <a:spcPct val="0"/>
              </a:spcBef>
            </a:pPr>
            <a:fld id="{05C09535-8439-42ED-B5AB-50B6281DF03B}" type="slidenum">
              <a:rPr lang="en-US" altLang="tr-TR" smtClean="0">
                <a:solidFill>
                  <a:srgbClr val="000000"/>
                </a:solidFill>
                <a:latin typeface="GillSans" charset="0"/>
                <a:ea typeface="ヒラギノ角ゴ ProN W3" charset="-128"/>
              </a:rPr>
              <a:pPr>
                <a:spcBef>
                  <a:spcPct val="0"/>
                </a:spcBef>
              </a:pPr>
              <a:t>20</a:t>
            </a:fld>
            <a:endParaRPr lang="en-US" altLang="tr-TR" dirty="0" smtClean="0">
              <a:solidFill>
                <a:srgbClr val="000000"/>
              </a:solidFill>
              <a:latin typeface="GillSans" charset="0"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80526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78945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text</a:t>
            </a:r>
            <a:r>
              <a:rPr lang="tr-TR" dirty="0" smtClean="0"/>
              <a:t> </a:t>
            </a:r>
            <a:r>
              <a:rPr lang="tr-TR" dirty="0" err="1" smtClean="0"/>
              <a:t>styles</a:t>
            </a:r>
            <a:endParaRPr lang="tr-TR" dirty="0" smtClean="0"/>
          </a:p>
          <a:p>
            <a:pPr lvl="1"/>
            <a:r>
              <a:rPr lang="tr-TR" dirty="0" smtClean="0"/>
              <a:t>Second </a:t>
            </a:r>
            <a:r>
              <a:rPr lang="tr-TR" dirty="0" err="1" smtClean="0"/>
              <a:t>level</a:t>
            </a:r>
            <a:endParaRPr lang="tr-TR" dirty="0" smtClean="0"/>
          </a:p>
          <a:p>
            <a:pPr lvl="2"/>
            <a:r>
              <a:rPr lang="tr-TR" dirty="0" smtClean="0"/>
              <a:t>Third </a:t>
            </a:r>
            <a:r>
              <a:rPr lang="tr-TR" dirty="0" err="1" smtClean="0"/>
              <a:t>level</a:t>
            </a:r>
            <a:endParaRPr lang="tr-TR" dirty="0" smtClean="0"/>
          </a:p>
          <a:p>
            <a:pPr lvl="3"/>
            <a:r>
              <a:rPr lang="tr-TR" dirty="0" err="1" smtClean="0"/>
              <a:t>Fourth</a:t>
            </a:r>
            <a:r>
              <a:rPr lang="tr-TR" dirty="0" smtClean="0"/>
              <a:t> </a:t>
            </a:r>
            <a:r>
              <a:rPr lang="tr-TR" dirty="0" err="1" smtClean="0"/>
              <a:t>level</a:t>
            </a:r>
            <a:endParaRPr lang="tr-TR" dirty="0" smtClean="0"/>
          </a:p>
          <a:p>
            <a:pPr lvl="4"/>
            <a:r>
              <a:rPr lang="tr-TR" dirty="0" err="1" smtClean="0"/>
              <a:t>Fifth</a:t>
            </a:r>
            <a:r>
              <a:rPr lang="tr-TR" dirty="0" smtClean="0"/>
              <a:t> </a:t>
            </a:r>
            <a:r>
              <a:rPr lang="tr-TR" dirty="0" err="1" smtClean="0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95083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801619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0336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8282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64596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732471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154896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Gill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564199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8777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21200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21200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58262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>
                <a:sym typeface="GillSans" charset="0"/>
              </a:rPr>
              <a:t>Click to edit Master text styles</a:t>
            </a:r>
          </a:p>
          <a:p>
            <a:pPr lvl="1"/>
            <a:r>
              <a:rPr lang="en-US" altLang="tr-TR" smtClean="0">
                <a:sym typeface="GillSans" charset="0"/>
              </a:rPr>
              <a:t>Second level</a:t>
            </a:r>
          </a:p>
          <a:p>
            <a:pPr lvl="2"/>
            <a:r>
              <a:rPr lang="en-US" altLang="tr-TR" smtClean="0">
                <a:sym typeface="GillSans" charset="0"/>
              </a:rPr>
              <a:t>Third level</a:t>
            </a:r>
          </a:p>
          <a:p>
            <a:pPr lvl="3"/>
            <a:r>
              <a:rPr lang="en-US" altLang="tr-TR" smtClean="0">
                <a:sym typeface="GillSans" charset="0"/>
              </a:rPr>
              <a:t>Fourth level</a:t>
            </a:r>
          </a:p>
          <a:p>
            <a:pPr lvl="4"/>
            <a:r>
              <a:rPr lang="en-US" altLang="tr-TR" smtClean="0">
                <a:sym typeface="GillSans" charset="0"/>
              </a:rPr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>
                <a:sym typeface="Gill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Sans" charset="0"/>
          <a:ea typeface="ヒラギノ角ゴ ProN W3" charset="-128"/>
          <a:cs typeface="ヒラギノ角ゴ ProN W3" charset="-128"/>
          <a:sym typeface="Gill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/>
          </p:cNvSpPr>
          <p:nvPr/>
        </p:nvSpPr>
        <p:spPr bwMode="auto">
          <a:xfrm>
            <a:off x="0" y="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2" name="Rectangle 2"/>
          <p:cNvSpPr>
            <a:spLocks/>
          </p:cNvSpPr>
          <p:nvPr/>
        </p:nvSpPr>
        <p:spPr bwMode="auto">
          <a:xfrm>
            <a:off x="317500" y="358775"/>
            <a:ext cx="12687300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eaLnBrk="1" hangingPunct="1">
              <a:lnSpc>
                <a:spcPct val="70000"/>
              </a:lnSpc>
              <a:spcBef>
                <a:spcPts val="1400"/>
              </a:spcBef>
              <a:defRPr/>
            </a:pPr>
            <a:r>
              <a:rPr lang="en-US" sz="6600" b="1" spc="100" dirty="0" smtClean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Business </a:t>
            </a:r>
            <a:r>
              <a:rPr lang="en-US" sz="6600" b="1" spc="100" dirty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Perspectives </a:t>
            </a:r>
            <a:r>
              <a:rPr lang="tr-TR" sz="6600" b="1" spc="100" dirty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o</a:t>
            </a:r>
            <a:r>
              <a:rPr lang="en-US" sz="6600" b="1" spc="100" dirty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n Corruption :  </a:t>
            </a:r>
          </a:p>
          <a:p>
            <a:pPr eaLnBrk="1" hangingPunct="1">
              <a:lnSpc>
                <a:spcPct val="70000"/>
              </a:lnSpc>
              <a:spcBef>
                <a:spcPts val="1400"/>
              </a:spcBef>
              <a:defRPr/>
            </a:pPr>
            <a:r>
              <a:rPr lang="en-US" sz="6600" b="1" spc="100" dirty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Perception </a:t>
            </a:r>
            <a:r>
              <a:rPr lang="en-US" sz="6600" b="1" spc="100" dirty="0" smtClean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and </a:t>
            </a:r>
            <a:r>
              <a:rPr lang="en-US" sz="6600" b="1" spc="100" dirty="0">
                <a:solidFill>
                  <a:schemeClr val="accent1"/>
                </a:solidFill>
                <a:latin typeface="Garamond" pitchFamily="18" charset="0"/>
                <a:cs typeface="Arial" pitchFamily="34" charset="0"/>
                <a:sym typeface="Arial" pitchFamily="34" charset="0"/>
              </a:rPr>
              <a:t>Recommendations</a:t>
            </a:r>
            <a:endParaRPr lang="en-US" sz="8800" b="1" dirty="0">
              <a:solidFill>
                <a:srgbClr val="FFFFFF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</p:txBody>
      </p:sp>
      <p:sp>
        <p:nvSpPr>
          <p:cNvPr id="15364" name="Line 3"/>
          <p:cNvSpPr>
            <a:spLocks noChangeShapeType="1"/>
          </p:cNvSpPr>
          <p:nvPr/>
        </p:nvSpPr>
        <p:spPr bwMode="auto">
          <a:xfrm>
            <a:off x="6661150" y="4156075"/>
            <a:ext cx="6376988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15365" name="Line 3"/>
          <p:cNvSpPr>
            <a:spLocks noChangeShapeType="1"/>
          </p:cNvSpPr>
          <p:nvPr/>
        </p:nvSpPr>
        <p:spPr bwMode="auto">
          <a:xfrm>
            <a:off x="0" y="8386763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pic>
        <p:nvPicPr>
          <p:cNvPr id="15366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Metin kutusu 1"/>
          <p:cNvSpPr txBox="1">
            <a:spLocks noChangeArrowheads="1"/>
          </p:cNvSpPr>
          <p:nvPr/>
        </p:nvSpPr>
        <p:spPr bwMode="auto">
          <a:xfrm>
            <a:off x="5997575" y="6172200"/>
            <a:ext cx="6769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r" eaLnBrk="1" hangingPunct="1"/>
            <a:r>
              <a:rPr lang="en-US" altLang="tr-TR" sz="4200" b="1" i="1" dirty="0">
                <a:solidFill>
                  <a:schemeClr val="accent1"/>
                </a:solidFill>
                <a:latin typeface="Garamond" panose="02020404030301010803" pitchFamily="18" charset="0"/>
              </a:rPr>
              <a:t>2014 Survey Results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17411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tr-TR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7412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17416" name="Rectangle 4"/>
            <p:cNvSpPr>
              <a:spLocks/>
            </p:cNvSpPr>
            <p:nvPr/>
          </p:nvSpPr>
          <p:spPr bwMode="auto">
            <a:xfrm>
              <a:off x="450" y="189"/>
              <a:ext cx="1166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Goals</a:t>
              </a:r>
            </a:p>
          </p:txBody>
        </p:sp>
        <p:sp>
          <p:nvSpPr>
            <p:cNvPr id="17417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17413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17415" name="Metin kutusu 1"/>
          <p:cNvSpPr txBox="1">
            <a:spLocks noChangeArrowheads="1"/>
          </p:cNvSpPr>
          <p:nvPr/>
        </p:nvSpPr>
        <p:spPr bwMode="auto">
          <a:xfrm>
            <a:off x="598488" y="2832100"/>
            <a:ext cx="1173638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ct val="200000"/>
              </a:lnSpc>
              <a:buFontTx/>
              <a:buChar char="•"/>
            </a:pPr>
            <a:r>
              <a:rPr lang="en-US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Create awareness against</a:t>
            </a:r>
            <a:r>
              <a:rPr lang="tr-TR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 </a:t>
            </a:r>
            <a:r>
              <a:rPr lang="en-US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corruption</a:t>
            </a:r>
          </a:p>
          <a:p>
            <a:pPr algn="l" eaLnBrk="1" hangingPunct="1">
              <a:lnSpc>
                <a:spcPct val="200000"/>
              </a:lnSpc>
              <a:buFontTx/>
              <a:buChar char="•"/>
            </a:pPr>
            <a:r>
              <a:rPr lang="en-US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Expose</a:t>
            </a:r>
            <a:r>
              <a:rPr lang="tr-TR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 </a:t>
            </a:r>
            <a:r>
              <a:rPr lang="en-US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business perception</a:t>
            </a:r>
            <a:r>
              <a:rPr lang="tr-TR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 of </a:t>
            </a:r>
            <a:r>
              <a:rPr lang="en-US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the corruption</a:t>
            </a:r>
            <a:r>
              <a:rPr lang="tr-TR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 </a:t>
            </a:r>
            <a:endParaRPr lang="en-US" altLang="tr-TR" b="1" dirty="0">
              <a:solidFill>
                <a:schemeClr val="accent2"/>
              </a:solidFill>
              <a:latin typeface="Garamond" panose="02020404030301010803" pitchFamily="18" charset="0"/>
            </a:endParaRPr>
          </a:p>
          <a:p>
            <a:pPr algn="l" eaLnBrk="1" hangingPunct="1">
              <a:lnSpc>
                <a:spcPct val="200000"/>
              </a:lnSpc>
              <a:buFontTx/>
              <a:buChar char="•"/>
            </a:pPr>
            <a:r>
              <a:rPr lang="en-US" altLang="tr-TR" b="1" dirty="0">
                <a:solidFill>
                  <a:schemeClr val="accent2"/>
                </a:solidFill>
                <a:latin typeface="Garamond" panose="02020404030301010803" pitchFamily="18" charset="0"/>
              </a:rPr>
              <a:t>Discuss </a:t>
            </a:r>
            <a:r>
              <a:rPr lang="en-US" altLang="tr-TR" b="1">
                <a:solidFill>
                  <a:schemeClr val="accent2"/>
                </a:solidFill>
                <a:latin typeface="Garamond" panose="02020404030301010803" pitchFamily="18" charset="0"/>
              </a:rPr>
              <a:t>policy </a:t>
            </a:r>
            <a:r>
              <a:rPr lang="en-US" altLang="tr-TR" b="1" smtClean="0">
                <a:solidFill>
                  <a:schemeClr val="accent2"/>
                </a:solidFill>
                <a:latin typeface="Garamond" panose="02020404030301010803" pitchFamily="18" charset="0"/>
              </a:rPr>
              <a:t>recommendations</a:t>
            </a:r>
            <a:endParaRPr lang="en-US" altLang="tr-TR" b="1" dirty="0">
              <a:solidFill>
                <a:schemeClr val="accent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GB" altLang="tr-TR" sz="4200" dirty="0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GB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9460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19464" name="Rectangle 4"/>
            <p:cNvSpPr>
              <a:spLocks/>
            </p:cNvSpPr>
            <p:nvPr/>
          </p:nvSpPr>
          <p:spPr bwMode="auto">
            <a:xfrm>
              <a:off x="450" y="189"/>
              <a:ext cx="2739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Methodology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9465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19461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19463" name="Metin kutusu 1"/>
          <p:cNvSpPr txBox="1">
            <a:spLocks noChangeArrowheads="1"/>
          </p:cNvSpPr>
          <p:nvPr/>
        </p:nvSpPr>
        <p:spPr bwMode="auto">
          <a:xfrm>
            <a:off x="598488" y="1924050"/>
            <a:ext cx="11736387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ct val="150000"/>
              </a:lnSpc>
              <a:buFontTx/>
              <a:buChar char="•"/>
            </a:pPr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A survey is conducted in Istanbul over </a:t>
            </a:r>
            <a:r>
              <a:rPr lang="en-US" altLang="tr-TR" b="1" smtClean="0">
                <a:solidFill>
                  <a:schemeClr val="accent2"/>
                </a:solidFill>
                <a:latin typeface="Garamond" panose="02020404030301010803" pitchFamily="18" charset="0"/>
              </a:rPr>
              <a:t>a sample of </a:t>
            </a:r>
            <a:r>
              <a:rPr lang="en-US" altLang="tr-TR" b="1" smtClean="0">
                <a:solidFill>
                  <a:srgbClr val="C00000"/>
                </a:solidFill>
                <a:latin typeface="Garamond" panose="02020404030301010803" pitchFamily="18" charset="0"/>
              </a:rPr>
              <a:t>801 respondents</a:t>
            </a:r>
            <a:r>
              <a:rPr lang="en-US" altLang="tr-TR" b="1">
                <a:solidFill>
                  <a:schemeClr val="accent2"/>
                </a:solidFill>
                <a:latin typeface="Garamond" panose="02020404030301010803" pitchFamily="18" charset="0"/>
              </a:rPr>
              <a:t>, </a:t>
            </a:r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representative of the business community.</a:t>
            </a:r>
          </a:p>
          <a:p>
            <a:pPr algn="l" eaLnBrk="1" hangingPunct="1">
              <a:lnSpc>
                <a:spcPct val="150000"/>
              </a:lnSpc>
              <a:buFontTx/>
              <a:buChar char="•"/>
            </a:pPr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The survey is based on nine in depth interviews in </a:t>
            </a:r>
            <a:r>
              <a:rPr lang="en-US" altLang="tr-TR" b="1" dirty="0">
                <a:solidFill>
                  <a:srgbClr val="C00000"/>
                </a:solidFill>
                <a:latin typeface="Garamond" panose="02020404030301010803" pitchFamily="18" charset="0"/>
              </a:rPr>
              <a:t>Istanbul</a:t>
            </a:r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 and three focus group meetings in </a:t>
            </a:r>
            <a:r>
              <a:rPr lang="en-US" altLang="tr-TR" b="1" dirty="0" smtClean="0">
                <a:solidFill>
                  <a:srgbClr val="C00000"/>
                </a:solidFill>
                <a:latin typeface="Garamond" panose="02020404030301010803" pitchFamily="18" charset="0"/>
              </a:rPr>
              <a:t>Denizli, Gaziantep and Antalya</a:t>
            </a:r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; the opinions of </a:t>
            </a:r>
            <a:r>
              <a:rPr lang="en-US" altLang="tr-TR" b="1" dirty="0" smtClean="0">
                <a:solidFill>
                  <a:srgbClr val="C00000"/>
                </a:solidFill>
                <a:latin typeface="Garamond" panose="02020404030301010803" pitchFamily="18" charset="0"/>
              </a:rPr>
              <a:t>36</a:t>
            </a:r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 business people in total are taken into consideration. </a:t>
            </a:r>
            <a:endParaRPr lang="en-US" altLang="tr-TR" b="1" dirty="0">
              <a:solidFill>
                <a:schemeClr val="accent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21507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1508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21555" name="Rectangle 4"/>
            <p:cNvSpPr>
              <a:spLocks/>
            </p:cNvSpPr>
            <p:nvPr/>
          </p:nvSpPr>
          <p:spPr bwMode="auto">
            <a:xfrm>
              <a:off x="450" y="189"/>
              <a:ext cx="5100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Corporate demographics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1556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21509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693613"/>
              </p:ext>
            </p:extLst>
          </p:nvPr>
        </p:nvGraphicFramePr>
        <p:xfrm>
          <a:off x="0" y="2644775"/>
          <a:ext cx="13004801" cy="4627565"/>
        </p:xfrm>
        <a:graphic>
          <a:graphicData uri="http://schemas.openxmlformats.org/drawingml/2006/table">
            <a:tbl>
              <a:tblPr firstRow="1" firstCol="1" bandRow="1">
                <a:tableStyleId>{EB344D84-9AFB-497E-A393-DC336BA19D2E}</a:tableStyleId>
              </a:tblPr>
              <a:tblGrid>
                <a:gridCol w="4787759"/>
                <a:gridCol w="2611860"/>
                <a:gridCol w="1868394"/>
                <a:gridCol w="1868394"/>
                <a:gridCol w="1868394"/>
              </a:tblGrid>
              <a:tr h="10283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Business line</a:t>
                      </a:r>
                      <a:endParaRPr lang="en-US" sz="800" noProof="0" dirty="0" smtClean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  <a:p>
                      <a:endParaRPr lang="en-US" sz="600" noProof="0" dirty="0">
                        <a:effectLst/>
                        <a:latin typeface="Cambria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Small</a:t>
                      </a:r>
                      <a:endParaRPr lang="en-US" sz="36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Medium</a:t>
                      </a:r>
                      <a:endParaRPr lang="en-US" sz="36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Large</a:t>
                      </a:r>
                      <a:endParaRPr lang="en-US" sz="36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Total</a:t>
                      </a:r>
                      <a:endParaRPr lang="en-US" sz="36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Other services</a:t>
                      </a:r>
                      <a:endParaRPr lang="en-US" sz="25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117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43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17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177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Construction</a:t>
                      </a:r>
                      <a:endParaRPr lang="en-US" sz="25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33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25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22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80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Wholesale</a:t>
                      </a:r>
                      <a:r>
                        <a:rPr lang="en-US" sz="2500" baseline="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 &amp; retail</a:t>
                      </a:r>
                      <a:endParaRPr lang="en-US" sz="25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68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43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33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144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Accommodation</a:t>
                      </a:r>
                      <a:endParaRPr lang="en-US" sz="25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36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68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30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134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Transport &amp; communication</a:t>
                      </a:r>
                      <a:endParaRPr lang="en-US" sz="25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45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30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5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80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Manufacturing</a:t>
                      </a:r>
                      <a:endParaRPr lang="en-US" sz="25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83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54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49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186</a:t>
                      </a:r>
                      <a:endParaRPr lang="en-US" sz="2500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  <a:tr h="5141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b="1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Total</a:t>
                      </a:r>
                      <a:endParaRPr lang="en-US" sz="2500" b="1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382</a:t>
                      </a:r>
                      <a:endParaRPr lang="en-US" sz="25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263</a:t>
                      </a:r>
                      <a:endParaRPr lang="en-US" sz="25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156</a:t>
                      </a:r>
                      <a:endParaRPr lang="en-US" sz="25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b="1" noProof="0" dirty="0" smtClean="0">
                          <a:solidFill>
                            <a:srgbClr val="C00000"/>
                          </a:solidFill>
                          <a:effectLst/>
                          <a:latin typeface="Garamond" pitchFamily="18" charset="0"/>
                        </a:rPr>
                        <a:t>801</a:t>
                      </a:r>
                      <a:endParaRPr lang="en-US" sz="2500" b="1" noProof="0" dirty="0">
                        <a:solidFill>
                          <a:srgbClr val="C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36858" marR="36858" marT="0" marB="0" anchor="b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tr-TR" altLang="tr-TR" sz="4200" dirty="0">
              <a:solidFill>
                <a:srgbClr val="000000"/>
              </a:solidFill>
            </a:endParaRPr>
          </a:p>
        </p:txBody>
      </p:sp>
      <p:sp>
        <p:nvSpPr>
          <p:cNvPr id="23555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tr-TR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3556" name="Group 3"/>
          <p:cNvGrpSpPr>
            <a:grpSpLocks/>
          </p:cNvGrpSpPr>
          <p:nvPr/>
        </p:nvGrpSpPr>
        <p:grpSpPr bwMode="auto">
          <a:xfrm>
            <a:off x="292100" y="541338"/>
            <a:ext cx="12712700" cy="1087437"/>
            <a:chOff x="450" y="221"/>
            <a:chExt cx="8008" cy="685"/>
          </a:xfrm>
        </p:grpSpPr>
        <p:sp>
          <p:nvSpPr>
            <p:cNvPr id="23617" name="Rectangle 4"/>
            <p:cNvSpPr>
              <a:spLocks/>
            </p:cNvSpPr>
            <p:nvPr/>
          </p:nvSpPr>
          <p:spPr bwMode="auto">
            <a:xfrm>
              <a:off x="450" y="221"/>
              <a:ext cx="401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Top three problems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618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23557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5" name="Metin kutusu 4"/>
          <p:cNvSpPr txBox="1"/>
          <p:nvPr/>
        </p:nvSpPr>
        <p:spPr>
          <a:xfrm>
            <a:off x="525463" y="3106738"/>
            <a:ext cx="11377612" cy="175418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tr-TR" sz="3600" dirty="0">
              <a:solidFill>
                <a:schemeClr val="accent1"/>
              </a:solidFill>
              <a:latin typeface="Garamond" pitchFamily="18" charset="0"/>
            </a:endParaRP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tr-TR" sz="3600" dirty="0">
              <a:solidFill>
                <a:schemeClr val="accent1"/>
              </a:solidFill>
              <a:latin typeface="Garamond" pitchFamily="18" charset="0"/>
            </a:endParaRPr>
          </a:p>
          <a:p>
            <a:pPr algn="ctr" eaLnBrk="1" hangingPunct="1">
              <a:defRPr/>
            </a:pPr>
            <a:endParaRPr lang="tr-TR" sz="3600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5326194"/>
              </p:ext>
            </p:extLst>
          </p:nvPr>
        </p:nvGraphicFramePr>
        <p:xfrm>
          <a:off x="0" y="2789238"/>
          <a:ext cx="13065110" cy="381635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874078"/>
                <a:gridCol w="1091818"/>
                <a:gridCol w="1008112"/>
                <a:gridCol w="720080"/>
                <a:gridCol w="792088"/>
                <a:gridCol w="720080"/>
                <a:gridCol w="720080"/>
                <a:gridCol w="868332"/>
                <a:gridCol w="685414"/>
                <a:gridCol w="750510"/>
                <a:gridCol w="936104"/>
                <a:gridCol w="907691"/>
                <a:gridCol w="892509"/>
                <a:gridCol w="936104"/>
                <a:gridCol w="1162110"/>
              </a:tblGrid>
              <a:tr h="1210063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Total</a:t>
                      </a:r>
                      <a:endParaRPr lang="en-US" sz="20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noProof="0" dirty="0" smtClean="0">
                          <a:solidFill>
                            <a:srgbClr val="800000"/>
                          </a:solidFill>
                          <a:effectLst/>
                          <a:latin typeface="Garamond" pitchFamily="18" charset="0"/>
                        </a:rPr>
                        <a:t>Macro Problems</a:t>
                      </a:r>
                      <a:endParaRPr lang="en-US" sz="2400" noProof="0" dirty="0">
                        <a:solidFill>
                          <a:srgbClr val="8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noProof="0" dirty="0" smtClean="0">
                          <a:solidFill>
                            <a:srgbClr val="800000"/>
                          </a:solidFill>
                          <a:effectLst/>
                          <a:latin typeface="Garamond" pitchFamily="18" charset="0"/>
                        </a:rPr>
                        <a:t>Input Prices</a:t>
                      </a:r>
                      <a:endParaRPr lang="en-US" sz="2400" noProof="0" dirty="0">
                        <a:solidFill>
                          <a:srgbClr val="8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noProof="0" dirty="0" smtClean="0">
                          <a:solidFill>
                            <a:srgbClr val="800000"/>
                          </a:solidFill>
                          <a:effectLst/>
                          <a:latin typeface="Garamond" pitchFamily="18" charset="0"/>
                        </a:rPr>
                        <a:t>Labor</a:t>
                      </a:r>
                      <a:endParaRPr lang="en-US" sz="2400" noProof="0" dirty="0">
                        <a:solidFill>
                          <a:srgbClr val="8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noProof="0" dirty="0" smtClean="0">
                          <a:solidFill>
                            <a:srgbClr val="800000"/>
                          </a:solidFill>
                          <a:effectLst/>
                          <a:latin typeface="Garamond" pitchFamily="18" charset="0"/>
                        </a:rPr>
                        <a:t>Public sphere</a:t>
                      </a:r>
                      <a:r>
                        <a:rPr lang="en-US" sz="2800" baseline="0" noProof="0" dirty="0" smtClean="0">
                          <a:solidFill>
                            <a:srgbClr val="800000"/>
                          </a:solidFill>
                          <a:effectLst/>
                          <a:latin typeface="Garamond" pitchFamily="18" charset="0"/>
                        </a:rPr>
                        <a:t> problems</a:t>
                      </a:r>
                      <a:endParaRPr lang="en-US" sz="2400" noProof="0" dirty="0">
                        <a:solidFill>
                          <a:srgbClr val="8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489307"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Econ. Stability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Political Stability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Inf.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Exch.</a:t>
                      </a:r>
                      <a:r>
                        <a:rPr lang="en-US" sz="2100" baseline="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 Rates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Int. Rates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Gen. Input</a:t>
                      </a:r>
                      <a:endParaRPr lang="en-US" sz="20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Energy</a:t>
                      </a:r>
                      <a:endParaRPr lang="en-US" sz="20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Rent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Cost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Quality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Tax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Public Regul.</a:t>
                      </a:r>
                      <a:r>
                        <a:rPr lang="en-US" sz="2100" baseline="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Unre- corded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Bribery and Corrupt</a:t>
                      </a:r>
                      <a:r>
                        <a:rPr lang="en-US" sz="2100" baseline="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  <a:r>
                        <a:rPr lang="en-US" sz="2100" noProof="0" dirty="0" smtClean="0">
                          <a:solidFill>
                            <a:schemeClr val="accent1"/>
                          </a:solidFill>
                          <a:effectLst/>
                          <a:latin typeface="Garamond" pitchFamily="18" charset="0"/>
                        </a:rPr>
                        <a:t>.</a:t>
                      </a:r>
                      <a:endParaRPr lang="en-US" sz="2100" noProof="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16980"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dirty="0">
                        <a:solidFill>
                          <a:schemeClr val="accent1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7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2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4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5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5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5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7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8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  <a:effectLst/>
                          <a:latin typeface="Garamond" pitchFamily="18" charset="0"/>
                        </a:rPr>
                        <a:t>13</a:t>
                      </a:r>
                      <a:endParaRPr lang="en-US" sz="2400" b="1" noProof="0" dirty="0">
                        <a:solidFill>
                          <a:srgbClr val="C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8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  <a:effectLst/>
                          <a:latin typeface="Garamond" pitchFamily="18" charset="0"/>
                        </a:rPr>
                        <a:t>14</a:t>
                      </a:r>
                      <a:endParaRPr lang="en-US" sz="2400" b="1" noProof="0" dirty="0">
                        <a:solidFill>
                          <a:srgbClr val="C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solidFill>
                            <a:schemeClr val="accent2"/>
                          </a:solidFill>
                          <a:effectLst/>
                          <a:latin typeface="Garamond" pitchFamily="18" charset="0"/>
                        </a:rPr>
                        <a:t>3</a:t>
                      </a:r>
                      <a:endParaRPr lang="en-US" sz="1800" b="1" noProof="0" dirty="0">
                        <a:solidFill>
                          <a:schemeClr val="accent2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  <a:effectLst/>
                          <a:latin typeface="Garamond" pitchFamily="18" charset="0"/>
                        </a:rPr>
                        <a:t>10</a:t>
                      </a:r>
                      <a:endParaRPr lang="en-US" sz="2400" b="1" noProof="0" dirty="0">
                        <a:solidFill>
                          <a:srgbClr val="C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solidFill>
                            <a:srgbClr val="C00000"/>
                          </a:solidFill>
                          <a:effectLst/>
                          <a:latin typeface="Garamond" pitchFamily="18" charset="0"/>
                        </a:rPr>
                        <a:t>7</a:t>
                      </a:r>
                      <a:endParaRPr lang="en-US" sz="2400" b="1" noProof="0" dirty="0">
                        <a:solidFill>
                          <a:srgbClr val="C00000"/>
                        </a:solidFill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3616" name="Oval 7"/>
          <p:cNvSpPr>
            <a:spLocks noChangeArrowheads="1"/>
          </p:cNvSpPr>
          <p:nvPr/>
        </p:nvSpPr>
        <p:spPr bwMode="auto">
          <a:xfrm>
            <a:off x="12111038" y="6029325"/>
            <a:ext cx="871537" cy="647700"/>
          </a:xfrm>
          <a:prstGeom prst="ellipse">
            <a:avLst/>
          </a:prstGeom>
          <a:noFill/>
          <a:ln w="38100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tr-TR" altLang="tr-TR" sz="42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25603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5604" name="Group 3"/>
          <p:cNvGrpSpPr>
            <a:grpSpLocks/>
          </p:cNvGrpSpPr>
          <p:nvPr/>
        </p:nvGrpSpPr>
        <p:grpSpPr bwMode="auto">
          <a:xfrm>
            <a:off x="292100" y="490538"/>
            <a:ext cx="12712704" cy="1138237"/>
            <a:chOff x="450" y="189"/>
            <a:chExt cx="8008" cy="717"/>
          </a:xfrm>
        </p:grpSpPr>
        <p:sp>
          <p:nvSpPr>
            <p:cNvPr id="25612" name="Rectangle 4"/>
            <p:cNvSpPr>
              <a:spLocks/>
            </p:cNvSpPr>
            <p:nvPr/>
          </p:nvSpPr>
          <p:spPr bwMode="auto">
            <a:xfrm>
              <a:off x="450" y="189"/>
              <a:ext cx="7757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Corruption is frequent and large scale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5613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25605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5" name="Metin kutusu 4"/>
          <p:cNvSpPr txBox="1"/>
          <p:nvPr/>
        </p:nvSpPr>
        <p:spPr>
          <a:xfrm>
            <a:off x="525463" y="3106738"/>
            <a:ext cx="11377612" cy="175418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3600" dirty="0" smtClean="0">
              <a:solidFill>
                <a:schemeClr val="accent1"/>
              </a:solidFill>
              <a:latin typeface="Garamond" pitchFamily="18" charset="0"/>
            </a:endParaRP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3600" dirty="0" smtClean="0">
              <a:solidFill>
                <a:schemeClr val="accent1"/>
              </a:solidFill>
              <a:latin typeface="Garamond" pitchFamily="18" charset="0"/>
            </a:endParaRPr>
          </a:p>
          <a:p>
            <a:pPr algn="ctr" eaLnBrk="1" hangingPunct="1">
              <a:defRPr/>
            </a:pPr>
            <a:endParaRPr lang="en-US" sz="3600" dirty="0"/>
          </a:p>
        </p:txBody>
      </p:sp>
      <p:graphicFrame>
        <p:nvGraphicFramePr>
          <p:cNvPr id="12" name="Chart 1"/>
          <p:cNvGraphicFramePr/>
          <p:nvPr>
            <p:extLst>
              <p:ext uri="{D42A27DB-BD31-4B8C-83A1-F6EECF244321}">
                <p14:modId xmlns:p14="http://schemas.microsoft.com/office/powerpoint/2010/main" val="483312360"/>
              </p:ext>
            </p:extLst>
          </p:nvPr>
        </p:nvGraphicFramePr>
        <p:xfrm>
          <a:off x="0" y="2500537"/>
          <a:ext cx="6502400" cy="4924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Chart 2"/>
          <p:cNvGraphicFramePr/>
          <p:nvPr>
            <p:extLst>
              <p:ext uri="{D42A27DB-BD31-4B8C-83A1-F6EECF244321}">
                <p14:modId xmlns:p14="http://schemas.microsoft.com/office/powerpoint/2010/main" val="224181921"/>
              </p:ext>
            </p:extLst>
          </p:nvPr>
        </p:nvGraphicFramePr>
        <p:xfrm>
          <a:off x="6674391" y="2282778"/>
          <a:ext cx="6358384" cy="5157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610" name="Metin kutusu 1"/>
          <p:cNvSpPr txBox="1">
            <a:spLocks noChangeArrowheads="1"/>
          </p:cNvSpPr>
          <p:nvPr/>
        </p:nvSpPr>
        <p:spPr bwMode="auto">
          <a:xfrm>
            <a:off x="885825" y="7724775"/>
            <a:ext cx="48958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r>
              <a:rPr lang="en-US" altLang="tr-TR" sz="4200" b="1" i="1" dirty="0" smtClean="0">
                <a:solidFill>
                  <a:srgbClr val="C00000"/>
                </a:solidFill>
                <a:latin typeface="Garamond" panose="02020404030301010803" pitchFamily="18" charset="0"/>
              </a:rPr>
              <a:t>Frequency</a:t>
            </a:r>
            <a:endParaRPr lang="en-US" altLang="tr-TR" sz="4200" b="1" i="1" dirty="0">
              <a:solidFill>
                <a:srgbClr val="C00000"/>
              </a:solidFill>
              <a:latin typeface="Garamond" panose="02020404030301010803" pitchFamily="18" charset="0"/>
            </a:endParaRPr>
          </a:p>
        </p:txBody>
      </p:sp>
      <p:sp>
        <p:nvSpPr>
          <p:cNvPr id="25611" name="Metin kutusu 13"/>
          <p:cNvSpPr txBox="1">
            <a:spLocks noChangeArrowheads="1"/>
          </p:cNvSpPr>
          <p:nvPr/>
        </p:nvSpPr>
        <p:spPr bwMode="auto">
          <a:xfrm>
            <a:off x="7366000" y="7797800"/>
            <a:ext cx="48958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r>
              <a:rPr lang="en-US" altLang="tr-TR" sz="4200" b="1" i="1" dirty="0" smtClean="0">
                <a:solidFill>
                  <a:srgbClr val="C00000"/>
                </a:solidFill>
                <a:latin typeface="Garamond" panose="02020404030301010803" pitchFamily="18" charset="0"/>
              </a:rPr>
              <a:t>Scale</a:t>
            </a:r>
            <a:endParaRPr lang="en-US" altLang="tr-TR" sz="4200" b="1" i="1" dirty="0">
              <a:solidFill>
                <a:srgbClr val="C00000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7652" name="Group 3"/>
          <p:cNvGrpSpPr>
            <a:grpSpLocks/>
          </p:cNvGrpSpPr>
          <p:nvPr/>
        </p:nvGrpSpPr>
        <p:grpSpPr bwMode="auto">
          <a:xfrm>
            <a:off x="279400" y="0"/>
            <a:ext cx="12192000" cy="1382712"/>
            <a:chOff x="450" y="527"/>
            <a:chExt cx="8008" cy="387"/>
          </a:xfrm>
        </p:grpSpPr>
        <p:sp>
          <p:nvSpPr>
            <p:cNvPr id="27658" name="Rectangle 4"/>
            <p:cNvSpPr>
              <a:spLocks/>
            </p:cNvSpPr>
            <p:nvPr/>
          </p:nvSpPr>
          <p:spPr bwMode="auto">
            <a:xfrm>
              <a:off x="450" y="527"/>
              <a:ext cx="777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spcBef>
                  <a:spcPts val="0"/>
                </a:spcBef>
              </a:pPr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The perception of frequency and scale is lower in large companies</a:t>
              </a:r>
              <a:endParaRPr lang="en-US" altLang="tr-TR" sz="44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659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27653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5" name="Metin kutusu 4"/>
          <p:cNvSpPr txBox="1"/>
          <p:nvPr/>
        </p:nvSpPr>
        <p:spPr>
          <a:xfrm>
            <a:off x="525463" y="3106738"/>
            <a:ext cx="11377612" cy="175418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3600" dirty="0" smtClean="0">
              <a:solidFill>
                <a:schemeClr val="accent1"/>
              </a:solidFill>
              <a:latin typeface="Garamond" pitchFamily="18" charset="0"/>
            </a:endParaRP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3600" dirty="0" smtClean="0">
              <a:solidFill>
                <a:schemeClr val="accent1"/>
              </a:solidFill>
              <a:latin typeface="Garamond" pitchFamily="18" charset="0"/>
            </a:endParaRPr>
          </a:p>
          <a:p>
            <a:pPr algn="ctr" eaLnBrk="1" hangingPunct="1">
              <a:defRPr/>
            </a:pPr>
            <a:endParaRPr lang="en-US" sz="3600" dirty="0"/>
          </a:p>
        </p:txBody>
      </p:sp>
      <p:graphicFrame>
        <p:nvGraphicFramePr>
          <p:cNvPr id="2" name="Grafik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5491846"/>
              </p:ext>
            </p:extLst>
          </p:nvPr>
        </p:nvGraphicFramePr>
        <p:xfrm>
          <a:off x="68263" y="4768850"/>
          <a:ext cx="12903201" cy="37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Grafik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3857614"/>
              </p:ext>
            </p:extLst>
          </p:nvPr>
        </p:nvGraphicFramePr>
        <p:xfrm>
          <a:off x="279400" y="1476382"/>
          <a:ext cx="12674599" cy="3219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/>
          </p:cNvSpPr>
          <p:nvPr/>
        </p:nvSpPr>
        <p:spPr bwMode="auto">
          <a:xfrm>
            <a:off x="84138" y="-66675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29699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9700" name="Group 3"/>
          <p:cNvGrpSpPr>
            <a:grpSpLocks/>
          </p:cNvGrpSpPr>
          <p:nvPr/>
        </p:nvGrpSpPr>
        <p:grpSpPr bwMode="auto">
          <a:xfrm>
            <a:off x="330200" y="93663"/>
            <a:ext cx="12674600" cy="1535112"/>
            <a:chOff x="1595" y="-61"/>
            <a:chExt cx="6863" cy="967"/>
          </a:xfrm>
        </p:grpSpPr>
        <p:sp>
          <p:nvSpPr>
            <p:cNvPr id="29706" name="Rectangle 4"/>
            <p:cNvSpPr>
              <a:spLocks/>
            </p:cNvSpPr>
            <p:nvPr/>
          </p:nvSpPr>
          <p:spPr bwMode="auto">
            <a:xfrm>
              <a:off x="1595" y="-61"/>
              <a:ext cx="6734" cy="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/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Highest perception is in construction;</a:t>
              </a:r>
            </a:p>
            <a:p>
              <a:pPr algn="l" eaLnBrk="1" hangingPunct="1"/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Lowest perception is in retail business</a:t>
              </a:r>
              <a:endParaRPr lang="en-US" altLang="tr-TR" sz="44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07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29701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5" name="Metin kutusu 4"/>
          <p:cNvSpPr txBox="1"/>
          <p:nvPr/>
        </p:nvSpPr>
        <p:spPr>
          <a:xfrm>
            <a:off x="525463" y="3106738"/>
            <a:ext cx="11377612" cy="175418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3600" dirty="0" smtClean="0">
              <a:solidFill>
                <a:schemeClr val="accent1"/>
              </a:solidFill>
              <a:latin typeface="Garamond" pitchFamily="18" charset="0"/>
            </a:endParaRP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3600" dirty="0" smtClean="0">
              <a:solidFill>
                <a:schemeClr val="accent1"/>
              </a:solidFill>
              <a:latin typeface="Garamond" pitchFamily="18" charset="0"/>
            </a:endParaRPr>
          </a:p>
          <a:p>
            <a:pPr algn="ctr" eaLnBrk="1" hangingPunct="1">
              <a:defRPr/>
            </a:pPr>
            <a:endParaRPr lang="en-US" sz="3600" dirty="0"/>
          </a:p>
        </p:txBody>
      </p:sp>
      <p:graphicFrame>
        <p:nvGraphicFramePr>
          <p:cNvPr id="2" name="Grafik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649689"/>
              </p:ext>
            </p:extLst>
          </p:nvPr>
        </p:nvGraphicFramePr>
        <p:xfrm>
          <a:off x="84138" y="1879600"/>
          <a:ext cx="12920662" cy="3357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Grafik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4788378"/>
              </p:ext>
            </p:extLst>
          </p:nvPr>
        </p:nvGraphicFramePr>
        <p:xfrm>
          <a:off x="109538" y="5292725"/>
          <a:ext cx="12895262" cy="325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31747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31748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31752" name="Rectangle 4"/>
            <p:cNvSpPr>
              <a:spLocks/>
            </p:cNvSpPr>
            <p:nvPr/>
          </p:nvSpPr>
          <p:spPr bwMode="auto">
            <a:xfrm>
              <a:off x="450" y="189"/>
              <a:ext cx="5010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Corruption is on the rise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1753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31749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aphicFrame>
        <p:nvGraphicFramePr>
          <p:cNvPr id="2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5116254"/>
              </p:ext>
            </p:extLst>
          </p:nvPr>
        </p:nvGraphicFramePr>
        <p:xfrm>
          <a:off x="330200" y="1879600"/>
          <a:ext cx="12436475" cy="638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33795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33796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33800" name="Rectangle 4"/>
            <p:cNvSpPr>
              <a:spLocks/>
            </p:cNvSpPr>
            <p:nvPr/>
          </p:nvSpPr>
          <p:spPr bwMode="auto">
            <a:xfrm>
              <a:off x="450" y="189"/>
              <a:ext cx="4490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…and will keep rising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3801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33797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aphicFrame>
        <p:nvGraphicFramePr>
          <p:cNvPr id="9" name="Chart 1"/>
          <p:cNvGraphicFramePr/>
          <p:nvPr>
            <p:extLst>
              <p:ext uri="{D42A27DB-BD31-4B8C-83A1-F6EECF244321}">
                <p14:modId xmlns:p14="http://schemas.microsoft.com/office/powerpoint/2010/main" val="1898413681"/>
              </p:ext>
            </p:extLst>
          </p:nvPr>
        </p:nvGraphicFramePr>
        <p:xfrm>
          <a:off x="-8340" y="1879600"/>
          <a:ext cx="13004801" cy="6411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35843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35844" name="Group 3"/>
          <p:cNvGrpSpPr>
            <a:grpSpLocks/>
          </p:cNvGrpSpPr>
          <p:nvPr/>
        </p:nvGrpSpPr>
        <p:grpSpPr bwMode="auto">
          <a:xfrm>
            <a:off x="292100" y="455613"/>
            <a:ext cx="12712703" cy="1173163"/>
            <a:chOff x="450" y="167"/>
            <a:chExt cx="8008" cy="739"/>
          </a:xfrm>
        </p:grpSpPr>
        <p:sp>
          <p:nvSpPr>
            <p:cNvPr id="35848" name="Rectangle 4"/>
            <p:cNvSpPr>
              <a:spLocks/>
            </p:cNvSpPr>
            <p:nvPr/>
          </p:nvSpPr>
          <p:spPr bwMode="auto">
            <a:xfrm>
              <a:off x="450" y="167"/>
              <a:ext cx="7441" cy="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Unfairness or corruption? </a:t>
              </a:r>
            </a:p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			Business community is a bit confused</a:t>
              </a:r>
              <a:endParaRPr lang="en-US" altLang="tr-TR" sz="44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5849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35845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aphicFrame>
        <p:nvGraphicFramePr>
          <p:cNvPr id="11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6464335"/>
              </p:ext>
            </p:extLst>
          </p:nvPr>
        </p:nvGraphicFramePr>
        <p:xfrm>
          <a:off x="330196" y="1678471"/>
          <a:ext cx="12674603" cy="6692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779088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37891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892" name="Group 3"/>
          <p:cNvGrpSpPr>
            <a:grpSpLocks/>
          </p:cNvGrpSpPr>
          <p:nvPr/>
        </p:nvGrpSpPr>
        <p:grpSpPr bwMode="auto">
          <a:xfrm>
            <a:off x="292100" y="220664"/>
            <a:ext cx="12712705" cy="1408113"/>
            <a:chOff x="450" y="19"/>
            <a:chExt cx="8008" cy="887"/>
          </a:xfrm>
        </p:grpSpPr>
        <p:sp>
          <p:nvSpPr>
            <p:cNvPr id="37899" name="Rectangle 4"/>
            <p:cNvSpPr>
              <a:spLocks/>
            </p:cNvSpPr>
            <p:nvPr/>
          </p:nvSpPr>
          <p:spPr bwMode="auto">
            <a:xfrm>
              <a:off x="450" y="19"/>
              <a:ext cx="764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Top three causes of corruption:</a:t>
              </a:r>
            </a:p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Inequality, power seeking and lack of enforcement</a:t>
              </a:r>
              <a:endParaRPr lang="en-US" altLang="tr-TR" sz="42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7900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37893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37896" name="Oval 1"/>
          <p:cNvSpPr>
            <a:spLocks noChangeArrowheads="1"/>
          </p:cNvSpPr>
          <p:nvPr/>
        </p:nvSpPr>
        <p:spPr bwMode="auto">
          <a:xfrm>
            <a:off x="2181225" y="2212975"/>
            <a:ext cx="4321175" cy="360363"/>
          </a:xfrm>
          <a:prstGeom prst="ellipse">
            <a:avLst/>
          </a:prstGeom>
          <a:noFill/>
          <a:ln w="25400" algn="ctr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37897" name="Oval 12"/>
          <p:cNvSpPr>
            <a:spLocks noChangeArrowheads="1"/>
          </p:cNvSpPr>
          <p:nvPr/>
        </p:nvSpPr>
        <p:spPr bwMode="auto">
          <a:xfrm>
            <a:off x="0" y="4697413"/>
            <a:ext cx="6502400" cy="539750"/>
          </a:xfrm>
          <a:prstGeom prst="ellipse">
            <a:avLst/>
          </a:prstGeom>
          <a:noFill/>
          <a:ln w="25400" algn="ctr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37898" name="Oval 13"/>
          <p:cNvSpPr>
            <a:spLocks noChangeArrowheads="1"/>
          </p:cNvSpPr>
          <p:nvPr/>
        </p:nvSpPr>
        <p:spPr bwMode="auto">
          <a:xfrm>
            <a:off x="2181225" y="6029325"/>
            <a:ext cx="4537075" cy="503238"/>
          </a:xfrm>
          <a:prstGeom prst="ellipse">
            <a:avLst/>
          </a:prstGeom>
          <a:noFill/>
          <a:ln w="25400" algn="ctr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graphicFrame>
        <p:nvGraphicFramePr>
          <p:cNvPr id="14" name="shap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690070"/>
              </p:ext>
            </p:extLst>
          </p:nvPr>
        </p:nvGraphicFramePr>
        <p:xfrm>
          <a:off x="-39962" y="1895151"/>
          <a:ext cx="13037436" cy="6462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1525373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tr-TR" altLang="tr-TR" sz="4200" dirty="0">
              <a:solidFill>
                <a:srgbClr val="000000"/>
              </a:solidFill>
            </a:endParaRPr>
          </a:p>
        </p:txBody>
      </p:sp>
      <p:sp>
        <p:nvSpPr>
          <p:cNvPr id="39939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tr-TR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39940" name="Group 3"/>
          <p:cNvGrpSpPr>
            <a:grpSpLocks/>
          </p:cNvGrpSpPr>
          <p:nvPr/>
        </p:nvGrpSpPr>
        <p:grpSpPr bwMode="auto">
          <a:xfrm>
            <a:off x="292100" y="566738"/>
            <a:ext cx="12712705" cy="1062038"/>
            <a:chOff x="450" y="237"/>
            <a:chExt cx="8008" cy="669"/>
          </a:xfrm>
        </p:grpSpPr>
        <p:sp>
          <p:nvSpPr>
            <p:cNvPr id="39981" name="Rectangle 4"/>
            <p:cNvSpPr>
              <a:spLocks/>
            </p:cNvSpPr>
            <p:nvPr/>
          </p:nvSpPr>
          <p:spPr bwMode="auto">
            <a:xfrm>
              <a:off x="450" y="237"/>
              <a:ext cx="7955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r>
                <a:rPr lang="en-US" altLang="tr-TR" sz="4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The cost of corruption is higher for small companies</a:t>
              </a:r>
              <a:endParaRPr lang="en-US" altLang="tr-TR" sz="44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82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39941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169441"/>
              </p:ext>
            </p:extLst>
          </p:nvPr>
        </p:nvGraphicFramePr>
        <p:xfrm>
          <a:off x="-7938" y="1879600"/>
          <a:ext cx="13012738" cy="5983288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1542140"/>
                <a:gridCol w="1512121"/>
                <a:gridCol w="1368109"/>
                <a:gridCol w="1440115"/>
                <a:gridCol w="1440115"/>
                <a:gridCol w="1440115"/>
                <a:gridCol w="1368109"/>
                <a:gridCol w="2901914"/>
              </a:tblGrid>
              <a:tr h="11970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%0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%1-5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%6-10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%11-15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%16-20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%21-25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effectLst/>
                          <a:latin typeface="Garamond" pitchFamily="18" charset="0"/>
                          <a:ea typeface="Cambria"/>
                          <a:cs typeface="Times New Roman"/>
                        </a:rPr>
                        <a:t>Average</a:t>
                      </a:r>
                      <a:endParaRPr lang="en-US" sz="2800" b="1" noProof="0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</a:tr>
              <a:tr h="1595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effectLst/>
                          <a:latin typeface="Garamond" pitchFamily="18" charset="0"/>
                        </a:rPr>
                        <a:t>Small</a:t>
                      </a:r>
                      <a:endParaRPr lang="en-US" sz="2800" b="1" noProof="0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61.3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13.1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11.8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5.2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3.9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4.7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4.6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</a:tr>
              <a:tr h="1595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effectLst/>
                          <a:latin typeface="Garamond" pitchFamily="18" charset="0"/>
                        </a:rPr>
                        <a:t>Medium</a:t>
                      </a:r>
                      <a:endParaRPr lang="en-US" sz="2800" b="1" noProof="0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55.9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19.6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9.6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1.4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4.6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8.9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4.1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</a:tr>
              <a:tr h="1595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noProof="0" dirty="0" smtClean="0">
                          <a:effectLst/>
                          <a:latin typeface="Garamond" pitchFamily="18" charset="0"/>
                        </a:rPr>
                        <a:t>Large</a:t>
                      </a:r>
                      <a:endParaRPr lang="en-US" sz="2800" b="1" noProof="0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46.8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30.1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19.2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1.3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1.3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1.3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Garamond" pitchFamily="18" charset="0"/>
                        </a:rPr>
                        <a:t>3.7</a:t>
                      </a:r>
                      <a:endParaRPr lang="tr-TR" sz="2800" b="1" dirty="0">
                        <a:effectLst/>
                        <a:latin typeface="Garamond" pitchFamily="18" charset="0"/>
                        <a:ea typeface="Cambria"/>
                        <a:cs typeface="Times New Roman"/>
                      </a:endParaRPr>
                    </a:p>
                  </a:txBody>
                  <a:tcPr marL="73023" marR="73023" marT="0" marB="0" anchor="b"/>
                </a:tc>
              </a:tr>
            </a:tbl>
          </a:graphicData>
        </a:graphic>
      </p:graphicFrame>
      <p:sp>
        <p:nvSpPr>
          <p:cNvPr id="39979" name="Oval 2"/>
          <p:cNvSpPr>
            <a:spLocks noChangeArrowheads="1"/>
          </p:cNvSpPr>
          <p:nvPr/>
        </p:nvSpPr>
        <p:spPr bwMode="auto">
          <a:xfrm>
            <a:off x="1246188" y="4037013"/>
            <a:ext cx="1295400" cy="768350"/>
          </a:xfrm>
          <a:prstGeom prst="ellipse">
            <a:avLst/>
          </a:prstGeom>
          <a:noFill/>
          <a:ln w="38100" algn="ctr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tr-TR" altLang="tr-TR" sz="4200" dirty="0">
              <a:solidFill>
                <a:srgbClr val="000000"/>
              </a:solidFill>
            </a:endParaRPr>
          </a:p>
        </p:txBody>
      </p:sp>
      <p:sp>
        <p:nvSpPr>
          <p:cNvPr id="39980" name="Oval 11"/>
          <p:cNvSpPr>
            <a:spLocks noChangeArrowheads="1"/>
          </p:cNvSpPr>
          <p:nvPr/>
        </p:nvSpPr>
        <p:spPr bwMode="auto">
          <a:xfrm>
            <a:off x="10961688" y="4084638"/>
            <a:ext cx="1296987" cy="768350"/>
          </a:xfrm>
          <a:prstGeom prst="ellipse">
            <a:avLst/>
          </a:prstGeom>
          <a:noFill/>
          <a:ln w="38100" algn="ctr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tr-TR" altLang="tr-TR" sz="4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41987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41988" name="Group 3"/>
          <p:cNvGrpSpPr>
            <a:grpSpLocks/>
          </p:cNvGrpSpPr>
          <p:nvPr/>
        </p:nvGrpSpPr>
        <p:grpSpPr bwMode="auto">
          <a:xfrm>
            <a:off x="292100" y="541338"/>
            <a:ext cx="12712700" cy="1087437"/>
            <a:chOff x="450" y="221"/>
            <a:chExt cx="8008" cy="685"/>
          </a:xfrm>
        </p:grpSpPr>
        <p:sp>
          <p:nvSpPr>
            <p:cNvPr id="41995" name="Rectangle 4"/>
            <p:cNvSpPr>
              <a:spLocks/>
            </p:cNvSpPr>
            <p:nvPr/>
          </p:nvSpPr>
          <p:spPr bwMode="auto">
            <a:xfrm>
              <a:off x="450" y="221"/>
              <a:ext cx="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1996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41989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41992" name="Group 3"/>
          <p:cNvGrpSpPr>
            <a:grpSpLocks/>
          </p:cNvGrpSpPr>
          <p:nvPr/>
        </p:nvGrpSpPr>
        <p:grpSpPr bwMode="auto">
          <a:xfrm>
            <a:off x="292100" y="293688"/>
            <a:ext cx="12712706" cy="1335089"/>
            <a:chOff x="450" y="65"/>
            <a:chExt cx="8008" cy="841"/>
          </a:xfrm>
        </p:grpSpPr>
        <p:sp>
          <p:nvSpPr>
            <p:cNvPr id="41993" name="Rectangle 4"/>
            <p:cNvSpPr>
              <a:spLocks/>
            </p:cNvSpPr>
            <p:nvPr/>
          </p:nvSpPr>
          <p:spPr bwMode="auto">
            <a:xfrm>
              <a:off x="450" y="65"/>
              <a:ext cx="7731" cy="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32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Economic impact: Unfair competition and shaken investor confidence </a:t>
              </a:r>
            </a:p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32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Social impact : Insecurity</a:t>
              </a:r>
              <a:endParaRPr lang="en-US" altLang="tr-TR" sz="32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1994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graphicFrame>
        <p:nvGraphicFramePr>
          <p:cNvPr id="14" name="Grafik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6487077"/>
              </p:ext>
            </p:extLst>
          </p:nvPr>
        </p:nvGraphicFramePr>
        <p:xfrm>
          <a:off x="292100" y="1628774"/>
          <a:ext cx="12712700" cy="6776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95935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44035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44036" name="Group 3"/>
          <p:cNvGrpSpPr>
            <a:grpSpLocks/>
          </p:cNvGrpSpPr>
          <p:nvPr/>
        </p:nvGrpSpPr>
        <p:grpSpPr bwMode="auto">
          <a:xfrm>
            <a:off x="292100" y="541338"/>
            <a:ext cx="12712700" cy="1087437"/>
            <a:chOff x="450" y="221"/>
            <a:chExt cx="8008" cy="685"/>
          </a:xfrm>
        </p:grpSpPr>
        <p:sp>
          <p:nvSpPr>
            <p:cNvPr id="44043" name="Rectangle 4"/>
            <p:cNvSpPr>
              <a:spLocks/>
            </p:cNvSpPr>
            <p:nvPr/>
          </p:nvSpPr>
          <p:spPr bwMode="auto">
            <a:xfrm>
              <a:off x="450" y="221"/>
              <a:ext cx="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44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44037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44039" name="Group 3"/>
          <p:cNvGrpSpPr>
            <a:grpSpLocks/>
          </p:cNvGrpSpPr>
          <p:nvPr/>
        </p:nvGrpSpPr>
        <p:grpSpPr bwMode="auto">
          <a:xfrm>
            <a:off x="292100" y="541338"/>
            <a:ext cx="12712703" cy="1087437"/>
            <a:chOff x="450" y="221"/>
            <a:chExt cx="8008" cy="685"/>
          </a:xfrm>
        </p:grpSpPr>
        <p:sp>
          <p:nvSpPr>
            <p:cNvPr id="44041" name="Rectangle 4"/>
            <p:cNvSpPr>
              <a:spLocks/>
            </p:cNvSpPr>
            <p:nvPr/>
          </p:nvSpPr>
          <p:spPr bwMode="auto">
            <a:xfrm>
              <a:off x="450" y="221"/>
              <a:ext cx="634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Corruption is a part of a whole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42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sp>
        <p:nvSpPr>
          <p:cNvPr id="17" name="Metin kutusu 16"/>
          <p:cNvSpPr txBox="1"/>
          <p:nvPr/>
        </p:nvSpPr>
        <p:spPr>
          <a:xfrm>
            <a:off x="601663" y="2284413"/>
            <a:ext cx="11801475" cy="529375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Garamond" pitchFamily="18" charset="0"/>
              </a:rPr>
              <a:t>What is to be done?</a:t>
            </a:r>
          </a:p>
          <a:p>
            <a:pPr eaLnBrk="1" hangingPunct="1">
              <a:defRPr/>
            </a:pPr>
            <a:endParaRPr lang="en-US" sz="4400" b="1" dirty="0" smtClean="0">
              <a:solidFill>
                <a:schemeClr val="accent2"/>
              </a:solidFill>
              <a:latin typeface="Garamond" pitchFamily="18" charset="0"/>
            </a:endParaRPr>
          </a:p>
          <a:p>
            <a:pPr marL="571500" indent="-571500" eaLnBrk="1" hangingPunct="1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400" b="1" dirty="0" smtClean="0">
                <a:solidFill>
                  <a:schemeClr val="accent2"/>
                </a:solidFill>
                <a:latin typeface="Garamond" pitchFamily="18" charset="0"/>
              </a:rPr>
              <a:t>Improving income distribution and reducing economic inequalities </a:t>
            </a:r>
          </a:p>
          <a:p>
            <a:pPr marL="571500" indent="-571500" eaLnBrk="1" hangingPunct="1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400" b="1" dirty="0" smtClean="0">
                <a:solidFill>
                  <a:schemeClr val="accent2"/>
                </a:solidFill>
                <a:latin typeface="Garamond" pitchFamily="18" charset="0"/>
              </a:rPr>
              <a:t>Education</a:t>
            </a:r>
          </a:p>
          <a:p>
            <a:pPr marL="571500" indent="-571500" eaLnBrk="1" hangingPunct="1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400" b="1" dirty="0" smtClean="0">
                <a:solidFill>
                  <a:schemeClr val="accent2"/>
                </a:solidFill>
                <a:latin typeface="Garamond" pitchFamily="18" charset="0"/>
              </a:rPr>
              <a:t>Judiciary independence and effective enforcement of the current legislation</a:t>
            </a:r>
            <a:endParaRPr lang="en-US" sz="4400" b="1" dirty="0">
              <a:solidFill>
                <a:schemeClr val="accent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46083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46084" name="Group 3"/>
          <p:cNvGrpSpPr>
            <a:grpSpLocks/>
          </p:cNvGrpSpPr>
          <p:nvPr/>
        </p:nvGrpSpPr>
        <p:grpSpPr bwMode="auto">
          <a:xfrm>
            <a:off x="292100" y="541338"/>
            <a:ext cx="12712700" cy="1087437"/>
            <a:chOff x="450" y="221"/>
            <a:chExt cx="8008" cy="685"/>
          </a:xfrm>
        </p:grpSpPr>
        <p:sp>
          <p:nvSpPr>
            <p:cNvPr id="46092" name="Rectangle 4"/>
            <p:cNvSpPr>
              <a:spLocks/>
            </p:cNvSpPr>
            <p:nvPr/>
          </p:nvSpPr>
          <p:spPr bwMode="auto">
            <a:xfrm>
              <a:off x="450" y="221"/>
              <a:ext cx="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093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46085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6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46087" name="Group 3"/>
          <p:cNvGrpSpPr>
            <a:grpSpLocks/>
          </p:cNvGrpSpPr>
          <p:nvPr/>
        </p:nvGrpSpPr>
        <p:grpSpPr bwMode="auto">
          <a:xfrm>
            <a:off x="292100" y="576263"/>
            <a:ext cx="12712702" cy="1052513"/>
            <a:chOff x="450" y="243"/>
            <a:chExt cx="8008" cy="663"/>
          </a:xfrm>
        </p:grpSpPr>
        <p:sp>
          <p:nvSpPr>
            <p:cNvPr id="46090" name="Rectangle 4"/>
            <p:cNvSpPr>
              <a:spLocks/>
            </p:cNvSpPr>
            <p:nvPr/>
          </p:nvSpPr>
          <p:spPr bwMode="auto">
            <a:xfrm>
              <a:off x="450" y="243"/>
              <a:ext cx="5988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42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Private sector still has its own to do list …</a:t>
              </a:r>
              <a:endParaRPr lang="en-US" altLang="tr-TR" sz="42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091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sp>
        <p:nvSpPr>
          <p:cNvPr id="4" name="Metin kutusu 3"/>
          <p:cNvSpPr txBox="1"/>
          <p:nvPr/>
        </p:nvSpPr>
        <p:spPr>
          <a:xfrm>
            <a:off x="558800" y="1798245"/>
            <a:ext cx="12179300" cy="64325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eaLnBrk="1" hangingPunct="1">
              <a:buFont typeface="Arial" pitchFamily="34" charset="0"/>
              <a:buChar char="•"/>
              <a:defRPr/>
            </a:pPr>
            <a:r>
              <a:rPr lang="en-US" sz="4400" b="1" dirty="0" smtClean="0">
                <a:solidFill>
                  <a:schemeClr val="accent2"/>
                </a:solidFill>
                <a:latin typeface="Garamond" pitchFamily="18" charset="0"/>
              </a:rPr>
              <a:t>46% of the companies don’t have an ethical guidelines document.</a:t>
            </a: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4400" b="1" dirty="0" smtClean="0">
              <a:solidFill>
                <a:schemeClr val="accent2"/>
              </a:solidFill>
              <a:latin typeface="Garamond" pitchFamily="18" charset="0"/>
            </a:endParaRP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r>
              <a:rPr lang="en-US" sz="4400" b="1" dirty="0" smtClean="0">
                <a:solidFill>
                  <a:schemeClr val="accent2"/>
                </a:solidFill>
                <a:latin typeface="Garamond" pitchFamily="18" charset="0"/>
              </a:rPr>
              <a:t>I wouldn’t report a corruption </a:t>
            </a:r>
            <a:r>
              <a:rPr lang="en-US" sz="4400" b="1" dirty="0" smtClean="0">
                <a:solidFill>
                  <a:srgbClr val="C00000"/>
                </a:solidFill>
                <a:latin typeface="Garamond" pitchFamily="18" charset="0"/>
              </a:rPr>
              <a:t>(%60) </a:t>
            </a:r>
            <a:r>
              <a:rPr lang="en-US" sz="4400" b="1" dirty="0" smtClean="0">
                <a:solidFill>
                  <a:schemeClr val="accent2"/>
                </a:solidFill>
                <a:latin typeface="Garamond" pitchFamily="18" charset="0"/>
              </a:rPr>
              <a:t>because</a:t>
            </a:r>
          </a:p>
          <a:p>
            <a:pPr marL="571500" indent="-571500" eaLnBrk="1" hangingPunct="1">
              <a:buFont typeface="Arial" pitchFamily="34" charset="0"/>
              <a:buChar char="•"/>
              <a:defRPr/>
            </a:pPr>
            <a:endParaRPr lang="en-US" sz="44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marL="3314700" lvl="6" indent="-571500">
              <a:buFont typeface="Arial" pitchFamily="34" charset="0"/>
              <a:buChar char="•"/>
              <a:defRPr/>
            </a:pPr>
            <a:r>
              <a:rPr lang="en-US" sz="3200" b="1" i="1" dirty="0" smtClean="0">
                <a:solidFill>
                  <a:schemeClr val="accent2"/>
                </a:solidFill>
                <a:latin typeface="Garamond" pitchFamily="18" charset="0"/>
              </a:rPr>
              <a:t>There is no legal reporting procedure (%30)</a:t>
            </a:r>
          </a:p>
          <a:p>
            <a:pPr marL="3314700" lvl="6" indent="-571500">
              <a:buFont typeface="Arial" pitchFamily="34" charset="0"/>
              <a:buChar char="•"/>
              <a:defRPr/>
            </a:pPr>
            <a:r>
              <a:rPr lang="en-US" sz="3200" b="1" i="1" dirty="0" smtClean="0">
                <a:solidFill>
                  <a:schemeClr val="accent2"/>
                </a:solidFill>
                <a:latin typeface="Garamond" pitchFamily="18" charset="0"/>
              </a:rPr>
              <a:t>It wouldn’t yield a result (%12)</a:t>
            </a:r>
          </a:p>
          <a:p>
            <a:pPr marL="3314700" lvl="6" indent="-571500">
              <a:buFont typeface="Arial" pitchFamily="34" charset="0"/>
              <a:buChar char="•"/>
              <a:defRPr/>
            </a:pPr>
            <a:r>
              <a:rPr lang="en-US" sz="3200" b="1" i="1" dirty="0" smtClean="0">
                <a:solidFill>
                  <a:schemeClr val="accent2"/>
                </a:solidFill>
                <a:latin typeface="Garamond" pitchFamily="18" charset="0"/>
              </a:rPr>
              <a:t>I don’t want to wear myself out (%5)</a:t>
            </a:r>
          </a:p>
          <a:p>
            <a:pPr marL="3314700" lvl="6" indent="-571500">
              <a:buFont typeface="Arial" pitchFamily="34" charset="0"/>
              <a:buChar char="•"/>
              <a:defRPr/>
            </a:pPr>
            <a:r>
              <a:rPr lang="en-US" sz="3200" b="1" i="1" dirty="0" smtClean="0">
                <a:solidFill>
                  <a:schemeClr val="accent2"/>
                </a:solidFill>
                <a:latin typeface="Garamond" pitchFamily="18" charset="0"/>
              </a:rPr>
              <a:t>The system won’t reward me (%7)</a:t>
            </a:r>
          </a:p>
          <a:p>
            <a:pPr marL="3314700" lvl="6" indent="-571500">
              <a:buFont typeface="Arial" pitchFamily="34" charset="0"/>
              <a:buChar char="•"/>
              <a:defRPr/>
            </a:pPr>
            <a:r>
              <a:rPr lang="en-US" sz="3200" b="1" i="1" dirty="0" smtClean="0">
                <a:solidFill>
                  <a:schemeClr val="accent2"/>
                </a:solidFill>
                <a:latin typeface="Garamond" pitchFamily="18" charset="0"/>
              </a:rPr>
              <a:t>I am afraid that my identity will be revealed. (%6) </a:t>
            </a:r>
          </a:p>
          <a:p>
            <a:pPr marL="3314700" lvl="6" indent="-571500">
              <a:buFont typeface="Arial" pitchFamily="34" charset="0"/>
              <a:buChar char="•"/>
              <a:defRPr/>
            </a:pPr>
            <a:r>
              <a:rPr lang="en-US" sz="3200" b="1" i="1" dirty="0" smtClean="0">
                <a:solidFill>
                  <a:schemeClr val="accent2"/>
                </a:solidFill>
                <a:latin typeface="Garamond" pitchFamily="18" charset="0"/>
              </a:rPr>
              <a:t>I think today it's me, tomorrow it will be you (%1)</a:t>
            </a:r>
            <a:endParaRPr lang="en-US" sz="3200" b="1" i="1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46089" name="Sol Ayraç 1"/>
          <p:cNvSpPr>
            <a:spLocks/>
          </p:cNvSpPr>
          <p:nvPr/>
        </p:nvSpPr>
        <p:spPr bwMode="auto">
          <a:xfrm>
            <a:off x="2412454" y="5323322"/>
            <a:ext cx="576263" cy="2778123"/>
          </a:xfrm>
          <a:prstGeom prst="leftBrace">
            <a:avLst>
              <a:gd name="adj1" fmla="val 8324"/>
              <a:gd name="adj2" fmla="val 50000"/>
            </a:avLst>
          </a:prstGeom>
          <a:blipFill dpi="0" rotWithShape="0">
            <a:blip r:embed="rId4"/>
            <a:srcRect/>
            <a:tile tx="0" ty="0" sx="100000" sy="100000" flip="none" algn="tl"/>
          </a:blipFill>
          <a:ln w="25400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sz="4200" dirty="0">
              <a:solidFill>
                <a:srgbClr val="000000"/>
              </a:solidFill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453728" y="6172945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err="1" smtClean="0">
                <a:solidFill>
                  <a:srgbClr val="FF0000"/>
                </a:solidFill>
              </a:rPr>
              <a:t>Education</a:t>
            </a:r>
            <a:endParaRPr lang="tr-TR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tr-TR" altLang="tr-TR" sz="4200" dirty="0">
              <a:solidFill>
                <a:srgbClr val="000000"/>
              </a:solidFill>
            </a:endParaRPr>
          </a:p>
        </p:txBody>
      </p:sp>
      <p:sp>
        <p:nvSpPr>
          <p:cNvPr id="48131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tr-TR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48132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48139" name="Rectangle 4"/>
            <p:cNvSpPr>
              <a:spLocks/>
            </p:cNvSpPr>
            <p:nvPr/>
          </p:nvSpPr>
          <p:spPr bwMode="auto">
            <a:xfrm>
              <a:off x="450" y="189"/>
              <a:ext cx="0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tr-TR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8140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48133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4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sp>
        <p:nvSpPr>
          <p:cNvPr id="2" name="Metin kutusu 1"/>
          <p:cNvSpPr txBox="1"/>
          <p:nvPr/>
        </p:nvSpPr>
        <p:spPr>
          <a:xfrm>
            <a:off x="676275" y="2284413"/>
            <a:ext cx="11801475" cy="5216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Garamond" pitchFamily="18" charset="0"/>
              </a:rPr>
              <a:t>Goal: to create </a:t>
            </a:r>
            <a:r>
              <a:rPr lang="en-US" sz="3600" b="1" smtClean="0">
                <a:solidFill>
                  <a:srgbClr val="C00000"/>
                </a:solidFill>
                <a:latin typeface="Garamond" pitchFamily="18" charset="0"/>
              </a:rPr>
              <a:t>equal conditions </a:t>
            </a:r>
            <a:r>
              <a:rPr lang="en-US" sz="3600" b="1" dirty="0" smtClean="0">
                <a:solidFill>
                  <a:srgbClr val="C00000"/>
                </a:solidFill>
                <a:latin typeface="Garamond" pitchFamily="18" charset="0"/>
              </a:rPr>
              <a:t>in the market for all</a:t>
            </a:r>
          </a:p>
          <a:p>
            <a:pPr algn="ctr" eaLnBrk="1" hangingPunct="1">
              <a:defRPr/>
            </a:pPr>
            <a:endParaRPr lang="en-US" sz="3600" b="1" dirty="0" smtClean="0">
              <a:solidFill>
                <a:schemeClr val="accent2"/>
              </a:solidFill>
              <a:latin typeface="Garamond" pitchFamily="18" charset="0"/>
            </a:endParaRPr>
          </a:p>
          <a:p>
            <a:pPr eaLnBrk="1" hangingPunct="1">
              <a:defRPr/>
            </a:pPr>
            <a:r>
              <a:rPr lang="en-US" sz="3600" b="1" dirty="0" smtClean="0">
                <a:solidFill>
                  <a:schemeClr val="accent2"/>
                </a:solidFill>
                <a:latin typeface="Garamond" pitchFamily="18" charset="0"/>
              </a:rPr>
              <a:t>Examples:</a:t>
            </a:r>
          </a:p>
          <a:p>
            <a:pPr eaLnBrk="1" hangingPunct="1">
              <a:defRPr/>
            </a:pPr>
            <a:endParaRPr lang="en-US" sz="3600" b="1" dirty="0" smtClean="0">
              <a:solidFill>
                <a:schemeClr val="accent2"/>
              </a:solidFill>
              <a:latin typeface="Garamond" pitchFamily="18" charset="0"/>
            </a:endParaRPr>
          </a:p>
          <a:p>
            <a:pPr marL="742950" indent="-742950" eaLnBrk="1" hangingPunct="1">
              <a:spcAft>
                <a:spcPts val="1800"/>
              </a:spcAft>
              <a:buFontTx/>
              <a:buAutoNum type="arabicParenR"/>
              <a:defRPr/>
            </a:pPr>
            <a:r>
              <a:rPr lang="en-US" sz="3600" b="1" dirty="0" smtClean="0">
                <a:solidFill>
                  <a:schemeClr val="accent2"/>
                </a:solidFill>
                <a:latin typeface="Garamond" pitchFamily="18" charset="0"/>
              </a:rPr>
              <a:t>Anti-Corruption declaration </a:t>
            </a:r>
          </a:p>
          <a:p>
            <a:pPr marL="742950" indent="-742950" eaLnBrk="1" hangingPunct="1">
              <a:spcAft>
                <a:spcPts val="1800"/>
              </a:spcAft>
              <a:buFontTx/>
              <a:buAutoNum type="arabicParenR"/>
              <a:defRPr/>
            </a:pPr>
            <a:r>
              <a:rPr lang="en-US" sz="3600" b="1" dirty="0" smtClean="0">
                <a:solidFill>
                  <a:schemeClr val="accent2"/>
                </a:solidFill>
                <a:latin typeface="Garamond" pitchFamily="18" charset="0"/>
              </a:rPr>
              <a:t>Honesty agreement</a:t>
            </a:r>
          </a:p>
          <a:p>
            <a:pPr marL="742950" indent="-742950" eaLnBrk="1" hangingPunct="1">
              <a:spcAft>
                <a:spcPts val="1800"/>
              </a:spcAft>
              <a:buFontTx/>
              <a:buAutoNum type="arabicParenR"/>
              <a:defRPr/>
            </a:pPr>
            <a:r>
              <a:rPr lang="en-US" sz="3600" b="1" dirty="0" smtClean="0">
                <a:solidFill>
                  <a:schemeClr val="accent2"/>
                </a:solidFill>
                <a:latin typeface="Garamond" pitchFamily="18" charset="0"/>
              </a:rPr>
              <a:t>Principle-oriented enterprises</a:t>
            </a:r>
          </a:p>
          <a:p>
            <a:pPr marL="742950" indent="-742950" eaLnBrk="1" hangingPunct="1">
              <a:spcAft>
                <a:spcPts val="1800"/>
              </a:spcAft>
              <a:buFontTx/>
              <a:buAutoNum type="arabicParenR"/>
              <a:defRPr/>
            </a:pPr>
            <a:r>
              <a:rPr lang="en-US" sz="3600" b="1" dirty="0" smtClean="0">
                <a:solidFill>
                  <a:schemeClr val="accent2"/>
                </a:solidFill>
                <a:latin typeface="Garamond" pitchFamily="18" charset="0"/>
              </a:rPr>
              <a:t> Coalitions of certified companies</a:t>
            </a:r>
            <a:endParaRPr lang="en-US" sz="3600" b="1" dirty="0">
              <a:solidFill>
                <a:schemeClr val="accent2"/>
              </a:solidFill>
              <a:latin typeface="Garamond" pitchFamily="18" charset="0"/>
            </a:endParaRPr>
          </a:p>
        </p:txBody>
      </p:sp>
      <p:grpSp>
        <p:nvGrpSpPr>
          <p:cNvPr id="48136" name="Group 3"/>
          <p:cNvGrpSpPr>
            <a:grpSpLocks/>
          </p:cNvGrpSpPr>
          <p:nvPr/>
        </p:nvGrpSpPr>
        <p:grpSpPr bwMode="auto">
          <a:xfrm>
            <a:off x="506413" y="196851"/>
            <a:ext cx="12498384" cy="1431924"/>
            <a:chOff x="585" y="4"/>
            <a:chExt cx="7873" cy="902"/>
          </a:xfrm>
        </p:grpSpPr>
        <p:sp>
          <p:nvSpPr>
            <p:cNvPr id="48137" name="Rectangle 4"/>
            <p:cNvSpPr>
              <a:spLocks/>
            </p:cNvSpPr>
            <p:nvPr/>
          </p:nvSpPr>
          <p:spPr bwMode="auto">
            <a:xfrm>
              <a:off x="585" y="4"/>
              <a:ext cx="7300" cy="8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3000"/>
                </a:spcBef>
                <a:spcAft>
                  <a:spcPts val="1800"/>
                </a:spcAft>
              </a:pPr>
              <a:r>
                <a:rPr lang="en-US" altLang="tr-TR" sz="48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A solution proposal:</a:t>
              </a:r>
            </a:p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5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						</a:t>
              </a:r>
              <a:r>
                <a:rPr lang="en-US" altLang="tr-TR" sz="66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Collective</a:t>
              </a:r>
              <a:r>
                <a:rPr lang="en-US" altLang="tr-TR" sz="54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 </a:t>
              </a:r>
              <a:r>
                <a:rPr lang="en-US" altLang="tr-TR" sz="66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Action</a:t>
              </a:r>
              <a:endParaRPr lang="en-US" altLang="tr-TR" sz="66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8138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50179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50180" name="Group 3"/>
          <p:cNvGrpSpPr>
            <a:grpSpLocks/>
          </p:cNvGrpSpPr>
          <p:nvPr/>
        </p:nvGrpSpPr>
        <p:grpSpPr bwMode="auto">
          <a:xfrm>
            <a:off x="292100" y="541338"/>
            <a:ext cx="12712700" cy="1087437"/>
            <a:chOff x="450" y="221"/>
            <a:chExt cx="8008" cy="685"/>
          </a:xfrm>
        </p:grpSpPr>
        <p:sp>
          <p:nvSpPr>
            <p:cNvPr id="50187" name="Rectangle 4"/>
            <p:cNvSpPr>
              <a:spLocks/>
            </p:cNvSpPr>
            <p:nvPr/>
          </p:nvSpPr>
          <p:spPr bwMode="auto">
            <a:xfrm>
              <a:off x="450" y="221"/>
              <a:ext cx="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0188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50181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2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50183" name="Group 3"/>
          <p:cNvGrpSpPr>
            <a:grpSpLocks/>
          </p:cNvGrpSpPr>
          <p:nvPr/>
        </p:nvGrpSpPr>
        <p:grpSpPr bwMode="auto">
          <a:xfrm>
            <a:off x="506413" y="-401638"/>
            <a:ext cx="12498384" cy="2598738"/>
            <a:chOff x="585" y="-373"/>
            <a:chExt cx="7873" cy="1637"/>
          </a:xfrm>
        </p:grpSpPr>
        <p:sp>
          <p:nvSpPr>
            <p:cNvPr id="50185" name="Rectangle 4"/>
            <p:cNvSpPr>
              <a:spLocks/>
            </p:cNvSpPr>
            <p:nvPr/>
          </p:nvSpPr>
          <p:spPr bwMode="auto">
            <a:xfrm>
              <a:off x="585" y="-373"/>
              <a:ext cx="7141" cy="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200000"/>
                </a:lnSpc>
                <a:spcBef>
                  <a:spcPts val="3000"/>
                </a:spcBef>
                <a:spcAft>
                  <a:spcPts val="1800"/>
                </a:spcAft>
              </a:pPr>
              <a:r>
                <a:rPr lang="en-US" altLang="tr-TR" sz="48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The participants supports Collective Action</a:t>
              </a:r>
            </a:p>
            <a:p>
              <a:pPr algn="l" eaLnBrk="1" hangingPunct="1">
                <a:lnSpc>
                  <a:spcPct val="50000"/>
                </a:lnSpc>
                <a:spcBef>
                  <a:spcPts val="3000"/>
                </a:spcBef>
                <a:spcAft>
                  <a:spcPts val="1800"/>
                </a:spcAft>
              </a:pPr>
              <a:endParaRPr lang="en-US" altLang="tr-TR" sz="54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0186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sp>
        <p:nvSpPr>
          <p:cNvPr id="50184" name="Metin kutusu 1"/>
          <p:cNvSpPr txBox="1">
            <a:spLocks noChangeArrowheads="1"/>
          </p:cNvSpPr>
          <p:nvPr/>
        </p:nvSpPr>
        <p:spPr bwMode="auto">
          <a:xfrm>
            <a:off x="696913" y="2309813"/>
            <a:ext cx="1180147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67-77% of the participants  state that the four kind of collective action may curtail corruption or raise awareness of its ill effects. </a:t>
            </a:r>
          </a:p>
          <a:p>
            <a:pPr eaLnBrk="1" hangingPunct="1"/>
            <a:endParaRPr lang="en-US" altLang="tr-TR" b="1" dirty="0" smtClean="0">
              <a:solidFill>
                <a:schemeClr val="accent2"/>
              </a:solidFill>
              <a:latin typeface="Garamond" panose="02020404030301010803" pitchFamily="18" charset="0"/>
            </a:endParaRPr>
          </a:p>
          <a:p>
            <a:pPr eaLnBrk="1" hangingPunct="1"/>
            <a:r>
              <a:rPr lang="en-US" altLang="tr-TR" b="1" dirty="0" smtClean="0">
                <a:solidFill>
                  <a:srgbClr val="C00000"/>
                </a:solidFill>
                <a:latin typeface="Garamond" panose="02020404030301010803" pitchFamily="18" charset="0"/>
              </a:rPr>
              <a:t>HOWEVER</a:t>
            </a:r>
          </a:p>
          <a:p>
            <a:pPr eaLnBrk="1" hangingPunct="1"/>
            <a:endParaRPr lang="en-US" altLang="tr-TR" b="1" dirty="0" smtClean="0">
              <a:solidFill>
                <a:schemeClr val="accent2"/>
              </a:solidFill>
              <a:latin typeface="Garamond" panose="02020404030301010803" pitchFamily="18" charset="0"/>
            </a:endParaRPr>
          </a:p>
          <a:p>
            <a:pPr eaLnBrk="1" hangingPunct="1"/>
            <a:r>
              <a:rPr lang="en-US" altLang="tr-TR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Legal enforcement, auditing and clear sanctions are required. (%54)</a:t>
            </a:r>
            <a:endParaRPr lang="en-US" altLang="tr-TR" b="1" dirty="0">
              <a:solidFill>
                <a:schemeClr val="accent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/>
          </p:cNvSpPr>
          <p:nvPr/>
        </p:nvSpPr>
        <p:spPr bwMode="auto">
          <a:xfrm>
            <a:off x="10122" y="-25576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52227" name="Rectangle 2"/>
          <p:cNvSpPr>
            <a:spLocks/>
          </p:cNvSpPr>
          <p:nvPr/>
        </p:nvSpPr>
        <p:spPr bwMode="auto">
          <a:xfrm>
            <a:off x="340322" y="1904824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en-US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52228" name="Group 3"/>
          <p:cNvGrpSpPr>
            <a:grpSpLocks/>
          </p:cNvGrpSpPr>
          <p:nvPr/>
        </p:nvGrpSpPr>
        <p:grpSpPr bwMode="auto">
          <a:xfrm>
            <a:off x="302222" y="566562"/>
            <a:ext cx="12712700" cy="1087437"/>
            <a:chOff x="450" y="221"/>
            <a:chExt cx="8008" cy="685"/>
          </a:xfrm>
        </p:grpSpPr>
        <p:sp>
          <p:nvSpPr>
            <p:cNvPr id="52237" name="Rectangle 4"/>
            <p:cNvSpPr>
              <a:spLocks/>
            </p:cNvSpPr>
            <p:nvPr/>
          </p:nvSpPr>
          <p:spPr bwMode="auto">
            <a:xfrm>
              <a:off x="450" y="221"/>
              <a:ext cx="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2238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52229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" y="8789812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Line 5"/>
          <p:cNvSpPr>
            <a:spLocks noChangeShapeType="1"/>
          </p:cNvSpPr>
          <p:nvPr/>
        </p:nvSpPr>
        <p:spPr bwMode="auto">
          <a:xfrm>
            <a:off x="10122" y="8573912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52231" name="Group 3"/>
          <p:cNvGrpSpPr>
            <a:grpSpLocks/>
          </p:cNvGrpSpPr>
          <p:nvPr/>
        </p:nvGrpSpPr>
        <p:grpSpPr bwMode="auto">
          <a:xfrm>
            <a:off x="302222" y="523699"/>
            <a:ext cx="12712700" cy="1130300"/>
            <a:chOff x="450" y="194"/>
            <a:chExt cx="8008" cy="712"/>
          </a:xfrm>
        </p:grpSpPr>
        <p:sp>
          <p:nvSpPr>
            <p:cNvPr id="52235" name="Rectangle 4"/>
            <p:cNvSpPr>
              <a:spLocks/>
            </p:cNvSpPr>
            <p:nvPr/>
          </p:nvSpPr>
          <p:spPr bwMode="auto">
            <a:xfrm>
              <a:off x="450" y="194"/>
              <a:ext cx="5564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r>
                <a:rPr lang="en-US" altLang="tr-TR" sz="6000" b="1" dirty="0" smtClean="0">
                  <a:solidFill>
                    <a:schemeClr val="accent1"/>
                  </a:solidFill>
                  <a:latin typeface="Garamond" panose="02020404030301010803" pitchFamily="18" charset="0"/>
                  <a:cs typeface="Arial" panose="020B0604020202020204" pitchFamily="34" charset="0"/>
                  <a:sym typeface="Arial" panose="020B0604020202020204" pitchFamily="34" charset="0"/>
                </a:rPr>
                <a:t>Policy recommendations…</a:t>
              </a:r>
              <a:endParaRPr lang="en-US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2236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graphicFrame>
        <p:nvGraphicFramePr>
          <p:cNvPr id="5" name="Diyagram 4"/>
          <p:cNvGraphicFramePr/>
          <p:nvPr>
            <p:extLst>
              <p:ext uri="{D42A27DB-BD31-4B8C-83A1-F6EECF244321}">
                <p14:modId xmlns:p14="http://schemas.microsoft.com/office/powerpoint/2010/main" val="3089773598"/>
              </p:ext>
            </p:extLst>
          </p:nvPr>
        </p:nvGraphicFramePr>
        <p:xfrm>
          <a:off x="175818" y="3911945"/>
          <a:ext cx="12712700" cy="1764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2233" name="Sağ Ayraç 6"/>
          <p:cNvSpPr>
            <a:spLocks/>
          </p:cNvSpPr>
          <p:nvPr/>
        </p:nvSpPr>
        <p:spPr bwMode="auto">
          <a:xfrm rot="5400000">
            <a:off x="5685435" y="1290462"/>
            <a:ext cx="1727200" cy="11017250"/>
          </a:xfrm>
          <a:prstGeom prst="rightBrace">
            <a:avLst>
              <a:gd name="adj1" fmla="val 38656"/>
              <a:gd name="adj2" fmla="val 50000"/>
            </a:avLst>
          </a:prstGeom>
          <a:blipFill dpi="0" rotWithShape="0">
            <a:blip r:embed="rId9"/>
            <a:srcRect/>
            <a:tile tx="0" ty="0" sx="100000" sy="100000" flip="none" algn="tl"/>
          </a:blipFill>
          <a:ln w="25400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52234" name="Sağ Ayraç 21"/>
          <p:cNvSpPr>
            <a:spLocks/>
          </p:cNvSpPr>
          <p:nvPr/>
        </p:nvSpPr>
        <p:spPr bwMode="auto">
          <a:xfrm rot="-5400000">
            <a:off x="5648128" y="-2739407"/>
            <a:ext cx="1728788" cy="11017250"/>
          </a:xfrm>
          <a:prstGeom prst="rightBrace">
            <a:avLst>
              <a:gd name="adj1" fmla="val 38620"/>
              <a:gd name="adj2" fmla="val 50000"/>
            </a:avLst>
          </a:prstGeom>
          <a:blipFill dpi="0" rotWithShape="0">
            <a:blip r:embed="rId9"/>
            <a:srcRect/>
            <a:tile tx="0" ty="0" sx="100000" sy="100000" flip="none" algn="tl"/>
          </a:blipFill>
          <a:ln w="25400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/>
          </p:cNvSpPr>
          <p:nvPr/>
        </p:nvSpPr>
        <p:spPr bwMode="auto">
          <a:xfrm>
            <a:off x="0" y="-50800"/>
            <a:ext cx="13004800" cy="8102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endParaRPr lang="en-US" altLang="tr-TR" sz="4200" dirty="0">
              <a:solidFill>
                <a:srgbClr val="000000"/>
              </a:solidFill>
            </a:endParaRPr>
          </a:p>
        </p:txBody>
      </p:sp>
      <p:sp>
        <p:nvSpPr>
          <p:cNvPr id="54275" name="Rectangle 2"/>
          <p:cNvSpPr>
            <a:spLocks/>
          </p:cNvSpPr>
          <p:nvPr/>
        </p:nvSpPr>
        <p:spPr bwMode="auto">
          <a:xfrm>
            <a:off x="330200" y="1879600"/>
            <a:ext cx="121412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algn="l" eaLnBrk="1" hangingPunct="1">
              <a:lnSpc>
                <a:spcPts val="2400"/>
              </a:lnSpc>
              <a:spcBef>
                <a:spcPts val="1400"/>
              </a:spcBef>
              <a:spcAft>
                <a:spcPts val="1200"/>
              </a:spcAft>
            </a:pPr>
            <a:endParaRPr lang="tr-TR" altLang="tr-TR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54276" name="Group 3"/>
          <p:cNvGrpSpPr>
            <a:grpSpLocks/>
          </p:cNvGrpSpPr>
          <p:nvPr/>
        </p:nvGrpSpPr>
        <p:grpSpPr bwMode="auto">
          <a:xfrm>
            <a:off x="292100" y="490538"/>
            <a:ext cx="12712700" cy="1138237"/>
            <a:chOff x="450" y="189"/>
            <a:chExt cx="8008" cy="717"/>
          </a:xfrm>
        </p:grpSpPr>
        <p:sp>
          <p:nvSpPr>
            <p:cNvPr id="54283" name="Rectangle 4"/>
            <p:cNvSpPr>
              <a:spLocks/>
            </p:cNvSpPr>
            <p:nvPr/>
          </p:nvSpPr>
          <p:spPr bwMode="auto">
            <a:xfrm>
              <a:off x="450" y="189"/>
              <a:ext cx="0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</a:pPr>
              <a:endParaRPr lang="tr-TR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4284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pic>
        <p:nvPicPr>
          <p:cNvPr id="54277" name="Picture 7" descr="TÜSİA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8764588"/>
            <a:ext cx="3125788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8" name="Line 5"/>
          <p:cNvSpPr>
            <a:spLocks noChangeShapeType="1"/>
          </p:cNvSpPr>
          <p:nvPr/>
        </p:nvSpPr>
        <p:spPr bwMode="auto">
          <a:xfrm>
            <a:off x="0" y="8548688"/>
            <a:ext cx="13004800" cy="0"/>
          </a:xfrm>
          <a:prstGeom prst="lin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54279" name="Group 3"/>
          <p:cNvGrpSpPr>
            <a:grpSpLocks/>
          </p:cNvGrpSpPr>
          <p:nvPr/>
        </p:nvGrpSpPr>
        <p:grpSpPr bwMode="auto">
          <a:xfrm>
            <a:off x="292100" y="498475"/>
            <a:ext cx="12712700" cy="1130300"/>
            <a:chOff x="450" y="194"/>
            <a:chExt cx="8008" cy="712"/>
          </a:xfrm>
        </p:grpSpPr>
        <p:sp>
          <p:nvSpPr>
            <p:cNvPr id="54281" name="Rectangle 4"/>
            <p:cNvSpPr>
              <a:spLocks/>
            </p:cNvSpPr>
            <p:nvPr/>
          </p:nvSpPr>
          <p:spPr bwMode="auto">
            <a:xfrm>
              <a:off x="450" y="194"/>
              <a:ext cx="0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1pPr>
              <a:lvl2pPr marL="742950" indent="-28575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2pPr>
              <a:lvl3pPr marL="11430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3pPr>
              <a:lvl4pPr marL="16002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4pPr>
              <a:lvl5pPr marL="2057400" indent="-228600" algn="ctr"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GillSans" charset="0"/>
                  <a:ea typeface="ヒラギノ角ゴ ProN W3" charset="-128"/>
                  <a:sym typeface="GillSans" charset="0"/>
                </a:defRPr>
              </a:lvl9pPr>
            </a:lstStyle>
            <a:p>
              <a:pPr algn="l" eaLnBrk="1" hangingPunct="1">
                <a:lnSpc>
                  <a:spcPct val="50000"/>
                </a:lnSpc>
                <a:spcBef>
                  <a:spcPts val="1400"/>
                </a:spcBef>
                <a:spcAft>
                  <a:spcPts val="1800"/>
                </a:spcAft>
              </a:pPr>
              <a:endParaRPr lang="tr-TR" altLang="tr-TR" sz="6000" b="1" dirty="0">
                <a:solidFill>
                  <a:schemeClr val="accent1"/>
                </a:solidFill>
                <a:latin typeface="Garamond" panose="02020404030301010803" pitchFamily="18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4282" name="Line 5"/>
            <p:cNvSpPr>
              <a:spLocks noChangeShapeType="1"/>
            </p:cNvSpPr>
            <p:nvPr/>
          </p:nvSpPr>
          <p:spPr bwMode="auto">
            <a:xfrm>
              <a:off x="4906" y="906"/>
              <a:ext cx="3552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dirty="0"/>
            </a:p>
          </p:txBody>
        </p:sp>
      </p:grpSp>
      <p:sp>
        <p:nvSpPr>
          <p:cNvPr id="54280" name="Metin kutusu 1"/>
          <p:cNvSpPr txBox="1">
            <a:spLocks noChangeArrowheads="1"/>
          </p:cNvSpPr>
          <p:nvPr/>
        </p:nvSpPr>
        <p:spPr bwMode="auto">
          <a:xfrm>
            <a:off x="1554163" y="3984625"/>
            <a:ext cx="99171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GillSans" charset="0"/>
                <a:ea typeface="ヒラギノ角ゴ ProN W3" charset="-128"/>
                <a:sym typeface="GillSans" charset="0"/>
              </a:defRPr>
            </a:lvl9pPr>
          </a:lstStyle>
          <a:p>
            <a:pPr eaLnBrk="1" hangingPunct="1"/>
            <a:r>
              <a:rPr lang="en-US" altLang="tr-TR" sz="8000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Thank you</a:t>
            </a:r>
            <a:r>
              <a:rPr lang="tr-TR" altLang="tr-TR" sz="8000" b="1" dirty="0" smtClean="0">
                <a:solidFill>
                  <a:schemeClr val="accent2"/>
                </a:solidFill>
                <a:latin typeface="Garamond" panose="02020404030301010803" pitchFamily="18" charset="0"/>
              </a:rPr>
              <a:t>…</a:t>
            </a:r>
            <a:endParaRPr lang="tr-TR" altLang="tr-TR" sz="8000" b="1" dirty="0">
              <a:solidFill>
                <a:schemeClr val="accent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tle &amp; Subtitl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42A76"/>
      </a:accent1>
      <a:accent2>
        <a:srgbClr val="333399"/>
      </a:accent2>
      <a:accent3>
        <a:srgbClr val="FFFFFF"/>
      </a:accent3>
      <a:accent4>
        <a:srgbClr val="000000"/>
      </a:accent4>
      <a:accent5>
        <a:srgbClr val="ACACBD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Sans"/>
        <a:ea typeface="ヒラギノ角ゴ ProN W3"/>
        <a:cs typeface="ヒラギノ角ゴ ProN W3"/>
      </a:majorFont>
      <a:minorFont>
        <a:latin typeface="Gill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Sans" charset="0"/>
            <a:ea typeface="ヒラギノ角ゴ ProN W3" charset="-128"/>
            <a:cs typeface="ヒラギノ角ゴ ProN W3" charset="-128"/>
            <a:sym typeface="Gill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Sans" charset="0"/>
            <a:ea typeface="ヒラギノ角ゴ ProN W3" charset="-128"/>
            <a:cs typeface="ヒラギノ角ゴ ProN W3" charset="-128"/>
            <a:sym typeface="Gill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242A76"/>
    </a:accent1>
    <a:accent2>
      <a:srgbClr val="333399"/>
    </a:accent2>
    <a:accent3>
      <a:srgbClr val="FFFFFF"/>
    </a:accent3>
    <a:accent4>
      <a:srgbClr val="000000"/>
    </a:accent4>
    <a:accent5>
      <a:srgbClr val="ACACBD"/>
    </a:accent5>
    <a:accent6>
      <a:srgbClr val="2D2D8A"/>
    </a:accent6>
    <a:hlink>
      <a:srgbClr val="009999"/>
    </a:hlink>
    <a:folHlink>
      <a:srgbClr val="99CC00"/>
    </a:folHlink>
  </a:clrScheme>
  <a:fontScheme name="Title &amp; Subtitle">
    <a:majorFont>
      <a:latin typeface="GillSans"/>
      <a:ea typeface="ヒラギノ角ゴ ProN W3"/>
      <a:cs typeface="ヒラギノ角ゴ ProN W3"/>
    </a:majorFont>
    <a:minorFont>
      <a:latin typeface="GillSans"/>
      <a:ea typeface="ヒラギノ角ゴ ProN W3"/>
      <a:cs typeface="ヒラギノ角ゴ ProN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242A76"/>
    </a:accent1>
    <a:accent2>
      <a:srgbClr val="333399"/>
    </a:accent2>
    <a:accent3>
      <a:srgbClr val="FFFFFF"/>
    </a:accent3>
    <a:accent4>
      <a:srgbClr val="000000"/>
    </a:accent4>
    <a:accent5>
      <a:srgbClr val="ACACBD"/>
    </a:accent5>
    <a:accent6>
      <a:srgbClr val="2D2D8A"/>
    </a:accent6>
    <a:hlink>
      <a:srgbClr val="009999"/>
    </a:hlink>
    <a:folHlink>
      <a:srgbClr val="99CC00"/>
    </a:folHlink>
  </a:clrScheme>
  <a:fontScheme name="Title &amp; Subtitle">
    <a:majorFont>
      <a:latin typeface="GillSans"/>
      <a:ea typeface="ヒラギノ角ゴ ProN W3"/>
      <a:cs typeface="ヒラギノ角ゴ ProN W3"/>
    </a:majorFont>
    <a:minorFont>
      <a:latin typeface="GillSans"/>
      <a:ea typeface="ヒラギノ角ゴ ProN W3"/>
      <a:cs typeface="ヒラギノ角ゴ ProN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242A76"/>
    </a:accent1>
    <a:accent2>
      <a:srgbClr val="333399"/>
    </a:accent2>
    <a:accent3>
      <a:srgbClr val="FFFFFF"/>
    </a:accent3>
    <a:accent4>
      <a:srgbClr val="000000"/>
    </a:accent4>
    <a:accent5>
      <a:srgbClr val="ACACBD"/>
    </a:accent5>
    <a:accent6>
      <a:srgbClr val="2D2D8A"/>
    </a:accent6>
    <a:hlink>
      <a:srgbClr val="009999"/>
    </a:hlink>
    <a:folHlink>
      <a:srgbClr val="99CC00"/>
    </a:folHlink>
  </a:clrScheme>
  <a:fontScheme name="Title &amp; Subtitle">
    <a:majorFont>
      <a:latin typeface="GillSans"/>
      <a:ea typeface="ヒラギノ角ゴ ProN W3"/>
      <a:cs typeface="ヒラギノ角ゴ ProN W3"/>
    </a:majorFont>
    <a:minorFont>
      <a:latin typeface="GillSans"/>
      <a:ea typeface="ヒラギノ角ゴ ProN W3"/>
      <a:cs typeface="ヒラギノ角ゴ ProN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2511</TotalTime>
  <Pages>0</Pages>
  <Words>576</Words>
  <Characters>0</Characters>
  <Application>Microsoft Office PowerPoint</Application>
  <PresentationFormat>Özel</PresentationFormat>
  <Lines>0</Lines>
  <Paragraphs>215</Paragraphs>
  <Slides>20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20</vt:i4>
      </vt:variant>
    </vt:vector>
  </HeadingPairs>
  <TitlesOfParts>
    <vt:vector size="21" baseType="lpstr">
      <vt:lpstr>Title &amp; Subtitle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MELDA CELE</dc:creator>
  <cp:lastModifiedBy>GAYE UGUR</cp:lastModifiedBy>
  <cp:revision>143</cp:revision>
  <dcterms:modified xsi:type="dcterms:W3CDTF">2014-11-25T12:35:01Z</dcterms:modified>
</cp:coreProperties>
</file>