
<file path=[Content_Types].xml><?xml version="1.0" encoding="utf-8"?>
<Types xmlns="http://schemas.openxmlformats.org/package/2006/content-types">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6" r:id="rId2"/>
    <p:sldId id="257" r:id="rId3"/>
    <p:sldId id="258" r:id="rId4"/>
    <p:sldId id="297" r:id="rId5"/>
    <p:sldId id="259" r:id="rId6"/>
    <p:sldId id="260" r:id="rId7"/>
    <p:sldId id="261" r:id="rId8"/>
    <p:sldId id="298" r:id="rId9"/>
    <p:sldId id="292" r:id="rId10"/>
    <p:sldId id="293" r:id="rId11"/>
    <p:sldId id="294" r:id="rId12"/>
    <p:sldId id="262" r:id="rId13"/>
    <p:sldId id="270" r:id="rId14"/>
    <p:sldId id="265" r:id="rId15"/>
    <p:sldId id="276" r:id="rId16"/>
    <p:sldId id="277" r:id="rId17"/>
    <p:sldId id="263" r:id="rId18"/>
    <p:sldId id="287" r:id="rId19"/>
    <p:sldId id="288" r:id="rId20"/>
    <p:sldId id="280" r:id="rId21"/>
    <p:sldId id="264" r:id="rId22"/>
    <p:sldId id="296" r:id="rId23"/>
    <p:sldId id="295" r:id="rId24"/>
    <p:sldId id="278" r:id="rId25"/>
    <p:sldId id="279" r:id="rId26"/>
    <p:sldId id="271" r:id="rId27"/>
    <p:sldId id="272" r:id="rId28"/>
    <p:sldId id="283" r:id="rId29"/>
    <p:sldId id="284" r:id="rId30"/>
    <p:sldId id="273" r:id="rId31"/>
    <p:sldId id="281" r:id="rId32"/>
    <p:sldId id="282" r:id="rId33"/>
    <p:sldId id="274" r:id="rId34"/>
    <p:sldId id="289" r:id="rId35"/>
    <p:sldId id="266" r:id="rId36"/>
    <p:sldId id="267" r:id="rId37"/>
    <p:sldId id="290" r:id="rId38"/>
    <p:sldId id="291" r:id="rId39"/>
    <p:sldId id="268" r:id="rId40"/>
    <p:sldId id="285" r:id="rId41"/>
    <p:sldId id="269" r:id="rId42"/>
    <p:sldId id="286"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677" autoAdjust="0"/>
  </p:normalViewPr>
  <p:slideViewPr>
    <p:cSldViewPr>
      <p:cViewPr varScale="1">
        <p:scale>
          <a:sx n="87" d="100"/>
          <a:sy n="87" d="100"/>
        </p:scale>
        <p:origin x="-1464"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izak\Documents\atiyas\current%20research\tusiad%20sektorel%20gostergeler\rapor\tablo%20grafikler\istihdam%20ve%20KD%20paylar&#305;.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izak\Documents\atiyas\current%20research\tusiad%20sektorel%20gostergeler\rapor\tablo%20grafikler\istihdam%20ve%20KD%20paylar&#305;.xlsx" TargetMode="Externa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al__ma_Sayfas_5.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ser>
          <c:idx val="0"/>
          <c:order val="0"/>
          <c:dLbls>
            <c:showLegendKey val="0"/>
            <c:showVal val="1"/>
            <c:showCatName val="0"/>
            <c:showSerName val="0"/>
            <c:showPercent val="0"/>
            <c:showBubbleSize val="0"/>
            <c:showLeaderLines val="1"/>
          </c:dLbls>
          <c:cat>
            <c:strRef>
              <c:f>'istihdam chart'!$K$15:$K$25</c:f>
              <c:strCache>
                <c:ptCount val="11"/>
                <c:pt idx="0">
                  <c:v>Diğer</c:v>
                </c:pt>
                <c:pt idx="1">
                  <c:v>Ana metal</c:v>
                </c:pt>
                <c:pt idx="2">
                  <c:v>Elektrikli teçhizat</c:v>
                </c:pt>
                <c:pt idx="3">
                  <c:v>Kauçuk ve plastik</c:v>
                </c:pt>
                <c:pt idx="4">
                  <c:v>B.y.s makine ve ekipman</c:v>
                </c:pt>
                <c:pt idx="5">
                  <c:v>Motorlu kara taşıtı</c:v>
                </c:pt>
                <c:pt idx="6">
                  <c:v>Fabrikasyon metal ürünleri</c:v>
                </c:pt>
                <c:pt idx="7">
                  <c:v>Diğer metalik olmayan mineraller</c:v>
                </c:pt>
                <c:pt idx="8">
                  <c:v>Gıda ve içecek</c:v>
                </c:pt>
                <c:pt idx="9">
                  <c:v>Tekstil</c:v>
                </c:pt>
                <c:pt idx="10">
                  <c:v>Giyim</c:v>
                </c:pt>
              </c:strCache>
            </c:strRef>
          </c:cat>
          <c:val>
            <c:numRef>
              <c:f>'istihdam chart'!$L$15:$L$25</c:f>
              <c:numCache>
                <c:formatCode>0.00</c:formatCode>
                <c:ptCount val="11"/>
                <c:pt idx="0">
                  <c:v>18.146616473793976</c:v>
                </c:pt>
                <c:pt idx="1">
                  <c:v>4.6641502380371103</c:v>
                </c:pt>
                <c:pt idx="2">
                  <c:v>4.6666855812072798</c:v>
                </c:pt>
                <c:pt idx="3">
                  <c:v>5.3909673690795898</c:v>
                </c:pt>
                <c:pt idx="4">
                  <c:v>5.5352354049682599</c:v>
                </c:pt>
                <c:pt idx="5">
                  <c:v>5.9091010093689</c:v>
                </c:pt>
                <c:pt idx="6">
                  <c:v>7.6495056152343803</c:v>
                </c:pt>
                <c:pt idx="7">
                  <c:v>7.8664731979370099</c:v>
                </c:pt>
                <c:pt idx="8">
                  <c:v>12.478927791118636</c:v>
                </c:pt>
                <c:pt idx="9">
                  <c:v>13.154547691345201</c:v>
                </c:pt>
                <c:pt idx="10">
                  <c:v>14.5377902984619</c:v>
                </c:pt>
              </c:numCache>
            </c:numRef>
          </c:val>
        </c:ser>
        <c:dLbls>
          <c:showLegendKey val="0"/>
          <c:showVal val="0"/>
          <c:showCatName val="0"/>
          <c:showSerName val="0"/>
          <c:showPercent val="0"/>
          <c:showBubbleSize val="0"/>
          <c:showLeaderLines val="1"/>
        </c:dLbls>
        <c:firstSliceAng val="0"/>
      </c:pieChart>
    </c:plotArea>
    <c:legend>
      <c:legendPos val="r"/>
      <c:overlay val="0"/>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ser>
          <c:idx val="0"/>
          <c:order val="0"/>
          <c:dLbls>
            <c:showLegendKey val="0"/>
            <c:showVal val="1"/>
            <c:showCatName val="0"/>
            <c:showSerName val="0"/>
            <c:showPercent val="0"/>
            <c:showBubbleSize val="0"/>
            <c:showLeaderLines val="1"/>
          </c:dLbls>
          <c:cat>
            <c:strRef>
              <c:f>'KD chart'!$F$9:$F$19</c:f>
              <c:strCache>
                <c:ptCount val="11"/>
                <c:pt idx="0">
                  <c:v>Diğer</c:v>
                </c:pt>
                <c:pt idx="1">
                  <c:v>B.y.s makine ve ekipman</c:v>
                </c:pt>
                <c:pt idx="2">
                  <c:v>Kauçuk ve plastik</c:v>
                </c:pt>
                <c:pt idx="3">
                  <c:v>Fabrikasyon metal ürünleri</c:v>
                </c:pt>
                <c:pt idx="4">
                  <c:v>Elektrikli teçhizat</c:v>
                </c:pt>
                <c:pt idx="5">
                  <c:v>Ana metal</c:v>
                </c:pt>
                <c:pt idx="6">
                  <c:v>Diğer metalik olmayan mineraller</c:v>
                </c:pt>
                <c:pt idx="7">
                  <c:v>Giyim</c:v>
                </c:pt>
                <c:pt idx="8">
                  <c:v>Tekstil</c:v>
                </c:pt>
                <c:pt idx="9">
                  <c:v>Gıda ve içecek</c:v>
                </c:pt>
                <c:pt idx="10">
                  <c:v>Motorlu kara taşıtı</c:v>
                </c:pt>
              </c:strCache>
            </c:strRef>
          </c:cat>
          <c:val>
            <c:numRef>
              <c:f>'KD chart'!$G$9:$G$19</c:f>
              <c:numCache>
                <c:formatCode>0.0</c:formatCode>
                <c:ptCount val="11"/>
                <c:pt idx="0">
                  <c:v>27.193274915218371</c:v>
                </c:pt>
                <c:pt idx="1">
                  <c:v>5.3056006431579599</c:v>
                </c:pt>
                <c:pt idx="2">
                  <c:v>5.3985247611999503</c:v>
                </c:pt>
                <c:pt idx="3">
                  <c:v>5.4608383178710902</c:v>
                </c:pt>
                <c:pt idx="4">
                  <c:v>5.4712710380554199</c:v>
                </c:pt>
                <c:pt idx="5">
                  <c:v>6.3922467231750497</c:v>
                </c:pt>
                <c:pt idx="6">
                  <c:v>7.2215747833251998</c:v>
                </c:pt>
                <c:pt idx="7">
                  <c:v>7.9244742393493697</c:v>
                </c:pt>
                <c:pt idx="8">
                  <c:v>8.0795459747314506</c:v>
                </c:pt>
                <c:pt idx="9">
                  <c:v>9.9645323753356898</c:v>
                </c:pt>
                <c:pt idx="10">
                  <c:v>11.5881156921387</c:v>
                </c:pt>
              </c:numCache>
            </c:numRef>
          </c:val>
        </c:ser>
        <c:dLbls>
          <c:showLegendKey val="0"/>
          <c:showVal val="0"/>
          <c:showCatName val="0"/>
          <c:showSerName val="0"/>
          <c:showPercent val="0"/>
          <c:showBubbleSize val="0"/>
          <c:showLeaderLines val="1"/>
        </c:dLbls>
        <c:firstSliceAng val="0"/>
      </c:pieChart>
    </c:plotArea>
    <c:legend>
      <c:legendPos val="r"/>
      <c:overlay val="0"/>
    </c:legend>
    <c:plotVisOnly val="1"/>
    <c:dispBlanksAs val="gap"/>
    <c:showDLblsOverMax val="0"/>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1166869986322138"/>
          <c:y val="3.3643999045573872E-2"/>
          <c:w val="0.73544508520941954"/>
          <c:h val="0.61629062276306401"/>
        </c:manualLayout>
      </c:layout>
      <c:barChart>
        <c:barDir val="col"/>
        <c:grouping val="clustered"/>
        <c:varyColors val="0"/>
        <c:ser>
          <c:idx val="0"/>
          <c:order val="0"/>
          <c:tx>
            <c:strRef>
              <c:f>grafik!$E$3</c:f>
              <c:strCache>
                <c:ptCount val="1"/>
                <c:pt idx="0">
                  <c:v>ch_OP_iv</c:v>
                </c:pt>
              </c:strCache>
            </c:strRef>
          </c:tx>
          <c:invertIfNegative val="0"/>
          <c:cat>
            <c:strRef>
              <c:f>grafik!$D$4:$D$9</c:f>
              <c:strCache>
                <c:ptCount val="6"/>
                <c:pt idx="0">
                  <c:v>Gıda ve içecek</c:v>
                </c:pt>
                <c:pt idx="1">
                  <c:v>Tekstil</c:v>
                </c:pt>
                <c:pt idx="2">
                  <c:v>Giyim</c:v>
                </c:pt>
                <c:pt idx="3">
                  <c:v>Ana metal</c:v>
                </c:pt>
                <c:pt idx="4">
                  <c:v>B.y.s. makine ve ekipman</c:v>
                </c:pt>
                <c:pt idx="5">
                  <c:v>Motorlu kara taşıtı</c:v>
                </c:pt>
              </c:strCache>
            </c:strRef>
          </c:cat>
          <c:val>
            <c:numRef>
              <c:f>grafik!$E$4:$E$9</c:f>
              <c:numCache>
                <c:formatCode>0.00</c:formatCode>
                <c:ptCount val="6"/>
                <c:pt idx="0">
                  <c:v>1.1437237262720281E-3</c:v>
                </c:pt>
                <c:pt idx="1">
                  <c:v>6.961609423160528E-2</c:v>
                </c:pt>
                <c:pt idx="2">
                  <c:v>0.10545016825199142</c:v>
                </c:pt>
                <c:pt idx="3">
                  <c:v>0.12398290634155312</c:v>
                </c:pt>
                <c:pt idx="4">
                  <c:v>8.4939360618591142E-2</c:v>
                </c:pt>
                <c:pt idx="5">
                  <c:v>-6.3571274280548123E-2</c:v>
                </c:pt>
              </c:numCache>
            </c:numRef>
          </c:val>
        </c:ser>
        <c:ser>
          <c:idx val="1"/>
          <c:order val="1"/>
          <c:tx>
            <c:strRef>
              <c:f>grafik!$F$3</c:f>
              <c:strCache>
                <c:ptCount val="1"/>
                <c:pt idx="0">
                  <c:v>ch_OP_tfv</c:v>
                </c:pt>
              </c:strCache>
            </c:strRef>
          </c:tx>
          <c:invertIfNegative val="0"/>
          <c:cat>
            <c:strRef>
              <c:f>grafik!$D$4:$D$9</c:f>
              <c:strCache>
                <c:ptCount val="6"/>
                <c:pt idx="0">
                  <c:v>Gıda ve içecek</c:v>
                </c:pt>
                <c:pt idx="1">
                  <c:v>Tekstil</c:v>
                </c:pt>
                <c:pt idx="2">
                  <c:v>Giyim</c:v>
                </c:pt>
                <c:pt idx="3">
                  <c:v>Ana metal</c:v>
                </c:pt>
                <c:pt idx="4">
                  <c:v>B.y.s. makine ve ekipman</c:v>
                </c:pt>
                <c:pt idx="5">
                  <c:v>Motorlu kara taşıtı</c:v>
                </c:pt>
              </c:strCache>
            </c:strRef>
          </c:cat>
          <c:val>
            <c:numRef>
              <c:f>grafik!$F$4:$F$9</c:f>
              <c:numCache>
                <c:formatCode>0.00</c:formatCode>
                <c:ptCount val="6"/>
                <c:pt idx="0">
                  <c:v>-0.23793369531631539</c:v>
                </c:pt>
                <c:pt idx="1">
                  <c:v>6.5471351146698123E-2</c:v>
                </c:pt>
                <c:pt idx="2">
                  <c:v>8.0952137708664024E-2</c:v>
                </c:pt>
                <c:pt idx="3">
                  <c:v>8.7178707122802998E-2</c:v>
                </c:pt>
                <c:pt idx="4">
                  <c:v>6.9896161556244174E-2</c:v>
                </c:pt>
                <c:pt idx="5">
                  <c:v>-0.15907603502273737</c:v>
                </c:pt>
              </c:numCache>
            </c:numRef>
          </c:val>
        </c:ser>
        <c:dLbls>
          <c:showLegendKey val="0"/>
          <c:showVal val="0"/>
          <c:showCatName val="0"/>
          <c:showSerName val="0"/>
          <c:showPercent val="0"/>
          <c:showBubbleSize val="0"/>
        </c:dLbls>
        <c:gapWidth val="150"/>
        <c:axId val="72923008"/>
        <c:axId val="72924544"/>
      </c:barChart>
      <c:catAx>
        <c:axId val="72923008"/>
        <c:scaling>
          <c:orientation val="minMax"/>
        </c:scaling>
        <c:delete val="0"/>
        <c:axPos val="b"/>
        <c:numFmt formatCode="General" sourceLinked="1"/>
        <c:majorTickMark val="out"/>
        <c:minorTickMark val="none"/>
        <c:tickLblPos val="low"/>
        <c:txPr>
          <a:bodyPr rot="-5400000" vert="horz"/>
          <a:lstStyle/>
          <a:p>
            <a:pPr>
              <a:defRPr/>
            </a:pPr>
            <a:endParaRPr lang="tr-TR"/>
          </a:p>
        </c:txPr>
        <c:crossAx val="72924544"/>
        <c:crosses val="autoZero"/>
        <c:auto val="1"/>
        <c:lblAlgn val="ctr"/>
        <c:lblOffset val="100"/>
        <c:noMultiLvlLbl val="0"/>
      </c:catAx>
      <c:valAx>
        <c:axId val="72924544"/>
        <c:scaling>
          <c:orientation val="minMax"/>
        </c:scaling>
        <c:delete val="0"/>
        <c:axPos val="l"/>
        <c:majorGridlines/>
        <c:numFmt formatCode="0.00" sourceLinked="1"/>
        <c:majorTickMark val="out"/>
        <c:minorTickMark val="none"/>
        <c:tickLblPos val="nextTo"/>
        <c:crossAx val="72923008"/>
        <c:crosses val="autoZero"/>
        <c:crossBetween val="between"/>
      </c:valAx>
    </c:plotArea>
    <c:legend>
      <c:legendPos val="r"/>
      <c:layout>
        <c:manualLayout>
          <c:xMode val="edge"/>
          <c:yMode val="edge"/>
          <c:x val="0.82155477031802115"/>
          <c:y val="0.28211586901763325"/>
          <c:w val="0.17314487632508832"/>
          <c:h val="0.1486146095717884"/>
        </c:manualLayout>
      </c:layout>
      <c:overlay val="0"/>
    </c:legend>
    <c:plotVisOnly val="1"/>
    <c:dispBlanksAs val="gap"/>
    <c:showDLblsOverMax val="0"/>
  </c:chart>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4.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52D375B-E354-426E-AF20-33B611183699}" type="datetimeFigureOut">
              <a:rPr lang="tr-TR" smtClean="0"/>
              <a:pPr/>
              <a:t>11.05.2016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182C39E-091E-4E47-BD4A-9DAE0FDD3DCB}" type="slidenum">
              <a:rPr lang="tr-TR" smtClean="0"/>
              <a:pPr/>
              <a:t>‹#›</a:t>
            </a:fld>
            <a:endParaRPr lang="tr-TR"/>
          </a:p>
        </p:txBody>
      </p:sp>
    </p:spTree>
    <p:extLst>
      <p:ext uri="{BB962C8B-B14F-4D97-AF65-F5344CB8AC3E}">
        <p14:creationId xmlns:p14="http://schemas.microsoft.com/office/powerpoint/2010/main" val="29023655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r-TR"/>
          </a:p>
        </p:txBody>
      </p:sp>
      <p:sp>
        <p:nvSpPr>
          <p:cNvPr id="4" name="Date Placeholder 3"/>
          <p:cNvSpPr>
            <a:spLocks noGrp="1"/>
          </p:cNvSpPr>
          <p:nvPr>
            <p:ph type="dt" sz="half" idx="10"/>
          </p:nvPr>
        </p:nvSpPr>
        <p:spPr/>
        <p:txBody>
          <a:bodyPr/>
          <a:lstStyle/>
          <a:p>
            <a:fld id="{8CCAD29F-8A19-462F-B24F-B6375195DA18}" type="datetime1">
              <a:rPr lang="tr-TR" smtClean="0"/>
              <a:pPr/>
              <a:t>11.05.2016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67EE222-416C-4F6B-B407-291FAF3883D8}" type="slidenum">
              <a:rPr lang="tr-TR" smtClean="0"/>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r-T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Date Placeholder 3"/>
          <p:cNvSpPr>
            <a:spLocks noGrp="1"/>
          </p:cNvSpPr>
          <p:nvPr>
            <p:ph type="dt" sz="half" idx="10"/>
          </p:nvPr>
        </p:nvSpPr>
        <p:spPr/>
        <p:txBody>
          <a:bodyPr/>
          <a:lstStyle/>
          <a:p>
            <a:fld id="{520DAF8F-B97D-43A9-94D9-EB83E188FB17}" type="datetime1">
              <a:rPr lang="tr-TR" smtClean="0"/>
              <a:pPr/>
              <a:t>11.05.2016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67EE222-416C-4F6B-B407-291FAF3883D8}" type="slidenum">
              <a:rPr lang="tr-TR" smtClean="0"/>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8F7090D-8391-45D9-93C4-76F5A2E9A949}" type="datetime1">
              <a:rPr lang="tr-TR" smtClean="0"/>
              <a:pPr/>
              <a:t>11.05.2016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67EE222-416C-4F6B-B407-291FAF3883D8}" type="slidenum">
              <a:rPr lang="tr-TR" smtClean="0"/>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5" name="Date Placeholder 4"/>
          <p:cNvSpPr>
            <a:spLocks noGrp="1"/>
          </p:cNvSpPr>
          <p:nvPr>
            <p:ph type="dt" sz="half" idx="10"/>
          </p:nvPr>
        </p:nvSpPr>
        <p:spPr/>
        <p:txBody>
          <a:bodyPr/>
          <a:lstStyle/>
          <a:p>
            <a:fld id="{73254ECD-DDAC-4A4D-8CBC-B1D05C0539B7}" type="datetime1">
              <a:rPr lang="tr-TR" smtClean="0"/>
              <a:pPr/>
              <a:t>11.05.2016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67EE222-416C-4F6B-B407-291FAF3883D8}" type="slidenum">
              <a:rPr lang="tr-TR" smtClean="0"/>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7" name="Date Placeholder 6"/>
          <p:cNvSpPr>
            <a:spLocks noGrp="1"/>
          </p:cNvSpPr>
          <p:nvPr>
            <p:ph type="dt" sz="half" idx="10"/>
          </p:nvPr>
        </p:nvSpPr>
        <p:spPr/>
        <p:txBody>
          <a:bodyPr/>
          <a:lstStyle/>
          <a:p>
            <a:fld id="{30E31EED-D2EA-4EA9-B09B-948D65E03F06}" type="datetime1">
              <a:rPr lang="tr-TR" smtClean="0"/>
              <a:pPr/>
              <a:t>11.05.2016</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67EE222-416C-4F6B-B407-291FAF3883D8}" type="slidenum">
              <a:rPr lang="tr-TR" smtClean="0"/>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r-TR"/>
          </a:p>
        </p:txBody>
      </p:sp>
      <p:sp>
        <p:nvSpPr>
          <p:cNvPr id="3" name="Date Placeholder 2"/>
          <p:cNvSpPr>
            <a:spLocks noGrp="1"/>
          </p:cNvSpPr>
          <p:nvPr>
            <p:ph type="dt" sz="half" idx="10"/>
          </p:nvPr>
        </p:nvSpPr>
        <p:spPr/>
        <p:txBody>
          <a:bodyPr/>
          <a:lstStyle/>
          <a:p>
            <a:fld id="{1EBF701D-C718-46A6-930C-29A4D37F88D9}" type="datetime1">
              <a:rPr lang="tr-TR" smtClean="0"/>
              <a:pPr/>
              <a:t>11.05.2016</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67EE222-416C-4F6B-B407-291FAF3883D8}" type="slidenum">
              <a:rPr lang="tr-TR" smtClean="0"/>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1D8AA2-7395-4150-885C-F350FD699E71}" type="datetime1">
              <a:rPr lang="tr-TR" smtClean="0"/>
              <a:pPr/>
              <a:t>11.05.2016</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67EE222-416C-4F6B-B407-291FAF3883D8}" type="slidenum">
              <a:rPr lang="tr-TR" smtClean="0"/>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DA79BAB-C690-45FD-9B44-12BB180AB132}" type="datetime1">
              <a:rPr lang="tr-TR" smtClean="0"/>
              <a:pPr/>
              <a:t>11.05.2016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67EE222-416C-4F6B-B407-291FAF3883D8}" type="slidenum">
              <a:rPr lang="tr-TR" smtClean="0"/>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917DDE7-7ABC-4D34-8A18-E852D149FFEE}" type="datetime1">
              <a:rPr lang="tr-TR" smtClean="0"/>
              <a:pPr/>
              <a:t>11.05.2016</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67EE222-416C-4F6B-B407-291FAF3883D8}" type="slidenum">
              <a:rPr lang="tr-TR" smtClean="0"/>
              <a:pP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Date Placeholder 3"/>
          <p:cNvSpPr>
            <a:spLocks noGrp="1"/>
          </p:cNvSpPr>
          <p:nvPr>
            <p:ph type="dt" sz="half" idx="10"/>
          </p:nvPr>
        </p:nvSpPr>
        <p:spPr/>
        <p:txBody>
          <a:bodyPr/>
          <a:lstStyle/>
          <a:p>
            <a:fld id="{169C949D-5CF8-419E-B443-99E3FF333DA8}" type="datetime1">
              <a:rPr lang="tr-TR" smtClean="0"/>
              <a:pPr/>
              <a:t>11.05.2016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67EE222-416C-4F6B-B407-291FAF3883D8}"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Date Placeholder 3"/>
          <p:cNvSpPr>
            <a:spLocks noGrp="1"/>
          </p:cNvSpPr>
          <p:nvPr>
            <p:ph type="dt" sz="half" idx="10"/>
          </p:nvPr>
        </p:nvSpPr>
        <p:spPr/>
        <p:txBody>
          <a:bodyPr/>
          <a:lstStyle/>
          <a:p>
            <a:fld id="{7DC33AF8-0F7E-4B02-9AF3-357854BC7A2F}" type="datetime1">
              <a:rPr lang="tr-TR" smtClean="0"/>
              <a:pPr/>
              <a:t>11.05.2016</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67EE222-416C-4F6B-B407-291FAF3883D8}" type="slidenum">
              <a:rPr lang="tr-TR" smtClean="0"/>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9925E3-18F3-44B1-85D2-A962B2CCDC4E}" type="datetime1">
              <a:rPr lang="tr-TR" smtClean="0"/>
              <a:pPr/>
              <a:t>11.05.2016</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7EE222-416C-4F6B-B407-291FAF3883D8}"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1.emf"/><Relationship Id="rId4" Type="http://schemas.openxmlformats.org/officeDocument/2006/relationships/package" Target="../embeddings/Microsoft_Excel__al__ma_Sayfas_1.xlsx"/></Relationships>
</file>

<file path=ppt/slides/_rels/slide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6.xml"/><Relationship Id="rId1" Type="http://schemas.openxmlformats.org/officeDocument/2006/relationships/vmlDrawing" Target="../drawings/vmlDrawing2.vml"/><Relationship Id="rId5" Type="http://schemas.openxmlformats.org/officeDocument/2006/relationships/image" Target="../media/image7.emf"/><Relationship Id="rId4" Type="http://schemas.openxmlformats.org/officeDocument/2006/relationships/package" Target="../embeddings/Microsoft_Excel__al__ma_Sayfas_2.xlsx"/></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6.xml"/><Relationship Id="rId1" Type="http://schemas.openxmlformats.org/officeDocument/2006/relationships/vmlDrawing" Target="../drawings/vmlDrawing3.vml"/><Relationship Id="rId5" Type="http://schemas.openxmlformats.org/officeDocument/2006/relationships/image" Target="../media/image8.emf"/><Relationship Id="rId4" Type="http://schemas.openxmlformats.org/officeDocument/2006/relationships/package" Target="../embeddings/Microsoft_Excel__al__ma_Sayfas_3.xlsx"/></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6.xml"/><Relationship Id="rId1" Type="http://schemas.openxmlformats.org/officeDocument/2006/relationships/vmlDrawing" Target="../drawings/vmlDrawing4.vml"/><Relationship Id="rId5" Type="http://schemas.openxmlformats.org/officeDocument/2006/relationships/image" Target="../media/image9.emf"/><Relationship Id="rId4" Type="http://schemas.openxmlformats.org/officeDocument/2006/relationships/package" Target="../embeddings/Microsoft_Excel__al__ma_Sayfas_4.xlsx"/></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6.xml"/><Relationship Id="rId1" Type="http://schemas.openxmlformats.org/officeDocument/2006/relationships/vmlDrawing" Target="../drawings/vmlDrawing5.vml"/><Relationship Id="rId5" Type="http://schemas.openxmlformats.org/officeDocument/2006/relationships/image" Target="../media/image11.emf"/><Relationship Id="rId4" Type="http://schemas.openxmlformats.org/officeDocument/2006/relationships/package" Target="../embeddings/Microsoft_Excel__al__ma_Sayfas_6.xlsx"/></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6.xml"/><Relationship Id="rId1" Type="http://schemas.openxmlformats.org/officeDocument/2006/relationships/vmlDrawing" Target="../drawings/vmlDrawing6.vml"/><Relationship Id="rId5" Type="http://schemas.openxmlformats.org/officeDocument/2006/relationships/image" Target="../media/image12.emf"/><Relationship Id="rId4" Type="http://schemas.openxmlformats.org/officeDocument/2006/relationships/package" Target="../embeddings/Microsoft_Excel__al__ma_Sayfas_7.xlsx"/></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6.xml"/><Relationship Id="rId1" Type="http://schemas.openxmlformats.org/officeDocument/2006/relationships/vmlDrawing" Target="../drawings/vmlDrawing7.vml"/><Relationship Id="rId5" Type="http://schemas.openxmlformats.org/officeDocument/2006/relationships/image" Target="../media/image14.emf"/><Relationship Id="rId4" Type="http://schemas.openxmlformats.org/officeDocument/2006/relationships/package" Target="../embeddings/Microsoft_Excel__al__ma_Sayfas_8.xlsx"/></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6.xml"/><Relationship Id="rId1" Type="http://schemas.openxmlformats.org/officeDocument/2006/relationships/vmlDrawing" Target="../drawings/vmlDrawing8.vml"/><Relationship Id="rId5" Type="http://schemas.openxmlformats.org/officeDocument/2006/relationships/image" Target="../media/image15.emf"/><Relationship Id="rId4" Type="http://schemas.openxmlformats.org/officeDocument/2006/relationships/package" Target="../embeddings/Microsoft_Excel__al__ma_Sayfas_9.xlsx"/></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tr-TR" dirty="0" smtClean="0"/>
              <a:t>İmalat Sanayi Sektörleri Rekabet Göstergeleri</a:t>
            </a:r>
            <a:endParaRPr lang="tr-TR" dirty="0"/>
          </a:p>
        </p:txBody>
      </p:sp>
      <p:sp>
        <p:nvSpPr>
          <p:cNvPr id="3" name="Subtitle 2"/>
          <p:cNvSpPr>
            <a:spLocks noGrp="1"/>
          </p:cNvSpPr>
          <p:nvPr>
            <p:ph type="subTitle" idx="1"/>
          </p:nvPr>
        </p:nvSpPr>
        <p:spPr/>
        <p:txBody>
          <a:bodyPr/>
          <a:lstStyle/>
          <a:p>
            <a:r>
              <a:rPr lang="tr-TR" smtClean="0"/>
              <a:t>22 </a:t>
            </a:r>
            <a:r>
              <a:rPr lang="tr-TR" smtClean="0"/>
              <a:t>Mayıs 2014</a:t>
            </a:r>
            <a:endParaRPr lang="tr-TR" dirty="0"/>
          </a:p>
        </p:txBody>
      </p:sp>
      <p:sp>
        <p:nvSpPr>
          <p:cNvPr id="4" name="Slide Number Placeholder 3"/>
          <p:cNvSpPr>
            <a:spLocks noGrp="1"/>
          </p:cNvSpPr>
          <p:nvPr>
            <p:ph type="sldNum" sz="quarter" idx="12"/>
          </p:nvPr>
        </p:nvSpPr>
        <p:spPr/>
        <p:txBody>
          <a:bodyPr/>
          <a:lstStyle/>
          <a:p>
            <a:fld id="{C67EE222-416C-4F6B-B407-291FAF3883D8}" type="slidenum">
              <a:rPr lang="tr-TR" smtClean="0"/>
              <a:pPr/>
              <a:t>1</a:t>
            </a:fld>
            <a:endParaRPr lang="tr-T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dirty="0" smtClean="0"/>
              <a:t>Amaç</a:t>
            </a:r>
            <a:endParaRPr lang="tr-TR" dirty="0"/>
          </a:p>
        </p:txBody>
      </p:sp>
      <p:sp>
        <p:nvSpPr>
          <p:cNvPr id="3" name="Content Placeholder 2"/>
          <p:cNvSpPr>
            <a:spLocks noGrp="1"/>
          </p:cNvSpPr>
          <p:nvPr>
            <p:ph idx="1"/>
          </p:nvPr>
        </p:nvSpPr>
        <p:spPr/>
        <p:txBody>
          <a:bodyPr>
            <a:normAutofit fontScale="70000" lnSpcReduction="20000"/>
          </a:bodyPr>
          <a:lstStyle/>
          <a:p>
            <a:pPr indent="0">
              <a:buNone/>
            </a:pPr>
            <a:r>
              <a:rPr lang="tr-TR" dirty="0" smtClean="0"/>
              <a:t>Sanayi politikası geliştirilirken kuşkusuz sektör dinamikleri göz önünde bulundurulmalıdır. Ancak bugüne kadar bu dinamikleri ortaya koyan ve sektör politikalarını oluşturmada kullanılabilecek olan objektif göstergeler sınırlı kalmıştır. Bu ihtiyaca yönelik olarak projenin hedefi;</a:t>
            </a:r>
          </a:p>
          <a:p>
            <a:endParaRPr lang="tr-TR" dirty="0" smtClean="0"/>
          </a:p>
          <a:p>
            <a:r>
              <a:rPr lang="tr-TR" dirty="0" smtClean="0"/>
              <a:t>İmalat sanayi sektörleri düzeyinde firma dinamiklerini anlamak,</a:t>
            </a:r>
          </a:p>
          <a:p>
            <a:r>
              <a:rPr lang="tr-TR" dirty="0" smtClean="0"/>
              <a:t>Sektör performanslarını karşılaştırmak üzere çeşitli göstergeler elde etmek,</a:t>
            </a:r>
          </a:p>
          <a:p>
            <a:r>
              <a:rPr lang="tr-TR" dirty="0" smtClean="0"/>
              <a:t>İmalat </a:t>
            </a:r>
            <a:r>
              <a:rPr lang="tr-TR" dirty="0" err="1" smtClean="0"/>
              <a:t>sanayiinin</a:t>
            </a:r>
            <a:r>
              <a:rPr lang="tr-TR" dirty="0" smtClean="0"/>
              <a:t> çeşitli kıstaslar açısından performans haritasını çıkarmak ve belirli sürelerde tekrarlanabilecek bir analiz modeli hazırlamak ve </a:t>
            </a:r>
          </a:p>
          <a:p>
            <a:r>
              <a:rPr lang="tr-TR" dirty="0" smtClean="0"/>
              <a:t>Sektör politikalarının veri temelli bir şekilde geliştirilebilmesi için gerekli olan veri altyapısını oluşturulmasına katkıda bulunmaktır.</a:t>
            </a:r>
          </a:p>
          <a:p>
            <a:endParaRPr lang="tr-TR" dirty="0" smtClean="0"/>
          </a:p>
          <a:p>
            <a:endParaRPr lang="tr-TR" dirty="0"/>
          </a:p>
        </p:txBody>
      </p:sp>
      <p:sp>
        <p:nvSpPr>
          <p:cNvPr id="4" name="Slide Number Placeholder 3"/>
          <p:cNvSpPr>
            <a:spLocks noGrp="1"/>
          </p:cNvSpPr>
          <p:nvPr>
            <p:ph type="sldNum" sz="quarter" idx="12"/>
          </p:nvPr>
        </p:nvSpPr>
        <p:spPr/>
        <p:txBody>
          <a:bodyPr/>
          <a:lstStyle/>
          <a:p>
            <a:fld id="{C67EE222-416C-4F6B-B407-291FAF3883D8}" type="slidenum">
              <a:rPr lang="tr-TR" smtClean="0"/>
              <a:pPr/>
              <a:t>2</a:t>
            </a:fld>
            <a:endParaRPr lang="tr-T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Analitik çerçeve</a:t>
            </a:r>
            <a:endParaRPr lang="tr-TR" dirty="0"/>
          </a:p>
        </p:txBody>
      </p:sp>
      <p:sp>
        <p:nvSpPr>
          <p:cNvPr id="3" name="Content Placeholder 2"/>
          <p:cNvSpPr>
            <a:spLocks noGrp="1"/>
          </p:cNvSpPr>
          <p:nvPr>
            <p:ph idx="1"/>
          </p:nvPr>
        </p:nvSpPr>
        <p:spPr/>
        <p:txBody>
          <a:bodyPr>
            <a:normAutofit fontScale="55000" lnSpcReduction="20000"/>
          </a:bodyPr>
          <a:lstStyle/>
          <a:p>
            <a:r>
              <a:rPr lang="tr-TR" dirty="0" smtClean="0"/>
              <a:t>Ülkelerarası refah farklarını açıklayan en önemli etkenin verimlilik olduğu konusunda geniş bir fikir birliği vardır. </a:t>
            </a:r>
            <a:endParaRPr lang="en-US" dirty="0" smtClean="0"/>
          </a:p>
          <a:p>
            <a:r>
              <a:rPr lang="tr-TR" dirty="0" smtClean="0"/>
              <a:t>Bu farkı açıklamaya yönelik çalışmaların önemli bir bölümü mikro düzeyde verimlilik dinamiklerini, bu dinamiklerle makro düzeyde verimlilik düzeyi ve verimlilik artışı arasındaki ilişkiyi anlamaya yönelmiştir. </a:t>
            </a:r>
          </a:p>
          <a:p>
            <a:r>
              <a:rPr lang="tr-TR" dirty="0" smtClean="0"/>
              <a:t>Bu arayışın önemli esin kaynaklarından biri “yaratıcı yıkıcılık” (</a:t>
            </a:r>
            <a:r>
              <a:rPr lang="tr-TR" dirty="0" err="1" smtClean="0"/>
              <a:t>creative</a:t>
            </a:r>
            <a:r>
              <a:rPr lang="tr-TR" dirty="0" smtClean="0"/>
              <a:t> </a:t>
            </a:r>
            <a:r>
              <a:rPr lang="tr-TR" dirty="0" err="1" smtClean="0"/>
              <a:t>destruction</a:t>
            </a:r>
            <a:r>
              <a:rPr lang="tr-TR" dirty="0" smtClean="0"/>
              <a:t>) fikridir.  Buna göre uzun dönemli verimlilik ve refah artışının temelinde piyasa mekanizması ve rekabetin yol açtığı bir sürekli yenilenme süreci yatmaktadır. </a:t>
            </a:r>
            <a:endParaRPr lang="en-US" dirty="0" smtClean="0"/>
          </a:p>
          <a:p>
            <a:r>
              <a:rPr lang="tr-TR" dirty="0" smtClean="0"/>
              <a:t>Piyasaya yeni giren şirketler yeni ürün ve teknolojilerle yerleşik şirketlere meydan okurlar.  Yenilerin bir bölümü başarılı olur, büyür, verimlilik ve pazar payını arttırır. Kalanı bir dönem sonunda piyasayı terk etmek zorunda kalır. Rakiplerin meydan okumasına karşılık veremeyen, yenilikler hayata geçirip verimliliğini arttıramayan yerleşik şirketler de pazar payı kaybederler ve sonunda piyasayı terk etmek zorunda kalabilirler.  Bu mekanizmanın iyi işlemesi için rekabet düzeyinin yüksek olması ve piyasaya giriş ve piyasadan çıkışların ciddi engellerle karşılaşmaması gerekir. </a:t>
            </a:r>
            <a:endParaRPr lang="tr-TR" dirty="0"/>
          </a:p>
        </p:txBody>
      </p:sp>
      <p:sp>
        <p:nvSpPr>
          <p:cNvPr id="4" name="Slide Number Placeholder 3"/>
          <p:cNvSpPr>
            <a:spLocks noGrp="1"/>
          </p:cNvSpPr>
          <p:nvPr>
            <p:ph type="sldNum" sz="quarter" idx="12"/>
          </p:nvPr>
        </p:nvSpPr>
        <p:spPr/>
        <p:txBody>
          <a:bodyPr/>
          <a:lstStyle/>
          <a:p>
            <a:fld id="{C67EE222-416C-4F6B-B407-291FAF3883D8}" type="slidenum">
              <a:rPr lang="tr-TR" smtClean="0"/>
              <a:pPr/>
              <a:t>3</a:t>
            </a:fld>
            <a:endParaRPr lang="tr-T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r-TR"/>
          </a:p>
        </p:txBody>
      </p:sp>
      <p:sp>
        <p:nvSpPr>
          <p:cNvPr id="3" name="Content Placeholder 2"/>
          <p:cNvSpPr>
            <a:spLocks noGrp="1"/>
          </p:cNvSpPr>
          <p:nvPr>
            <p:ph idx="1"/>
          </p:nvPr>
        </p:nvSpPr>
        <p:spPr/>
        <p:txBody>
          <a:bodyPr/>
          <a:lstStyle/>
          <a:p>
            <a:r>
              <a:rPr lang="tr-TR" dirty="0" smtClean="0"/>
              <a:t>Çalışma kapsamında 6 imalat sanayi sektörü; verimlilik, büyüme hızı, sektör düzeyinde verimliliğin dağılımı ve ihracatta rekabetçilik gibi kıstaslar çerçevesinde değerlendirilmektedir</a:t>
            </a:r>
            <a:r>
              <a:rPr lang="en-US" dirty="0" smtClean="0"/>
              <a:t>:</a:t>
            </a:r>
            <a:r>
              <a:rPr lang="tr-TR" dirty="0" smtClean="0"/>
              <a:t> Gıda ve içki, tekstil, giyim, ana metal, </a:t>
            </a:r>
            <a:r>
              <a:rPr lang="tr-TR" dirty="0" err="1" smtClean="0"/>
              <a:t>mekine</a:t>
            </a:r>
            <a:r>
              <a:rPr lang="tr-TR" dirty="0" smtClean="0"/>
              <a:t> ve ekipman, motorlu kara taşıtı</a:t>
            </a:r>
          </a:p>
          <a:p>
            <a:endParaRPr lang="tr-TR" dirty="0"/>
          </a:p>
        </p:txBody>
      </p:sp>
      <p:sp>
        <p:nvSpPr>
          <p:cNvPr id="4" name="Slide Number Placeholder 3"/>
          <p:cNvSpPr>
            <a:spLocks noGrp="1"/>
          </p:cNvSpPr>
          <p:nvPr>
            <p:ph type="sldNum" sz="quarter" idx="12"/>
          </p:nvPr>
        </p:nvSpPr>
        <p:spPr/>
        <p:txBody>
          <a:bodyPr/>
          <a:lstStyle/>
          <a:p>
            <a:fld id="{C67EE222-416C-4F6B-B407-291FAF3883D8}" type="slidenum">
              <a:rPr lang="tr-TR" smtClean="0"/>
              <a:pPr/>
              <a:t>4</a:t>
            </a:fld>
            <a:endParaRPr lang="tr-T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r-TR" dirty="0"/>
          </a:p>
        </p:txBody>
      </p:sp>
      <p:sp>
        <p:nvSpPr>
          <p:cNvPr id="3" name="Content Placeholder 2"/>
          <p:cNvSpPr>
            <a:spLocks noGrp="1"/>
          </p:cNvSpPr>
          <p:nvPr>
            <p:ph idx="1"/>
          </p:nvPr>
        </p:nvSpPr>
        <p:spPr/>
        <p:txBody>
          <a:bodyPr>
            <a:normAutofit fontScale="70000" lnSpcReduction="20000"/>
          </a:bodyPr>
          <a:lstStyle/>
          <a:p>
            <a:r>
              <a:rPr lang="tr-TR" dirty="0" smtClean="0"/>
              <a:t>Bu çalışmalar temelinde </a:t>
            </a:r>
            <a:r>
              <a:rPr lang="en-US" dirty="0" err="1" smtClean="0"/>
              <a:t>ortaya</a:t>
            </a:r>
            <a:r>
              <a:rPr lang="en-US" dirty="0" smtClean="0"/>
              <a:t> </a:t>
            </a:r>
            <a:r>
              <a:rPr lang="en-US" dirty="0" err="1" smtClean="0"/>
              <a:t>çıkan</a:t>
            </a:r>
            <a:r>
              <a:rPr lang="en-US" dirty="0" smtClean="0"/>
              <a:t> </a:t>
            </a:r>
            <a:r>
              <a:rPr lang="tr-TR" dirty="0" smtClean="0"/>
              <a:t>bulgular şöyle özetlenebilir:  </a:t>
            </a:r>
            <a:endParaRPr lang="en-US" dirty="0" smtClean="0"/>
          </a:p>
          <a:p>
            <a:r>
              <a:rPr lang="tr-TR" dirty="0" smtClean="0"/>
              <a:t>Dar tanımlı sektörler düzeyinde bile şirketler arasında büyük verimlilik farkları vardır.  Bizzat bu verimlilik farklarının sürmesi, kaynak dağılımında ciddi etkinsizliklerin varlığını yansıtabilir.  </a:t>
            </a:r>
            <a:endParaRPr lang="en-US" dirty="0" smtClean="0"/>
          </a:p>
          <a:p>
            <a:r>
              <a:rPr lang="tr-TR" dirty="0" smtClean="0"/>
              <a:t>Makro verimlilik artışının önemli bir bölümü, kaynakların özellikle sektör içinde yeniden dağılımından, yani girdi ve çıktıların verimliliği düşük olan şirketlerden verimliliği yüksek olan şirketlere kaymasından ileri gelmektedir.</a:t>
            </a:r>
            <a:endParaRPr lang="en-US" dirty="0" smtClean="0"/>
          </a:p>
          <a:p>
            <a:r>
              <a:rPr lang="tr-TR" dirty="0" smtClean="0"/>
              <a:t>Piyasaya yeni firmaların girmesi ve zaman içinde bunların verimliliklerini arttırması ve düşük verimli şirketlerin piyasadan çekilmesi, bu yeniden dağılım sürecinin önemli bir boyutunu oluşturur.</a:t>
            </a:r>
          </a:p>
          <a:p>
            <a:endParaRPr lang="tr-TR" dirty="0"/>
          </a:p>
        </p:txBody>
      </p:sp>
      <p:sp>
        <p:nvSpPr>
          <p:cNvPr id="4" name="Slide Number Placeholder 3"/>
          <p:cNvSpPr>
            <a:spLocks noGrp="1"/>
          </p:cNvSpPr>
          <p:nvPr>
            <p:ph type="sldNum" sz="quarter" idx="12"/>
          </p:nvPr>
        </p:nvSpPr>
        <p:spPr/>
        <p:txBody>
          <a:bodyPr/>
          <a:lstStyle/>
          <a:p>
            <a:fld id="{C67EE222-416C-4F6B-B407-291FAF3883D8}" type="slidenum">
              <a:rPr lang="tr-TR" smtClean="0"/>
              <a:pPr/>
              <a:t>5</a:t>
            </a:fld>
            <a:endParaRPr lang="tr-T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r-TR"/>
          </a:p>
        </p:txBody>
      </p:sp>
      <p:sp>
        <p:nvSpPr>
          <p:cNvPr id="3" name="Content Placeholder 2"/>
          <p:cNvSpPr>
            <a:spLocks noGrp="1"/>
          </p:cNvSpPr>
          <p:nvPr>
            <p:ph idx="1"/>
          </p:nvPr>
        </p:nvSpPr>
        <p:spPr/>
        <p:txBody>
          <a:bodyPr>
            <a:normAutofit fontScale="85000" lnSpcReduction="20000"/>
          </a:bodyPr>
          <a:lstStyle/>
          <a:p>
            <a:pPr>
              <a:buNone/>
            </a:pPr>
            <a:endParaRPr lang="tr-TR" dirty="0" smtClean="0"/>
          </a:p>
          <a:p>
            <a:r>
              <a:rPr lang="tr-TR" dirty="0" smtClean="0"/>
              <a:t>Bu çalışmada sektör dinamiklerini anlamaya yönelik göstergelerin seçimi önemli ölçüde bu literatürden esinlenmiştir.  </a:t>
            </a:r>
          </a:p>
          <a:p>
            <a:r>
              <a:rPr lang="tr-TR" b="1" dirty="0" smtClean="0"/>
              <a:t>Seçilen göstergelerin iki temel ekseni verimlilik ve uluslararası rekabet gücüdür.</a:t>
            </a:r>
            <a:r>
              <a:rPr lang="tr-TR" dirty="0" smtClean="0"/>
              <a:t>  </a:t>
            </a:r>
          </a:p>
          <a:p>
            <a:r>
              <a:rPr lang="tr-TR" dirty="0" smtClean="0"/>
              <a:t>Özellikle verimlilik ekseninde yaratıcı yıkıcılık yaklaşımı sektör düzeyinde verimliliğin sadece ortalama eğilimlerini değil, aynı zamanda yatay-kesit dağılımını, bu dağılımın zaman içindeki seyrini, değişimin kompozisyonunu ve sektöre giriş ile sektörden çıkışların etkisini ölçmeyi gerektirmektedir. </a:t>
            </a:r>
            <a:endParaRPr lang="tr-TR" dirty="0"/>
          </a:p>
        </p:txBody>
      </p:sp>
      <p:sp>
        <p:nvSpPr>
          <p:cNvPr id="4" name="Slide Number Placeholder 3"/>
          <p:cNvSpPr>
            <a:spLocks noGrp="1"/>
          </p:cNvSpPr>
          <p:nvPr>
            <p:ph type="sldNum" sz="quarter" idx="12"/>
          </p:nvPr>
        </p:nvSpPr>
        <p:spPr/>
        <p:txBody>
          <a:bodyPr/>
          <a:lstStyle/>
          <a:p>
            <a:fld id="{C67EE222-416C-4F6B-B407-291FAF3883D8}" type="slidenum">
              <a:rPr lang="tr-TR" smtClean="0"/>
              <a:pPr/>
              <a:t>6</a:t>
            </a:fld>
            <a:endParaRPr lang="tr-T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r-TR"/>
          </a:p>
        </p:txBody>
      </p:sp>
      <p:sp>
        <p:nvSpPr>
          <p:cNvPr id="3" name="Content Placeholder 2"/>
          <p:cNvSpPr>
            <a:spLocks noGrp="1"/>
          </p:cNvSpPr>
          <p:nvPr>
            <p:ph idx="1"/>
          </p:nvPr>
        </p:nvSpPr>
        <p:spPr/>
        <p:txBody>
          <a:bodyPr>
            <a:normAutofit fontScale="92500" lnSpcReduction="20000"/>
          </a:bodyPr>
          <a:lstStyle/>
          <a:p>
            <a:r>
              <a:rPr lang="tr-TR" dirty="0" smtClean="0"/>
              <a:t>Kuşkusuz burada önerilen göstergeler tekil sektörlerin dinamiklerini anlamak ve yorumlamak için yeterli değildir. Her sektörde şirketlerin karşı karşıya olduğu kısıtlar farklı olabilir, ayrıca sektörel dinamikleri anlamak sektöre özgü yasal düzenlemelerin de analize katılmasını gerektirebilir. </a:t>
            </a:r>
            <a:endParaRPr lang="en-US" dirty="0" smtClean="0"/>
          </a:p>
          <a:p>
            <a:r>
              <a:rPr lang="tr-TR" b="1" dirty="0" smtClean="0"/>
              <a:t>Bu olguların anlaşılması sektör odaklı daha ayrıntılı çalışmalar gerektirecektir.  </a:t>
            </a:r>
            <a:r>
              <a:rPr lang="tr-TR" dirty="0" smtClean="0"/>
              <a:t>Dolayısıyla burada önerilen göstergelerin sektörel analiz için </a:t>
            </a:r>
            <a:r>
              <a:rPr lang="tr-TR" b="1" dirty="0" smtClean="0">
                <a:solidFill>
                  <a:srgbClr val="FF0000"/>
                </a:solidFill>
              </a:rPr>
              <a:t>gerekli</a:t>
            </a:r>
            <a:r>
              <a:rPr lang="tr-TR" dirty="0" smtClean="0"/>
              <a:t> </a:t>
            </a:r>
            <a:r>
              <a:rPr lang="en-US" dirty="0" err="1" smtClean="0"/>
              <a:t>ancak</a:t>
            </a:r>
            <a:r>
              <a:rPr lang="en-US" dirty="0" smtClean="0"/>
              <a:t> </a:t>
            </a:r>
            <a:r>
              <a:rPr lang="tr-TR" b="1" dirty="0" smtClean="0">
                <a:solidFill>
                  <a:srgbClr val="FF0000"/>
                </a:solidFill>
              </a:rPr>
              <a:t>yeterli</a:t>
            </a:r>
            <a:r>
              <a:rPr lang="en-US" dirty="0" smtClean="0"/>
              <a:t> </a:t>
            </a:r>
            <a:r>
              <a:rPr lang="en-US" dirty="0" err="1" smtClean="0"/>
              <a:t>değildir</a:t>
            </a:r>
            <a:r>
              <a:rPr lang="tr-TR" dirty="0" smtClean="0"/>
              <a:t>.</a:t>
            </a:r>
            <a:endParaRPr lang="tr-TR" dirty="0"/>
          </a:p>
        </p:txBody>
      </p:sp>
      <p:sp>
        <p:nvSpPr>
          <p:cNvPr id="4" name="Slide Number Placeholder 3"/>
          <p:cNvSpPr>
            <a:spLocks noGrp="1"/>
          </p:cNvSpPr>
          <p:nvPr>
            <p:ph type="sldNum" sz="quarter" idx="12"/>
          </p:nvPr>
        </p:nvSpPr>
        <p:spPr/>
        <p:txBody>
          <a:bodyPr/>
          <a:lstStyle/>
          <a:p>
            <a:fld id="{C67EE222-416C-4F6B-B407-291FAF3883D8}" type="slidenum">
              <a:rPr lang="tr-TR" smtClean="0"/>
              <a:pPr/>
              <a:t>7</a:t>
            </a:fld>
            <a:endParaRPr lang="tr-T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tr-TR" sz="3200" b="1" dirty="0" smtClean="0"/>
              <a:t>Veri Kaynakları</a:t>
            </a:r>
            <a:endParaRPr lang="tr-TR" sz="3200" b="1" dirty="0"/>
          </a:p>
        </p:txBody>
      </p:sp>
      <p:sp>
        <p:nvSpPr>
          <p:cNvPr id="3" name="Content Placeholder 2"/>
          <p:cNvSpPr>
            <a:spLocks noGrp="1"/>
          </p:cNvSpPr>
          <p:nvPr>
            <p:ph idx="1"/>
          </p:nvPr>
        </p:nvSpPr>
        <p:spPr>
          <a:xfrm>
            <a:off x="457200" y="1600200"/>
            <a:ext cx="8229600" cy="4724400"/>
          </a:xfrm>
        </p:spPr>
        <p:txBody>
          <a:bodyPr>
            <a:normAutofit fontScale="92500" lnSpcReduction="10000"/>
          </a:bodyPr>
          <a:lstStyle/>
          <a:p>
            <a:pPr marL="0" indent="0">
              <a:buNone/>
            </a:pPr>
            <a:r>
              <a:rPr lang="tr-TR" dirty="0" smtClean="0"/>
              <a:t>2 hane sektör düzeyinde yapılan çalışmanın veri kaynakları:</a:t>
            </a:r>
          </a:p>
          <a:p>
            <a:r>
              <a:rPr lang="tr-TR" dirty="0" smtClean="0"/>
              <a:t>Yıllık Sanayi ve Hizmet İstatistikleri (YSHİ, 200</a:t>
            </a:r>
            <a:r>
              <a:rPr lang="en-US" dirty="0" smtClean="0"/>
              <a:t>5</a:t>
            </a:r>
            <a:r>
              <a:rPr lang="tr-TR" dirty="0" smtClean="0"/>
              <a:t>-201</a:t>
            </a:r>
            <a:r>
              <a:rPr lang="en-US" dirty="0" smtClean="0"/>
              <a:t>1</a:t>
            </a:r>
            <a:r>
              <a:rPr lang="tr-TR" dirty="0" smtClean="0"/>
              <a:t>)</a:t>
            </a:r>
          </a:p>
          <a:p>
            <a:pPr lvl="1">
              <a:buFont typeface="Courier New" pitchFamily="49" charset="0"/>
              <a:buChar char="o"/>
            </a:pPr>
            <a:r>
              <a:rPr lang="tr-TR" dirty="0" smtClean="0"/>
              <a:t>Çalışan sayısı 20+ olan firmalar için tamsayım</a:t>
            </a:r>
          </a:p>
          <a:p>
            <a:pPr lvl="1">
              <a:buFont typeface="Courier New" pitchFamily="49" charset="0"/>
              <a:buChar char="o"/>
            </a:pPr>
            <a:r>
              <a:rPr lang="tr-TR" dirty="0" smtClean="0"/>
              <a:t>Çalışan sayısı 20- olan firmalar için örneklem</a:t>
            </a:r>
          </a:p>
          <a:p>
            <a:r>
              <a:rPr lang="tr-TR" dirty="0" smtClean="0"/>
              <a:t>Dış Ticaret İstatistikleri (2002-201</a:t>
            </a:r>
            <a:r>
              <a:rPr lang="en-US" dirty="0" smtClean="0"/>
              <a:t>1</a:t>
            </a:r>
            <a:r>
              <a:rPr lang="tr-TR" dirty="0" smtClean="0"/>
              <a:t>),  (+ UN </a:t>
            </a:r>
            <a:r>
              <a:rPr lang="tr-TR" dirty="0" err="1" smtClean="0"/>
              <a:t>Comtrade</a:t>
            </a:r>
            <a:r>
              <a:rPr lang="tr-TR" dirty="0" smtClean="0"/>
              <a:t>)</a:t>
            </a:r>
          </a:p>
          <a:p>
            <a:r>
              <a:rPr lang="tr-TR" dirty="0" smtClean="0"/>
              <a:t>Sanayi ve Hizmet Kuruluşları AR‐GE Faaliyetleri İstatistikleri (2003-2010)  </a:t>
            </a:r>
          </a:p>
        </p:txBody>
      </p:sp>
      <p:sp>
        <p:nvSpPr>
          <p:cNvPr id="4" name="Slide Number Placeholder 3"/>
          <p:cNvSpPr>
            <a:spLocks noGrp="1"/>
          </p:cNvSpPr>
          <p:nvPr>
            <p:ph type="sldNum" sz="quarter" idx="12"/>
          </p:nvPr>
        </p:nvSpPr>
        <p:spPr/>
        <p:txBody>
          <a:bodyPr/>
          <a:lstStyle/>
          <a:p>
            <a:fld id="{7C8C1CEE-8C9F-4C39-93BD-43807B462415}" type="slidenum">
              <a:rPr lang="tr-TR" smtClean="0"/>
              <a:pPr/>
              <a:t>8</a:t>
            </a:fld>
            <a:endParaRPr lang="tr-T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err="1" smtClean="0"/>
              <a:t>Sektörler</a:t>
            </a:r>
            <a:r>
              <a:rPr lang="en-US" dirty="0" smtClean="0"/>
              <a:t> </a:t>
            </a:r>
            <a:r>
              <a:rPr lang="en-US" dirty="0" err="1" smtClean="0"/>
              <a:t>ve</a:t>
            </a:r>
            <a:r>
              <a:rPr lang="en-US" dirty="0" smtClean="0"/>
              <a:t> (20+) </a:t>
            </a:r>
            <a:r>
              <a:rPr lang="en-US" dirty="0" err="1" smtClean="0"/>
              <a:t>girişim</a:t>
            </a:r>
            <a:r>
              <a:rPr lang="en-US" dirty="0" smtClean="0"/>
              <a:t> </a:t>
            </a:r>
            <a:r>
              <a:rPr lang="en-US" dirty="0" err="1" smtClean="0"/>
              <a:t>sayıları</a:t>
            </a:r>
            <a:endParaRPr lang="tr-TR" dirty="0"/>
          </a:p>
        </p:txBody>
      </p:sp>
      <p:sp>
        <p:nvSpPr>
          <p:cNvPr id="3" name="Slide Number Placeholder 2"/>
          <p:cNvSpPr>
            <a:spLocks noGrp="1"/>
          </p:cNvSpPr>
          <p:nvPr>
            <p:ph type="sldNum" sz="quarter" idx="12"/>
          </p:nvPr>
        </p:nvSpPr>
        <p:spPr/>
        <p:txBody>
          <a:bodyPr/>
          <a:lstStyle/>
          <a:p>
            <a:fld id="{C67EE222-416C-4F6B-B407-291FAF3883D8}" type="slidenum">
              <a:rPr lang="tr-TR" smtClean="0"/>
              <a:pPr/>
              <a:t>9</a:t>
            </a:fld>
            <a:endParaRPr lang="tr-TR"/>
          </a:p>
        </p:txBody>
      </p:sp>
      <p:sp>
        <p:nvSpPr>
          <p:cNvPr id="5325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tr-TR"/>
          </a:p>
        </p:txBody>
      </p:sp>
      <p:graphicFrame>
        <p:nvGraphicFramePr>
          <p:cNvPr id="53249" name="Object 1"/>
          <p:cNvGraphicFramePr>
            <a:graphicFrameLocks noChangeAspect="1"/>
          </p:cNvGraphicFramePr>
          <p:nvPr/>
        </p:nvGraphicFramePr>
        <p:xfrm>
          <a:off x="2514600" y="1447800"/>
          <a:ext cx="4275052" cy="5029200"/>
        </p:xfrm>
        <a:graphic>
          <a:graphicData uri="http://schemas.openxmlformats.org/presentationml/2006/ole">
            <mc:AlternateContent xmlns:mc="http://schemas.openxmlformats.org/markup-compatibility/2006">
              <mc:Choice xmlns:v="urn:schemas-microsoft-com:vml" Requires="v">
                <p:oleObj spid="_x0000_s53251" name="Worksheet" r:id="rId4" imgW="4282548" imgH="5128188" progId="Excel.Sheet.12">
                  <p:embed/>
                </p:oleObj>
              </mc:Choice>
              <mc:Fallback>
                <p:oleObj name="Worksheet" r:id="rId4" imgW="4282548" imgH="5128188" progId="Excel.Sheet.12">
                  <p:embed/>
                  <p:pic>
                    <p:nvPicPr>
                      <p:cNvPr id="0"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4600" y="1447800"/>
                        <a:ext cx="4275052" cy="5029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tr-TR" dirty="0" smtClean="0"/>
              <a:t>Sektörlerin istihdam payları (%)</a:t>
            </a:r>
            <a:endParaRPr lang="tr-TR" dirty="0"/>
          </a:p>
        </p:txBody>
      </p:sp>
      <p:sp>
        <p:nvSpPr>
          <p:cNvPr id="3" name="Slide Number Placeholder 2"/>
          <p:cNvSpPr>
            <a:spLocks noGrp="1"/>
          </p:cNvSpPr>
          <p:nvPr>
            <p:ph type="sldNum" sz="quarter" idx="12"/>
          </p:nvPr>
        </p:nvSpPr>
        <p:spPr/>
        <p:txBody>
          <a:bodyPr/>
          <a:lstStyle/>
          <a:p>
            <a:fld id="{C67EE222-416C-4F6B-B407-291FAF3883D8}" type="slidenum">
              <a:rPr lang="tr-TR" smtClean="0"/>
              <a:pPr/>
              <a:t>10</a:t>
            </a:fld>
            <a:endParaRPr lang="tr-TR"/>
          </a:p>
        </p:txBody>
      </p:sp>
      <p:sp>
        <p:nvSpPr>
          <p:cNvPr id="5837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tr-TR"/>
          </a:p>
        </p:txBody>
      </p:sp>
      <p:sp>
        <p:nvSpPr>
          <p:cNvPr id="6" name="Rectangle 5"/>
          <p:cNvSpPr/>
          <p:nvPr/>
        </p:nvSpPr>
        <p:spPr>
          <a:xfrm>
            <a:off x="381000" y="2209800"/>
            <a:ext cx="2209800" cy="2308324"/>
          </a:xfrm>
          <a:prstGeom prst="rect">
            <a:avLst/>
          </a:prstGeom>
        </p:spPr>
        <p:txBody>
          <a:bodyPr wrap="square">
            <a:spAutoFit/>
          </a:bodyPr>
          <a:lstStyle/>
          <a:p>
            <a:r>
              <a:rPr lang="tr-TR" dirty="0" smtClean="0"/>
              <a:t>Toplam istihdamın yaklaşık yarısı en büyük 4 sektörde çalışıyor:</a:t>
            </a:r>
          </a:p>
          <a:p>
            <a:r>
              <a:rPr lang="tr-TR" dirty="0" smtClean="0"/>
              <a:t>Gıda içecek, tekstil, giyim eşyası, kürk, diğer metalik olmayan mineraller</a:t>
            </a:r>
          </a:p>
        </p:txBody>
      </p:sp>
      <p:graphicFrame>
        <p:nvGraphicFramePr>
          <p:cNvPr id="7" name="Chart 6"/>
          <p:cNvGraphicFramePr/>
          <p:nvPr/>
        </p:nvGraphicFramePr>
        <p:xfrm>
          <a:off x="2819400" y="1447800"/>
          <a:ext cx="4572000" cy="4562475"/>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tr-TR" dirty="0" smtClean="0"/>
              <a:t>Sektörlerin katma değer payları (%)</a:t>
            </a:r>
            <a:endParaRPr lang="tr-TR" dirty="0"/>
          </a:p>
        </p:txBody>
      </p:sp>
      <p:sp>
        <p:nvSpPr>
          <p:cNvPr id="3" name="Slide Number Placeholder 2"/>
          <p:cNvSpPr>
            <a:spLocks noGrp="1"/>
          </p:cNvSpPr>
          <p:nvPr>
            <p:ph type="sldNum" sz="quarter" idx="12"/>
          </p:nvPr>
        </p:nvSpPr>
        <p:spPr/>
        <p:txBody>
          <a:bodyPr/>
          <a:lstStyle/>
          <a:p>
            <a:fld id="{C67EE222-416C-4F6B-B407-291FAF3883D8}" type="slidenum">
              <a:rPr lang="tr-TR" smtClean="0"/>
              <a:pPr/>
              <a:t>11</a:t>
            </a:fld>
            <a:endParaRPr lang="tr-TR"/>
          </a:p>
        </p:txBody>
      </p:sp>
      <p:sp>
        <p:nvSpPr>
          <p:cNvPr id="5939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tr-TR"/>
          </a:p>
        </p:txBody>
      </p:sp>
      <p:sp>
        <p:nvSpPr>
          <p:cNvPr id="6" name="TextBox 5"/>
          <p:cNvSpPr txBox="1"/>
          <p:nvPr/>
        </p:nvSpPr>
        <p:spPr>
          <a:xfrm>
            <a:off x="304801" y="1905000"/>
            <a:ext cx="1905000" cy="2308324"/>
          </a:xfrm>
          <a:prstGeom prst="rect">
            <a:avLst/>
          </a:prstGeom>
          <a:noFill/>
        </p:spPr>
        <p:txBody>
          <a:bodyPr wrap="square" rtlCol="0">
            <a:spAutoFit/>
          </a:bodyPr>
          <a:lstStyle/>
          <a:p>
            <a:r>
              <a:rPr lang="tr-TR" dirty="0" smtClean="0"/>
              <a:t>Katma değerin yüzde 40’</a:t>
            </a:r>
            <a:r>
              <a:rPr lang="en-US" dirty="0" smtClean="0"/>
              <a:t>ı </a:t>
            </a:r>
            <a:r>
              <a:rPr lang="tr-TR" dirty="0" smtClean="0"/>
              <a:t>en büyük 4 sektörde yaratılıyor</a:t>
            </a:r>
            <a:r>
              <a:rPr lang="en-US" dirty="0" smtClean="0"/>
              <a:t>: </a:t>
            </a:r>
            <a:r>
              <a:rPr lang="tr-TR" dirty="0" smtClean="0"/>
              <a:t>motorlu kara taşıtı</a:t>
            </a:r>
            <a:r>
              <a:rPr lang="en-US" dirty="0" smtClean="0"/>
              <a:t>,</a:t>
            </a:r>
            <a:r>
              <a:rPr lang="tr-TR" dirty="0" smtClean="0"/>
              <a:t> gıda ve içecek, tekstil, ve giyim</a:t>
            </a:r>
            <a:r>
              <a:rPr lang="en-US" dirty="0" smtClean="0"/>
              <a:t>.</a:t>
            </a:r>
            <a:endParaRPr lang="tr-TR" dirty="0"/>
          </a:p>
        </p:txBody>
      </p:sp>
      <p:graphicFrame>
        <p:nvGraphicFramePr>
          <p:cNvPr id="7" name="Chart 6"/>
          <p:cNvGraphicFramePr/>
          <p:nvPr/>
        </p:nvGraphicFramePr>
        <p:xfrm>
          <a:off x="3048000" y="1447800"/>
          <a:ext cx="4572000" cy="464058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Göstergeler</a:t>
            </a:r>
            <a:endParaRPr lang="tr-TR" dirty="0"/>
          </a:p>
        </p:txBody>
      </p:sp>
      <p:sp>
        <p:nvSpPr>
          <p:cNvPr id="3" name="Content Placeholder 2"/>
          <p:cNvSpPr>
            <a:spLocks noGrp="1"/>
          </p:cNvSpPr>
          <p:nvPr>
            <p:ph idx="1"/>
          </p:nvPr>
        </p:nvSpPr>
        <p:spPr/>
        <p:txBody>
          <a:bodyPr>
            <a:normAutofit fontScale="85000" lnSpcReduction="20000"/>
          </a:bodyPr>
          <a:lstStyle/>
          <a:p>
            <a:r>
              <a:rPr lang="tr-TR" smtClean="0"/>
              <a:t>Piyasa yapısı göstergeleri (Karlılık, yoğunlaşma, vb)</a:t>
            </a:r>
          </a:p>
          <a:p>
            <a:r>
              <a:rPr lang="tr-TR" smtClean="0"/>
              <a:t>Giriş-çıkış istatistikleri</a:t>
            </a:r>
          </a:p>
          <a:p>
            <a:pPr lvl="1"/>
            <a:r>
              <a:rPr lang="tr-TR" smtClean="0"/>
              <a:t>Sektör durağan mı?  Yenileniyor mu?</a:t>
            </a:r>
          </a:p>
          <a:p>
            <a:pPr lvl="1"/>
            <a:r>
              <a:rPr lang="tr-TR" smtClean="0"/>
              <a:t>Piyasaya giren ve çıkan firmaların faaliyetine devam eden firmalara göre özellikleri nasıl değişmektedir?</a:t>
            </a:r>
          </a:p>
          <a:p>
            <a:r>
              <a:rPr lang="tr-TR" smtClean="0"/>
              <a:t>İşgücü Verimliliği (İV) ve Toplam Faktör Verimliliği (TFV)</a:t>
            </a:r>
          </a:p>
          <a:p>
            <a:pPr lvl="1"/>
            <a:r>
              <a:rPr lang="tr-TR" smtClean="0"/>
              <a:t>Verimlilik, verimlilik artış hızı  ve bileşenleri</a:t>
            </a:r>
          </a:p>
          <a:p>
            <a:pPr lvl="1"/>
            <a:r>
              <a:rPr lang="tr-TR" smtClean="0"/>
              <a:t>Verimliliğin dağılımı ve serpilmesi</a:t>
            </a:r>
          </a:p>
          <a:p>
            <a:pPr lvl="1"/>
            <a:r>
              <a:rPr lang="tr-TR" smtClean="0"/>
              <a:t>Yüksek verimli firmalar ile düşük verimli firmalar arasındaki fark büyük mü?</a:t>
            </a:r>
          </a:p>
          <a:p>
            <a:pPr lvl="1"/>
            <a:r>
              <a:rPr lang="tr-TR" smtClean="0"/>
              <a:t>Girdi ve çıktıların girişimler arası dağılımı kaynak dağılımının etkinliği  hakkında ne söylüyor?</a:t>
            </a:r>
          </a:p>
          <a:p>
            <a:endParaRPr lang="tr-TR" smtClean="0"/>
          </a:p>
          <a:p>
            <a:endParaRPr lang="tr-TR" dirty="0"/>
          </a:p>
        </p:txBody>
      </p:sp>
      <p:sp>
        <p:nvSpPr>
          <p:cNvPr id="4" name="Slide Number Placeholder 3"/>
          <p:cNvSpPr>
            <a:spLocks noGrp="1"/>
          </p:cNvSpPr>
          <p:nvPr>
            <p:ph type="sldNum" sz="quarter" idx="12"/>
          </p:nvPr>
        </p:nvSpPr>
        <p:spPr/>
        <p:txBody>
          <a:bodyPr/>
          <a:lstStyle/>
          <a:p>
            <a:fld id="{C67EE222-416C-4F6B-B407-291FAF3883D8}" type="slidenum">
              <a:rPr lang="tr-TR" smtClean="0"/>
              <a:pPr/>
              <a:t>12</a:t>
            </a:fld>
            <a:endParaRPr lang="tr-T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r-TR"/>
          </a:p>
        </p:txBody>
      </p:sp>
      <p:sp>
        <p:nvSpPr>
          <p:cNvPr id="3" name="Content Placeholder 2"/>
          <p:cNvSpPr>
            <a:spLocks noGrp="1"/>
          </p:cNvSpPr>
          <p:nvPr>
            <p:ph idx="1"/>
          </p:nvPr>
        </p:nvSpPr>
        <p:spPr/>
        <p:txBody>
          <a:bodyPr>
            <a:normAutofit fontScale="85000" lnSpcReduction="20000"/>
          </a:bodyPr>
          <a:lstStyle/>
          <a:p>
            <a:r>
              <a:rPr lang="tr-TR" dirty="0" smtClean="0"/>
              <a:t>Girişimlerin yaşam döngüsü</a:t>
            </a:r>
          </a:p>
          <a:p>
            <a:pPr lvl="1"/>
            <a:r>
              <a:rPr lang="tr-TR" dirty="0" smtClean="0"/>
              <a:t>Hayatta kalan girişimler büyüyebiliyor mu?</a:t>
            </a:r>
          </a:p>
          <a:p>
            <a:r>
              <a:rPr lang="tr-TR" dirty="0" smtClean="0"/>
              <a:t>İş yaratma</a:t>
            </a:r>
          </a:p>
          <a:p>
            <a:pPr lvl="1"/>
            <a:r>
              <a:rPr lang="tr-TR" dirty="0" smtClean="0"/>
              <a:t>Sektörlerde ne kadar iş yaratılıyor, ne kadar iş yok oluyor?</a:t>
            </a:r>
          </a:p>
          <a:p>
            <a:pPr lvl="1"/>
            <a:r>
              <a:rPr lang="tr-TR" dirty="0" smtClean="0"/>
              <a:t>Sektörlerde Hızlı Büyüyen Girişimler’in (“Ceylanlar”) rolü nedir</a:t>
            </a:r>
          </a:p>
          <a:p>
            <a:r>
              <a:rPr lang="tr-TR" dirty="0" smtClean="0"/>
              <a:t>İhracatta rekabetçilik / İhracat ve ithalat yelpazesinin özellikleri</a:t>
            </a:r>
          </a:p>
          <a:p>
            <a:r>
              <a:rPr lang="tr-TR" dirty="0" smtClean="0"/>
              <a:t>Ar-Ge ve Bilgi Temelli Sermaye (BTS) Yatırımları göstergeleri</a:t>
            </a:r>
          </a:p>
          <a:p>
            <a:r>
              <a:rPr lang="tr-TR" dirty="0" smtClean="0">
                <a:solidFill>
                  <a:srgbClr val="FF0000"/>
                </a:solidFill>
              </a:rPr>
              <a:t>Önemli not</a:t>
            </a:r>
            <a:r>
              <a:rPr lang="tr-TR" dirty="0" smtClean="0"/>
              <a:t>: </a:t>
            </a:r>
            <a:r>
              <a:rPr lang="tr-TR" b="1" dirty="0" smtClean="0"/>
              <a:t>Tüm göstergeler 20+ girişimler üzerinden hesaplan</a:t>
            </a:r>
            <a:r>
              <a:rPr lang="en-US" b="1" dirty="0" err="1" smtClean="0"/>
              <a:t>mı</a:t>
            </a:r>
            <a:r>
              <a:rPr lang="tr-TR" b="1" smtClean="0"/>
              <a:t>ş</a:t>
            </a:r>
            <a:r>
              <a:rPr lang="en-US" b="1" smtClean="0"/>
              <a:t>tır</a:t>
            </a:r>
            <a:r>
              <a:rPr lang="en-US" b="1" dirty="0" smtClean="0"/>
              <a:t>.</a:t>
            </a:r>
            <a:endParaRPr lang="tr-TR" b="1" dirty="0" smtClean="0"/>
          </a:p>
          <a:p>
            <a:endParaRPr lang="tr-TR" dirty="0"/>
          </a:p>
        </p:txBody>
      </p:sp>
      <p:sp>
        <p:nvSpPr>
          <p:cNvPr id="4" name="Slide Number Placeholder 3"/>
          <p:cNvSpPr>
            <a:spLocks noGrp="1"/>
          </p:cNvSpPr>
          <p:nvPr>
            <p:ph type="sldNum" sz="quarter" idx="12"/>
          </p:nvPr>
        </p:nvSpPr>
        <p:spPr/>
        <p:txBody>
          <a:bodyPr/>
          <a:lstStyle/>
          <a:p>
            <a:fld id="{C67EE222-416C-4F6B-B407-291FAF3883D8}" type="slidenum">
              <a:rPr lang="tr-TR" smtClean="0"/>
              <a:pPr/>
              <a:t>13</a:t>
            </a:fld>
            <a:endParaRPr lang="tr-T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r-TR" b="1" dirty="0" smtClean="0">
                <a:latin typeface="Garamond" pitchFamily="18" charset="0"/>
              </a:rPr>
              <a:t>Temel Göstergelerin Açıklanması</a:t>
            </a:r>
            <a:br>
              <a:rPr lang="tr-TR" b="1" dirty="0" smtClean="0">
                <a:latin typeface="Garamond" pitchFamily="18" charset="0"/>
              </a:rPr>
            </a:br>
            <a:r>
              <a:rPr lang="tr-TR" b="1" dirty="0" smtClean="0">
                <a:latin typeface="Garamond" pitchFamily="18" charset="0"/>
              </a:rPr>
              <a:t>Giriş-Çıkış İstatistikleri </a:t>
            </a:r>
            <a:endParaRPr lang="tr-TR" dirty="0"/>
          </a:p>
        </p:txBody>
      </p:sp>
      <p:sp>
        <p:nvSpPr>
          <p:cNvPr id="3" name="Content Placeholder 2"/>
          <p:cNvSpPr>
            <a:spLocks noGrp="1"/>
          </p:cNvSpPr>
          <p:nvPr>
            <p:ph idx="1"/>
          </p:nvPr>
        </p:nvSpPr>
        <p:spPr/>
        <p:txBody>
          <a:bodyPr>
            <a:normAutofit fontScale="92500"/>
          </a:bodyPr>
          <a:lstStyle/>
          <a:p>
            <a:r>
              <a:rPr lang="tr-TR" dirty="0" smtClean="0"/>
              <a:t>Giriş (çıkış) oranları: sektöre giren (sektörden çıkan) firma sayısının faaliyetine devam eden firma sayısına oranı</a:t>
            </a:r>
          </a:p>
          <a:p>
            <a:r>
              <a:rPr lang="tr-TR" dirty="0" smtClean="0"/>
              <a:t>Sektöre giren ve sektörden çıkan firmaların sektör içindeki istihdam ve katma değer payları</a:t>
            </a:r>
          </a:p>
          <a:p>
            <a:r>
              <a:rPr lang="tr-TR" dirty="0" smtClean="0"/>
              <a:t>Göreli büyüklük: Sektöre giren ve sektörden çıkan firmaların ortalama büyüklüğünün faaliyetlerine devam eden firmaların ortalama büyüklüğüne oranı</a:t>
            </a:r>
          </a:p>
          <a:p>
            <a:endParaRPr lang="tr-TR" dirty="0"/>
          </a:p>
        </p:txBody>
      </p:sp>
      <p:sp>
        <p:nvSpPr>
          <p:cNvPr id="4" name="Slide Number Placeholder 3"/>
          <p:cNvSpPr>
            <a:spLocks noGrp="1"/>
          </p:cNvSpPr>
          <p:nvPr>
            <p:ph type="sldNum" sz="quarter" idx="12"/>
          </p:nvPr>
        </p:nvSpPr>
        <p:spPr/>
        <p:txBody>
          <a:bodyPr/>
          <a:lstStyle/>
          <a:p>
            <a:fld id="{C67EE222-416C-4F6B-B407-291FAF3883D8}" type="slidenum">
              <a:rPr lang="tr-TR" smtClean="0"/>
              <a:pPr/>
              <a:t>14</a:t>
            </a:fld>
            <a:endParaRPr lang="tr-T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Giriş çıkış oranları</a:t>
            </a:r>
            <a:endParaRPr lang="tr-TR" dirty="0"/>
          </a:p>
        </p:txBody>
      </p:sp>
      <p:pic>
        <p:nvPicPr>
          <p:cNvPr id="2050" name="Picture 2"/>
          <p:cNvPicPr>
            <a:picLocks noChangeAspect="1" noChangeArrowheads="1"/>
          </p:cNvPicPr>
          <p:nvPr/>
        </p:nvPicPr>
        <p:blipFill>
          <a:blip r:embed="rId2" cstate="print"/>
          <a:srcRect/>
          <a:stretch>
            <a:fillRect/>
          </a:stretch>
        </p:blipFill>
        <p:spPr bwMode="auto">
          <a:xfrm>
            <a:off x="2133600" y="1676400"/>
            <a:ext cx="5273675" cy="4994494"/>
          </a:xfrm>
          <a:prstGeom prst="rect">
            <a:avLst/>
          </a:prstGeom>
          <a:noFill/>
          <a:ln w="9525">
            <a:noFill/>
            <a:miter lim="800000"/>
            <a:headEnd/>
            <a:tailEnd/>
          </a:ln>
          <a:effectLst/>
        </p:spPr>
      </p:pic>
      <p:sp>
        <p:nvSpPr>
          <p:cNvPr id="4" name="Slide Number Placeholder 3"/>
          <p:cNvSpPr>
            <a:spLocks noGrp="1"/>
          </p:cNvSpPr>
          <p:nvPr>
            <p:ph type="sldNum" sz="quarter" idx="12"/>
          </p:nvPr>
        </p:nvSpPr>
        <p:spPr/>
        <p:txBody>
          <a:bodyPr/>
          <a:lstStyle/>
          <a:p>
            <a:fld id="{C67EE222-416C-4F6B-B407-291FAF3883D8}" type="slidenum">
              <a:rPr lang="tr-TR" smtClean="0"/>
              <a:pPr/>
              <a:t>15</a:t>
            </a:fld>
            <a:endParaRPr lang="tr-T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Giriş Çıkış İstatistikleri</a:t>
            </a:r>
            <a:endParaRPr lang="tr-TR" dirty="0"/>
          </a:p>
        </p:txBody>
      </p:sp>
      <p:pic>
        <p:nvPicPr>
          <p:cNvPr id="3076" name="Picture 4"/>
          <p:cNvPicPr>
            <a:picLocks noChangeAspect="1" noChangeArrowheads="1"/>
          </p:cNvPicPr>
          <p:nvPr/>
        </p:nvPicPr>
        <p:blipFill>
          <a:blip r:embed="rId2" cstate="print"/>
          <a:srcRect/>
          <a:stretch>
            <a:fillRect/>
          </a:stretch>
        </p:blipFill>
        <p:spPr bwMode="auto">
          <a:xfrm>
            <a:off x="533399" y="2438400"/>
            <a:ext cx="8335863" cy="2286000"/>
          </a:xfrm>
          <a:prstGeom prst="rect">
            <a:avLst/>
          </a:prstGeom>
          <a:noFill/>
          <a:ln w="9525">
            <a:noFill/>
            <a:miter lim="800000"/>
            <a:headEnd/>
            <a:tailEnd/>
          </a:ln>
          <a:effectLst/>
        </p:spPr>
      </p:pic>
      <p:sp>
        <p:nvSpPr>
          <p:cNvPr id="6" name="Slide Number Placeholder 5"/>
          <p:cNvSpPr>
            <a:spLocks noGrp="1"/>
          </p:cNvSpPr>
          <p:nvPr>
            <p:ph type="sldNum" sz="quarter" idx="12"/>
          </p:nvPr>
        </p:nvSpPr>
        <p:spPr/>
        <p:txBody>
          <a:bodyPr/>
          <a:lstStyle/>
          <a:p>
            <a:fld id="{C67EE222-416C-4F6B-B407-291FAF3883D8}" type="slidenum">
              <a:rPr lang="tr-TR" smtClean="0"/>
              <a:pPr/>
              <a:t>16</a:t>
            </a:fld>
            <a:endParaRPr lang="tr-TR"/>
          </a:p>
        </p:txBody>
      </p:sp>
      <p:sp>
        <p:nvSpPr>
          <p:cNvPr id="5" name="TextBox 4"/>
          <p:cNvSpPr txBox="1"/>
          <p:nvPr/>
        </p:nvSpPr>
        <p:spPr>
          <a:xfrm>
            <a:off x="838200" y="5257800"/>
            <a:ext cx="7620000" cy="923330"/>
          </a:xfrm>
          <a:prstGeom prst="rect">
            <a:avLst/>
          </a:prstGeom>
          <a:noFill/>
        </p:spPr>
        <p:txBody>
          <a:bodyPr wrap="square" rtlCol="0">
            <a:spAutoFit/>
          </a:bodyPr>
          <a:lstStyle/>
          <a:p>
            <a:r>
              <a:rPr lang="tr-TR" dirty="0" smtClean="0"/>
              <a:t>- Giren ve çıkan firmaların payı ve göreli büyüklüğü giyim sektöründe yüksektir.</a:t>
            </a:r>
          </a:p>
          <a:p>
            <a:r>
              <a:rPr lang="tr-TR" dirty="0" smtClean="0"/>
              <a:t>- Giren ve çıkan firmaların payı ve göreli büyüklüğü ana metal ve motorlu kara taşıtı sektörlerinde düşüktür.</a:t>
            </a:r>
            <a:endParaRPr lang="tr-TR"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r-TR" dirty="0" smtClean="0"/>
              <a:t>İşgücü Verimliliği (İV)  ve Toplam Faktör Verimliliği (TFV)</a:t>
            </a:r>
            <a:endParaRPr lang="tr-TR" dirty="0"/>
          </a:p>
        </p:txBody>
      </p:sp>
      <p:sp>
        <p:nvSpPr>
          <p:cNvPr id="3" name="Content Placeholder 2"/>
          <p:cNvSpPr>
            <a:spLocks noGrp="1"/>
          </p:cNvSpPr>
          <p:nvPr>
            <p:ph idx="1"/>
          </p:nvPr>
        </p:nvSpPr>
        <p:spPr/>
        <p:txBody>
          <a:bodyPr/>
          <a:lstStyle/>
          <a:p>
            <a:pPr>
              <a:buClr>
                <a:schemeClr val="accent6">
                  <a:lumMod val="50000"/>
                </a:schemeClr>
              </a:buClr>
              <a:buFont typeface="Wingdings" pitchFamily="2" charset="2"/>
              <a:buChar char="§"/>
            </a:pPr>
            <a:endParaRPr lang="tr-TR" sz="2400" noProof="0" dirty="0" smtClean="0">
              <a:solidFill>
                <a:schemeClr val="tx2"/>
              </a:solidFill>
            </a:endParaRPr>
          </a:p>
          <a:p>
            <a:pPr>
              <a:buClr>
                <a:schemeClr val="accent6">
                  <a:lumMod val="50000"/>
                </a:schemeClr>
              </a:buClr>
              <a:buFont typeface="Wingdings" pitchFamily="2" charset="2"/>
              <a:buChar char="§"/>
            </a:pPr>
            <a:endParaRPr lang="tr-TR" sz="2400" dirty="0" smtClean="0">
              <a:solidFill>
                <a:schemeClr val="tx2"/>
              </a:solidFill>
            </a:endParaRPr>
          </a:p>
          <a:p>
            <a:pPr>
              <a:buClr>
                <a:schemeClr val="accent6">
                  <a:lumMod val="50000"/>
                </a:schemeClr>
              </a:buClr>
              <a:buFont typeface="Wingdings" pitchFamily="2" charset="2"/>
              <a:buChar char="§"/>
            </a:pPr>
            <a:endParaRPr lang="tr-TR" sz="2400" noProof="0" dirty="0" smtClean="0">
              <a:solidFill>
                <a:schemeClr val="tx2"/>
              </a:solidFill>
            </a:endParaRPr>
          </a:p>
          <a:p>
            <a:pPr>
              <a:buClr>
                <a:schemeClr val="accent6">
                  <a:lumMod val="50000"/>
                </a:schemeClr>
              </a:buClr>
              <a:buFont typeface="Wingdings" pitchFamily="2" charset="2"/>
              <a:buChar char="§"/>
            </a:pPr>
            <a:r>
              <a:rPr lang="tr-TR" sz="2400" noProof="0" dirty="0" smtClean="0">
                <a:solidFill>
                  <a:schemeClr val="tx2"/>
                </a:solidFill>
              </a:rPr>
              <a:t>V = toplam çıktı / toplam işgücü.  </a:t>
            </a:r>
          </a:p>
          <a:p>
            <a:pPr lvl="1">
              <a:buClr>
                <a:schemeClr val="accent6">
                  <a:lumMod val="50000"/>
                </a:schemeClr>
              </a:buClr>
              <a:buFont typeface="Wingdings" pitchFamily="2" charset="2"/>
              <a:buChar char="§"/>
            </a:pPr>
            <a:r>
              <a:rPr lang="tr-TR" sz="2400" dirty="0" smtClean="0">
                <a:solidFill>
                  <a:schemeClr val="tx2"/>
                </a:solidFill>
              </a:rPr>
              <a:t>2003 sabit fiyatlarıyla</a:t>
            </a:r>
          </a:p>
          <a:p>
            <a:pPr lvl="1">
              <a:buClr>
                <a:schemeClr val="accent6">
                  <a:lumMod val="50000"/>
                </a:schemeClr>
              </a:buClr>
              <a:buFont typeface="Wingdings" pitchFamily="2" charset="2"/>
              <a:buChar char="§"/>
            </a:pPr>
            <a:endParaRPr lang="tr-TR" sz="2400" dirty="0" smtClean="0">
              <a:solidFill>
                <a:schemeClr val="tx2"/>
              </a:solidFill>
            </a:endParaRPr>
          </a:p>
          <a:p>
            <a:pPr>
              <a:buClr>
                <a:schemeClr val="accent6">
                  <a:lumMod val="50000"/>
                </a:schemeClr>
              </a:buClr>
              <a:buFont typeface="Wingdings" pitchFamily="2" charset="2"/>
              <a:buChar char="§"/>
            </a:pPr>
            <a:r>
              <a:rPr lang="tr-TR" sz="2400" noProof="0" dirty="0" smtClean="0">
                <a:solidFill>
                  <a:schemeClr val="tx2"/>
                </a:solidFill>
              </a:rPr>
              <a:t>TFV = toplam çıktı / toplam girdi</a:t>
            </a:r>
          </a:p>
          <a:p>
            <a:pPr lvl="1">
              <a:buClr>
                <a:schemeClr val="accent6">
                  <a:lumMod val="50000"/>
                </a:schemeClr>
              </a:buClr>
              <a:buFont typeface="Wingdings" pitchFamily="2" charset="2"/>
              <a:buChar char="§"/>
            </a:pPr>
            <a:r>
              <a:rPr lang="tr-TR" sz="2400" dirty="0" smtClean="0">
                <a:solidFill>
                  <a:schemeClr val="tx2"/>
                </a:solidFill>
              </a:rPr>
              <a:t>Endeks</a:t>
            </a:r>
            <a:endParaRPr lang="tr-TR" sz="2400" noProof="0" dirty="0" smtClean="0">
              <a:solidFill>
                <a:schemeClr val="tx2"/>
              </a:solidFill>
            </a:endParaRPr>
          </a:p>
          <a:p>
            <a:endParaRPr lang="tr-TR" dirty="0"/>
          </a:p>
        </p:txBody>
      </p:sp>
      <p:sp>
        <p:nvSpPr>
          <p:cNvPr id="4" name="Slide Number Placeholder 3"/>
          <p:cNvSpPr>
            <a:spLocks noGrp="1"/>
          </p:cNvSpPr>
          <p:nvPr>
            <p:ph type="sldNum" sz="quarter" idx="12"/>
          </p:nvPr>
        </p:nvSpPr>
        <p:spPr/>
        <p:txBody>
          <a:bodyPr/>
          <a:lstStyle/>
          <a:p>
            <a:fld id="{C67EE222-416C-4F6B-B407-291FAF3883D8}" type="slidenum">
              <a:rPr lang="tr-TR" smtClean="0"/>
              <a:pPr/>
              <a:t>17</a:t>
            </a:fld>
            <a:endParaRPr lang="tr-T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r-TR" dirty="0" smtClean="0"/>
              <a:t>İşgücü verimliliği </a:t>
            </a:r>
            <a:br>
              <a:rPr lang="tr-TR" dirty="0" smtClean="0"/>
            </a:br>
            <a:r>
              <a:rPr lang="tr-TR" dirty="0" smtClean="0"/>
              <a:t>(2011, imalata sanayi ort. = 1</a:t>
            </a:r>
            <a:r>
              <a:rPr lang="en-US" dirty="0" smtClean="0"/>
              <a:t>00</a:t>
            </a:r>
            <a:r>
              <a:rPr lang="tr-TR" dirty="0" smtClean="0"/>
              <a:t>)</a:t>
            </a:r>
            <a:endParaRPr lang="tr-TR" dirty="0"/>
          </a:p>
        </p:txBody>
      </p:sp>
      <p:pic>
        <p:nvPicPr>
          <p:cNvPr id="4" name="Picture 3"/>
          <p:cNvPicPr/>
          <p:nvPr/>
        </p:nvPicPr>
        <p:blipFill>
          <a:blip r:embed="rId2" cstate="print"/>
          <a:srcRect/>
          <a:stretch>
            <a:fillRect/>
          </a:stretch>
        </p:blipFill>
        <p:spPr bwMode="auto">
          <a:xfrm>
            <a:off x="2743200" y="1600200"/>
            <a:ext cx="4111308" cy="4547870"/>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C67EE222-416C-4F6B-B407-291FAF3883D8}" type="slidenum">
              <a:rPr lang="tr-TR" smtClean="0"/>
              <a:pPr/>
              <a:t>18</a:t>
            </a:fld>
            <a:endParaRPr lang="tr-T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r-TR" dirty="0" smtClean="0"/>
              <a:t>Toplam Faktör Verimliliği</a:t>
            </a:r>
            <a:br>
              <a:rPr lang="tr-TR" dirty="0" smtClean="0"/>
            </a:br>
            <a:r>
              <a:rPr lang="tr-TR" dirty="0" smtClean="0"/>
              <a:t> (2011, İmalat sanayi ort. = 100)</a:t>
            </a:r>
            <a:endParaRPr lang="tr-TR" dirty="0"/>
          </a:p>
        </p:txBody>
      </p:sp>
      <p:pic>
        <p:nvPicPr>
          <p:cNvPr id="3" name="Picture 2"/>
          <p:cNvPicPr/>
          <p:nvPr/>
        </p:nvPicPr>
        <p:blipFill>
          <a:blip r:embed="rId2" cstate="print"/>
          <a:srcRect/>
          <a:stretch>
            <a:fillRect/>
          </a:stretch>
        </p:blipFill>
        <p:spPr bwMode="auto">
          <a:xfrm>
            <a:off x="2514600" y="1600200"/>
            <a:ext cx="4343400" cy="4648200"/>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fld id="{C67EE222-416C-4F6B-B407-291FAF3883D8}" type="slidenum">
              <a:rPr lang="tr-TR" smtClean="0"/>
              <a:pPr/>
              <a:t>19</a:t>
            </a:fld>
            <a:endParaRPr lang="tr-T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r-TR" dirty="0" smtClean="0"/>
              <a:t>TFV ve İV artış oranları </a:t>
            </a:r>
            <a:br>
              <a:rPr lang="tr-TR" dirty="0" smtClean="0"/>
            </a:br>
            <a:r>
              <a:rPr lang="tr-TR" dirty="0" smtClean="0"/>
              <a:t>(2006-2011 ort.)</a:t>
            </a:r>
            <a:endParaRPr lang="tr-TR" dirty="0"/>
          </a:p>
        </p:txBody>
      </p:sp>
      <p:pic>
        <p:nvPicPr>
          <p:cNvPr id="4" name="Picture 3"/>
          <p:cNvPicPr/>
          <p:nvPr/>
        </p:nvPicPr>
        <p:blipFill>
          <a:blip r:embed="rId2" cstate="print"/>
          <a:srcRect/>
          <a:stretch>
            <a:fillRect/>
          </a:stretch>
        </p:blipFill>
        <p:spPr bwMode="auto">
          <a:xfrm>
            <a:off x="1371601" y="1946592"/>
            <a:ext cx="5642292" cy="3463608"/>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C67EE222-416C-4F6B-B407-291FAF3883D8}" type="slidenum">
              <a:rPr lang="tr-TR" smtClean="0"/>
              <a:pPr/>
              <a:t>20</a:t>
            </a:fld>
            <a:endParaRPr lang="tr-T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r-TR" dirty="0" smtClean="0"/>
              <a:t>İV ve TFV Artışının </a:t>
            </a:r>
            <a:r>
              <a:rPr lang="tr-TR" dirty="0" err="1" smtClean="0"/>
              <a:t>Dekompozisyonu</a:t>
            </a:r>
            <a:endParaRPr lang="tr-TR" dirty="0"/>
          </a:p>
        </p:txBody>
      </p:sp>
      <p:sp>
        <p:nvSpPr>
          <p:cNvPr id="3" name="Content Placeholder 2"/>
          <p:cNvSpPr>
            <a:spLocks noGrp="1"/>
          </p:cNvSpPr>
          <p:nvPr>
            <p:ph idx="1"/>
          </p:nvPr>
        </p:nvSpPr>
        <p:spPr/>
        <p:txBody>
          <a:bodyPr>
            <a:normAutofit fontScale="85000" lnSpcReduction="20000"/>
          </a:bodyPr>
          <a:lstStyle/>
          <a:p>
            <a:pPr>
              <a:buNone/>
            </a:pPr>
            <a:r>
              <a:rPr lang="tr-TR" dirty="0" smtClean="0"/>
              <a:t>Toplam verimlilik artışının ardındaki dinamikler nelerdir? </a:t>
            </a:r>
          </a:p>
          <a:p>
            <a:endParaRPr lang="tr-TR" dirty="0" smtClean="0"/>
          </a:p>
          <a:p>
            <a:r>
              <a:rPr lang="tr-TR" dirty="0" smtClean="0"/>
              <a:t>Firma-içi etki (“</a:t>
            </a:r>
            <a:r>
              <a:rPr lang="tr-TR" dirty="0" err="1" smtClean="0"/>
              <a:t>within</a:t>
            </a:r>
            <a:r>
              <a:rPr lang="tr-TR" dirty="0" smtClean="0"/>
              <a:t>”):  Firmaların verimliliklerindeki artışın toplam verimlilik artışına yaptığı katkı</a:t>
            </a:r>
          </a:p>
          <a:p>
            <a:r>
              <a:rPr lang="tr-TR" dirty="0" smtClean="0"/>
              <a:t>Firmalar-arası etki (“</a:t>
            </a:r>
            <a:r>
              <a:rPr lang="tr-TR" dirty="0" err="1" smtClean="0"/>
              <a:t>between</a:t>
            </a:r>
            <a:r>
              <a:rPr lang="tr-TR" dirty="0" smtClean="0"/>
              <a:t>”): Kaynakların düşük verimli firmalardan yüksek verimli firmalara kaymasından doğan katkı</a:t>
            </a:r>
          </a:p>
          <a:p>
            <a:r>
              <a:rPr lang="tr-TR" dirty="0" smtClean="0"/>
              <a:t>Yeni giren firmaların katkısı: Giren firmaların verimliliğinin ortalama verimlilikten yüksek olması halinde pozitif</a:t>
            </a:r>
          </a:p>
          <a:p>
            <a:r>
              <a:rPr lang="tr-TR" dirty="0" smtClean="0"/>
              <a:t>Çıkan firmaların katkısı: Çıkan firmaların verimliliğinin ortalama verimlilikten düşük olması halinde pozitif</a:t>
            </a:r>
          </a:p>
          <a:p>
            <a:endParaRPr lang="tr-TR" dirty="0"/>
          </a:p>
        </p:txBody>
      </p:sp>
      <p:sp>
        <p:nvSpPr>
          <p:cNvPr id="4" name="Slide Number Placeholder 3"/>
          <p:cNvSpPr>
            <a:spLocks noGrp="1"/>
          </p:cNvSpPr>
          <p:nvPr>
            <p:ph type="sldNum" sz="quarter" idx="12"/>
          </p:nvPr>
        </p:nvSpPr>
        <p:spPr/>
        <p:txBody>
          <a:bodyPr/>
          <a:lstStyle/>
          <a:p>
            <a:fld id="{C67EE222-416C-4F6B-B407-291FAF3883D8}" type="slidenum">
              <a:rPr lang="tr-TR" smtClean="0"/>
              <a:pPr/>
              <a:t>21</a:t>
            </a:fld>
            <a:endParaRPr lang="tr-T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r-TR" dirty="0" smtClean="0"/>
              <a:t>Verimlilik artışının bileşenleri</a:t>
            </a:r>
            <a:r>
              <a:rPr lang="en-US" dirty="0" smtClean="0"/>
              <a:t>: </a:t>
            </a:r>
            <a:r>
              <a:rPr lang="tr-TR" dirty="0" smtClean="0"/>
              <a:t>Uluslararası deneyim</a:t>
            </a:r>
            <a:endParaRPr lang="tr-TR" dirty="0"/>
          </a:p>
        </p:txBody>
      </p:sp>
      <p:sp>
        <p:nvSpPr>
          <p:cNvPr id="3" name="Content Placeholder 2"/>
          <p:cNvSpPr>
            <a:spLocks noGrp="1"/>
          </p:cNvSpPr>
          <p:nvPr>
            <p:ph idx="1"/>
          </p:nvPr>
        </p:nvSpPr>
        <p:spPr/>
        <p:txBody>
          <a:bodyPr>
            <a:normAutofit fontScale="85000" lnSpcReduction="20000"/>
          </a:bodyPr>
          <a:lstStyle/>
          <a:p>
            <a:r>
              <a:rPr lang="tr-TR" dirty="0" smtClean="0"/>
              <a:t>Gelişmiş ülkelerde toplam verimlilik artışına en büyük  katkı firma içi verimlilik artışından geliyor.</a:t>
            </a:r>
          </a:p>
          <a:p>
            <a:pPr lvl="1"/>
            <a:r>
              <a:rPr lang="tr-TR" dirty="0" smtClean="0"/>
              <a:t>Genellikle firma içi verimlilik artışının katkısı firmalar arası katkıdan daha büyük</a:t>
            </a:r>
          </a:p>
          <a:p>
            <a:r>
              <a:rPr lang="tr-TR" dirty="0" smtClean="0"/>
              <a:t>Giriş etkisi genellikle negatif.  Yani  yeni giren firmaların ortalama verimlilik düzeyi sektör ortalamasının altında.</a:t>
            </a:r>
          </a:p>
          <a:p>
            <a:r>
              <a:rPr lang="tr-TR" dirty="0" smtClean="0"/>
              <a:t>Çıkış etkisi genellikle pozitif.  Piyasa mekanizmasının iyi çalışması halinde çıkan firmaların düşük verimli firmalar olması beklenir.</a:t>
            </a:r>
          </a:p>
          <a:p>
            <a:r>
              <a:rPr lang="tr-TR" dirty="0" smtClean="0"/>
              <a:t>Giren ve çıkan firmaların katkılarının yüksek olması sektörde “yaratıcı yıkıcılığın” etkisinin yüksek olduğunu gösterir.</a:t>
            </a:r>
          </a:p>
          <a:p>
            <a:endParaRPr lang="tr-TR" dirty="0"/>
          </a:p>
        </p:txBody>
      </p:sp>
      <p:sp>
        <p:nvSpPr>
          <p:cNvPr id="4" name="Slide Number Placeholder 3"/>
          <p:cNvSpPr>
            <a:spLocks noGrp="1"/>
          </p:cNvSpPr>
          <p:nvPr>
            <p:ph type="sldNum" sz="quarter" idx="12"/>
          </p:nvPr>
        </p:nvSpPr>
        <p:spPr/>
        <p:txBody>
          <a:bodyPr/>
          <a:lstStyle/>
          <a:p>
            <a:fld id="{C67EE222-416C-4F6B-B407-291FAF3883D8}" type="slidenum">
              <a:rPr lang="tr-TR" smtClean="0"/>
              <a:pPr/>
              <a:t>22</a:t>
            </a:fld>
            <a:endParaRPr lang="tr-T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r-TR" dirty="0" smtClean="0"/>
              <a:t>İV artışının bileşenleri, toplam imalat sanayi (%)</a:t>
            </a:r>
            <a:endParaRPr lang="tr-TR" dirty="0"/>
          </a:p>
        </p:txBody>
      </p:sp>
      <p:sp>
        <p:nvSpPr>
          <p:cNvPr id="3" name="Slide Number Placeholder 2"/>
          <p:cNvSpPr>
            <a:spLocks noGrp="1"/>
          </p:cNvSpPr>
          <p:nvPr>
            <p:ph type="sldNum" sz="quarter" idx="12"/>
          </p:nvPr>
        </p:nvSpPr>
        <p:spPr/>
        <p:txBody>
          <a:bodyPr/>
          <a:lstStyle/>
          <a:p>
            <a:fld id="{C67EE222-416C-4F6B-B407-291FAF3883D8}" type="slidenum">
              <a:rPr lang="tr-TR" smtClean="0"/>
              <a:pPr/>
              <a:t>23</a:t>
            </a:fld>
            <a:endParaRPr lang="tr-TR"/>
          </a:p>
        </p:txBody>
      </p:sp>
      <p:sp>
        <p:nvSpPr>
          <p:cNvPr id="6041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tr-TR"/>
          </a:p>
        </p:txBody>
      </p:sp>
      <p:graphicFrame>
        <p:nvGraphicFramePr>
          <p:cNvPr id="60417" name="Object 1"/>
          <p:cNvGraphicFramePr>
            <a:graphicFrameLocks noChangeAspect="1"/>
          </p:cNvGraphicFramePr>
          <p:nvPr/>
        </p:nvGraphicFramePr>
        <p:xfrm>
          <a:off x="1524000" y="1676400"/>
          <a:ext cx="6305255" cy="2895600"/>
        </p:xfrm>
        <a:graphic>
          <a:graphicData uri="http://schemas.openxmlformats.org/presentationml/2006/ole">
            <mc:AlternateContent xmlns:mc="http://schemas.openxmlformats.org/markup-compatibility/2006">
              <mc:Choice xmlns:v="urn:schemas-microsoft-com:vml" Requires="v">
                <p:oleObj spid="_x0000_s60419" name="Worksheet" r:id="rId4" imgW="3947268" imgH="1836348" progId="Excel.Sheet.12">
                  <p:embed/>
                </p:oleObj>
              </mc:Choice>
              <mc:Fallback>
                <p:oleObj name="Worksheet" r:id="rId4" imgW="3947268" imgH="1836348" progId="Excel.Sheet.12">
                  <p:embed/>
                  <p:pic>
                    <p:nvPicPr>
                      <p:cNvPr id="0"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1676400"/>
                        <a:ext cx="6305255" cy="2895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Box 5"/>
          <p:cNvSpPr txBox="1"/>
          <p:nvPr/>
        </p:nvSpPr>
        <p:spPr>
          <a:xfrm>
            <a:off x="1066800" y="5103674"/>
            <a:ext cx="5425203" cy="2031325"/>
          </a:xfrm>
          <a:prstGeom prst="rect">
            <a:avLst/>
          </a:prstGeom>
          <a:noFill/>
        </p:spPr>
        <p:txBody>
          <a:bodyPr wrap="none" rtlCol="0">
            <a:spAutoFit/>
          </a:bodyPr>
          <a:lstStyle/>
          <a:p>
            <a:pPr marL="285750" indent="-285750">
              <a:buFont typeface="Arial" pitchFamily="34" charset="0"/>
              <a:buChar char="•"/>
            </a:pPr>
            <a:r>
              <a:rPr lang="tr-TR" dirty="0" smtClean="0"/>
              <a:t>Tüm imalat sanayi; Çalışan sayısı 20+ olan firmalar</a:t>
            </a:r>
          </a:p>
          <a:p>
            <a:pPr marL="285750" indent="-285750">
              <a:buFont typeface="Arial" pitchFamily="34" charset="0"/>
              <a:buChar char="•"/>
            </a:pPr>
            <a:r>
              <a:rPr lang="tr-TR" dirty="0" smtClean="0"/>
              <a:t>Genel olarak “firma içi” katkının </a:t>
            </a:r>
            <a:r>
              <a:rPr lang="tr-TR" dirty="0" err="1" smtClean="0"/>
              <a:t>varyansı</a:t>
            </a:r>
            <a:r>
              <a:rPr lang="tr-TR" dirty="0" smtClean="0"/>
              <a:t> yüksek</a:t>
            </a:r>
          </a:p>
          <a:p>
            <a:pPr marL="285750" indent="-285750">
              <a:buFont typeface="Arial" pitchFamily="34" charset="0"/>
              <a:buChar char="•"/>
            </a:pPr>
            <a:r>
              <a:rPr lang="tr-TR" dirty="0" smtClean="0"/>
              <a:t>Firmalar-arası katkı daha istikrarlı ve </a:t>
            </a:r>
            <a:r>
              <a:rPr lang="en-US" dirty="0" err="1" smtClean="0"/>
              <a:t>genellikle</a:t>
            </a:r>
            <a:r>
              <a:rPr lang="en-US" dirty="0" smtClean="0"/>
              <a:t> </a:t>
            </a:r>
            <a:r>
              <a:rPr lang="tr-TR" dirty="0" smtClean="0"/>
              <a:t>pozitif</a:t>
            </a:r>
          </a:p>
          <a:p>
            <a:pPr marL="285750" indent="-285750">
              <a:buFont typeface="Arial" pitchFamily="34" charset="0"/>
              <a:buChar char="•"/>
            </a:pPr>
            <a:r>
              <a:rPr lang="tr-TR" dirty="0" smtClean="0"/>
              <a:t>Giriş etkisi istikrarlı ve negatif</a:t>
            </a:r>
          </a:p>
          <a:p>
            <a:pPr marL="285750" indent="-285750">
              <a:buFont typeface="Arial" pitchFamily="34" charset="0"/>
              <a:buChar char="•"/>
            </a:pPr>
            <a:r>
              <a:rPr lang="tr-TR" dirty="0" smtClean="0"/>
              <a:t>Çıkış etkisi istikrarlı ve pozitif</a:t>
            </a:r>
            <a:endParaRPr lang="en-US" dirty="0" smtClean="0"/>
          </a:p>
          <a:p>
            <a:pPr marL="285750" indent="-285750">
              <a:buFont typeface="Arial" pitchFamily="34" charset="0"/>
              <a:buChar char="•"/>
            </a:pPr>
            <a:r>
              <a:rPr lang="en-US" dirty="0" smtClean="0"/>
              <a:t>2010 </a:t>
            </a:r>
            <a:r>
              <a:rPr lang="en-US" dirty="0" err="1" smtClean="0"/>
              <a:t>giren</a:t>
            </a:r>
            <a:r>
              <a:rPr lang="en-US" dirty="0" smtClean="0"/>
              <a:t> firma </a:t>
            </a:r>
            <a:r>
              <a:rPr lang="en-US" dirty="0" err="1" smtClean="0"/>
              <a:t>etkisi</a:t>
            </a:r>
            <a:r>
              <a:rPr lang="en-US" dirty="0" smtClean="0"/>
              <a:t> </a:t>
            </a:r>
            <a:r>
              <a:rPr lang="en-US" dirty="0" err="1" smtClean="0"/>
              <a:t>yüksek</a:t>
            </a:r>
            <a:endParaRPr lang="tr-TR" dirty="0" smtClean="0"/>
          </a:p>
          <a:p>
            <a:endParaRPr lang="tr-TR"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r-TR" dirty="0" smtClean="0"/>
              <a:t>İşgücü verimlilik artışı ve bileşenleri (2006-2011 ortalaması)</a:t>
            </a:r>
            <a:endParaRPr lang="tr-TR" dirty="0"/>
          </a:p>
        </p:txBody>
      </p:sp>
      <p:graphicFrame>
        <p:nvGraphicFramePr>
          <p:cNvPr id="4098" name="Object 2"/>
          <p:cNvGraphicFramePr>
            <a:graphicFrameLocks noChangeAspect="1"/>
          </p:cNvGraphicFramePr>
          <p:nvPr/>
        </p:nvGraphicFramePr>
        <p:xfrm>
          <a:off x="990600" y="1676400"/>
          <a:ext cx="6918569" cy="2286000"/>
        </p:xfrm>
        <a:graphic>
          <a:graphicData uri="http://schemas.openxmlformats.org/presentationml/2006/ole">
            <mc:AlternateContent xmlns:mc="http://schemas.openxmlformats.org/markup-compatibility/2006">
              <mc:Choice xmlns:v="urn:schemas-microsoft-com:vml" Requires="v">
                <p:oleObj spid="_x0000_s4100" name="Worksheet" r:id="rId4" imgW="4895860" imgH="1618268" progId="Excel.Sheet.12">
                  <p:embed/>
                </p:oleObj>
              </mc:Choice>
              <mc:Fallback>
                <p:oleObj name="Worksheet" r:id="rId4" imgW="4895860" imgH="1618268" progId="Excel.Sheet.12">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0600" y="1676400"/>
                        <a:ext cx="6918569"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 name="Slide Number Placeholder 3"/>
          <p:cNvSpPr>
            <a:spLocks noGrp="1"/>
          </p:cNvSpPr>
          <p:nvPr>
            <p:ph type="sldNum" sz="quarter" idx="12"/>
          </p:nvPr>
        </p:nvSpPr>
        <p:spPr/>
        <p:txBody>
          <a:bodyPr/>
          <a:lstStyle/>
          <a:p>
            <a:fld id="{C67EE222-416C-4F6B-B407-291FAF3883D8}" type="slidenum">
              <a:rPr lang="tr-TR" smtClean="0"/>
              <a:pPr/>
              <a:t>24</a:t>
            </a:fld>
            <a:endParaRPr lang="tr-TR"/>
          </a:p>
        </p:txBody>
      </p:sp>
      <p:sp>
        <p:nvSpPr>
          <p:cNvPr id="6" name="TextBox 5"/>
          <p:cNvSpPr txBox="1"/>
          <p:nvPr/>
        </p:nvSpPr>
        <p:spPr>
          <a:xfrm>
            <a:off x="990600" y="4191000"/>
            <a:ext cx="7086600" cy="1754326"/>
          </a:xfrm>
          <a:prstGeom prst="rect">
            <a:avLst/>
          </a:prstGeom>
          <a:noFill/>
        </p:spPr>
        <p:txBody>
          <a:bodyPr wrap="square" rtlCol="0">
            <a:spAutoFit/>
          </a:bodyPr>
          <a:lstStyle/>
          <a:p>
            <a:r>
              <a:rPr lang="tr-TR" dirty="0" smtClean="0"/>
              <a:t>- Firma-içi etki giyim, ana metal ve motorlu kara taşıtı sektörlerinde yüksek, gıda ve içecek sektöründe negatiftir.</a:t>
            </a:r>
          </a:p>
          <a:p>
            <a:pPr>
              <a:buFontTx/>
              <a:buChar char="-"/>
            </a:pPr>
            <a:r>
              <a:rPr lang="tr-TR" dirty="0" smtClean="0"/>
              <a:t> Firmalar arası etki diğer bileşenere göre görece daha zayıf kalmaktadır.</a:t>
            </a:r>
          </a:p>
          <a:p>
            <a:pPr>
              <a:buFontTx/>
              <a:buChar char="-"/>
            </a:pPr>
            <a:r>
              <a:rPr lang="tr-TR" dirty="0" smtClean="0"/>
              <a:t> Giren ve çıkan firmalar genelde ortalamanın altında İV’ine sahiptir.</a:t>
            </a:r>
          </a:p>
          <a:p>
            <a:r>
              <a:rPr lang="tr-TR" dirty="0" smtClean="0"/>
              <a:t>- İV’i toplamda en çok artan sektör giyim iken gıda ve içecek sektöründe toplam İV artışı negatif olmuştur.</a:t>
            </a:r>
            <a:endParaRPr lang="tr-TR"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r-TR" dirty="0" smtClean="0"/>
              <a:t>TFV verimliliği artışı ve bileşenleri</a:t>
            </a:r>
            <a:br>
              <a:rPr lang="tr-TR" dirty="0" smtClean="0"/>
            </a:br>
            <a:r>
              <a:rPr lang="tr-TR" dirty="0" smtClean="0"/>
              <a:t> (2006-2011 ortalaması)</a:t>
            </a:r>
            <a:endParaRPr lang="tr-TR" dirty="0"/>
          </a:p>
        </p:txBody>
      </p:sp>
      <p:graphicFrame>
        <p:nvGraphicFramePr>
          <p:cNvPr id="5122" name="Object 2"/>
          <p:cNvGraphicFramePr>
            <a:graphicFrameLocks noChangeAspect="1"/>
          </p:cNvGraphicFramePr>
          <p:nvPr/>
        </p:nvGraphicFramePr>
        <p:xfrm>
          <a:off x="1066800" y="1752600"/>
          <a:ext cx="7062706" cy="2333625"/>
        </p:xfrm>
        <a:graphic>
          <a:graphicData uri="http://schemas.openxmlformats.org/presentationml/2006/ole">
            <mc:AlternateContent xmlns:mc="http://schemas.openxmlformats.org/markup-compatibility/2006">
              <mc:Choice xmlns:v="urn:schemas-microsoft-com:vml" Requires="v">
                <p:oleObj spid="_x0000_s5124" name="Worksheet" r:id="rId4" imgW="4895860" imgH="1618268" progId="Excel.Sheet.12">
                  <p:embed/>
                </p:oleObj>
              </mc:Choice>
              <mc:Fallback>
                <p:oleObj name="Worksheet" r:id="rId4" imgW="4895860" imgH="1618268" progId="Excel.Sheet.12">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6800" y="1752600"/>
                        <a:ext cx="7062706" cy="2333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 name="Slide Number Placeholder 3"/>
          <p:cNvSpPr>
            <a:spLocks noGrp="1"/>
          </p:cNvSpPr>
          <p:nvPr>
            <p:ph type="sldNum" sz="quarter" idx="12"/>
          </p:nvPr>
        </p:nvSpPr>
        <p:spPr/>
        <p:txBody>
          <a:bodyPr/>
          <a:lstStyle/>
          <a:p>
            <a:fld id="{C67EE222-416C-4F6B-B407-291FAF3883D8}" type="slidenum">
              <a:rPr lang="tr-TR" smtClean="0"/>
              <a:pPr/>
              <a:t>25</a:t>
            </a:fld>
            <a:endParaRPr lang="tr-TR"/>
          </a:p>
        </p:txBody>
      </p:sp>
      <p:sp>
        <p:nvSpPr>
          <p:cNvPr id="5" name="TextBox 4"/>
          <p:cNvSpPr txBox="1"/>
          <p:nvPr/>
        </p:nvSpPr>
        <p:spPr>
          <a:xfrm>
            <a:off x="914400" y="4419600"/>
            <a:ext cx="7467600" cy="1754326"/>
          </a:xfrm>
          <a:prstGeom prst="rect">
            <a:avLst/>
          </a:prstGeom>
          <a:noFill/>
        </p:spPr>
        <p:txBody>
          <a:bodyPr wrap="square" rtlCol="0">
            <a:spAutoFit/>
          </a:bodyPr>
          <a:lstStyle/>
          <a:p>
            <a:r>
              <a:rPr lang="tr-TR" dirty="0" smtClean="0"/>
              <a:t>- Firma-içi etki giyim ve motorlu kara taşıtı sektörlerinde yüksek; ana metal ve gıda ve içecek sektöründe negatiftir.</a:t>
            </a:r>
          </a:p>
          <a:p>
            <a:pPr>
              <a:buFontTx/>
              <a:buChar char="-"/>
            </a:pPr>
            <a:r>
              <a:rPr lang="tr-TR" dirty="0" smtClean="0"/>
              <a:t> Dört bileşenin mutlak büyüklüğü birbirine çok yakındır. </a:t>
            </a:r>
          </a:p>
          <a:p>
            <a:pPr>
              <a:buFontTx/>
              <a:buChar char="-"/>
            </a:pPr>
            <a:r>
              <a:rPr lang="tr-TR" dirty="0" smtClean="0"/>
              <a:t> Giren ve çıkan firmalar genelde ortalamanın altında TFV’ine sahiptir.</a:t>
            </a:r>
          </a:p>
          <a:p>
            <a:r>
              <a:rPr lang="tr-TR" dirty="0" smtClean="0"/>
              <a:t>- TFV’i toplamda en çok artan sektörler giyim ve b.y.s. makine ve ekipman iken ana metal ve gıda ve içecek sektörlerinde toplam TFV artışı negatif olmuştur.</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r-TR" smtClean="0"/>
              <a:t>Verimliliğin serpilmesi ve kaynak dağlımında etkin(siz)lik)</a:t>
            </a:r>
            <a:endParaRPr lang="tr-TR" dirty="0"/>
          </a:p>
        </p:txBody>
      </p:sp>
      <p:sp>
        <p:nvSpPr>
          <p:cNvPr id="3" name="Content Placeholder 2"/>
          <p:cNvSpPr>
            <a:spLocks noGrp="1"/>
          </p:cNvSpPr>
          <p:nvPr>
            <p:ph idx="1"/>
          </p:nvPr>
        </p:nvSpPr>
        <p:spPr/>
        <p:txBody>
          <a:bodyPr>
            <a:normAutofit/>
          </a:bodyPr>
          <a:lstStyle/>
          <a:p>
            <a:r>
              <a:rPr lang="tr-TR" dirty="0" smtClean="0"/>
              <a:t>Girişim düzeyinde verimlilikte gözlemlenen ayrışıklık, kaynak dağılımında etkinsizliğin göstergesi olabilir</a:t>
            </a:r>
          </a:p>
          <a:p>
            <a:r>
              <a:rPr lang="tr-TR" dirty="0" smtClean="0"/>
              <a:t>Örneğin mali piyasaların etkin çalışmayışı ve bu yüzden firmaların büyümeyi finanse edememeleri, fikri mülkiyet haklarının yeterince gelişmemesi, ticareti kısıtlayan düzenlemeler, vergiler, yolsuzluk vb. </a:t>
            </a:r>
          </a:p>
          <a:p>
            <a:endParaRPr lang="tr-TR" dirty="0" smtClean="0"/>
          </a:p>
          <a:p>
            <a:pPr>
              <a:buNone/>
            </a:pPr>
            <a:endParaRPr lang="tr-TR" dirty="0"/>
          </a:p>
        </p:txBody>
      </p:sp>
      <p:sp>
        <p:nvSpPr>
          <p:cNvPr id="4" name="Slide Number Placeholder 3"/>
          <p:cNvSpPr>
            <a:spLocks noGrp="1"/>
          </p:cNvSpPr>
          <p:nvPr>
            <p:ph type="sldNum" sz="quarter" idx="12"/>
          </p:nvPr>
        </p:nvSpPr>
        <p:spPr/>
        <p:txBody>
          <a:bodyPr/>
          <a:lstStyle/>
          <a:p>
            <a:fld id="{C67EE222-416C-4F6B-B407-291FAF3883D8}" type="slidenum">
              <a:rPr lang="tr-TR" smtClean="0"/>
              <a:pPr/>
              <a:t>26</a:t>
            </a:fld>
            <a:endParaRPr lang="tr-T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tr-TR" dirty="0" smtClean="0"/>
              <a:t>Göstergeler</a:t>
            </a:r>
            <a:endParaRPr lang="tr-TR" dirty="0"/>
          </a:p>
        </p:txBody>
      </p:sp>
      <p:sp>
        <p:nvSpPr>
          <p:cNvPr id="3" name="Content Placeholder 2"/>
          <p:cNvSpPr>
            <a:spLocks noGrp="1"/>
          </p:cNvSpPr>
          <p:nvPr>
            <p:ph idx="1"/>
          </p:nvPr>
        </p:nvSpPr>
        <p:spPr/>
        <p:txBody>
          <a:bodyPr>
            <a:normAutofit/>
          </a:bodyPr>
          <a:lstStyle/>
          <a:p>
            <a:endParaRPr lang="tr-TR" dirty="0" smtClean="0"/>
          </a:p>
          <a:p>
            <a:r>
              <a:rPr lang="tr-TR" sz="2600" dirty="0" err="1" smtClean="0"/>
              <a:t>Varyans</a:t>
            </a:r>
            <a:endParaRPr lang="tr-TR" sz="2600" dirty="0" smtClean="0"/>
          </a:p>
          <a:p>
            <a:r>
              <a:rPr lang="tr-TR" sz="2600" dirty="0" smtClean="0"/>
              <a:t>Verimlilik dağılımında yüzde dilim oranları (90/10, 75/25 vs.)</a:t>
            </a:r>
          </a:p>
          <a:p>
            <a:r>
              <a:rPr lang="tr-TR" sz="2600" dirty="0" smtClean="0"/>
              <a:t>Olley Pakes: büyüklük ile verimlilik arasındaki kovaryans</a:t>
            </a:r>
          </a:p>
          <a:p>
            <a:pPr lvl="2"/>
            <a:r>
              <a:rPr lang="tr-TR" sz="2000" dirty="0" smtClean="0"/>
              <a:t>Sektör ortalama verimliliği = Basit ortalama verimlilik + OP kovaryans terimi</a:t>
            </a:r>
          </a:p>
          <a:p>
            <a:pPr lvl="2"/>
            <a:r>
              <a:rPr lang="tr-TR" sz="2000" dirty="0" smtClean="0"/>
              <a:t>OP kovaryans terimi ne kadar yüksek ise kaynak dağılımı o kadar daha etkin</a:t>
            </a:r>
          </a:p>
          <a:p>
            <a:pPr lvl="2"/>
            <a:endParaRPr lang="tr-TR" dirty="0" smtClean="0"/>
          </a:p>
          <a:p>
            <a:pPr lvl="2"/>
            <a:endParaRPr lang="tr-TR" dirty="0"/>
          </a:p>
        </p:txBody>
      </p:sp>
      <p:sp>
        <p:nvSpPr>
          <p:cNvPr id="4" name="Slide Number Placeholder 3"/>
          <p:cNvSpPr>
            <a:spLocks noGrp="1"/>
          </p:cNvSpPr>
          <p:nvPr>
            <p:ph type="sldNum" sz="quarter" idx="12"/>
          </p:nvPr>
        </p:nvSpPr>
        <p:spPr/>
        <p:txBody>
          <a:bodyPr/>
          <a:lstStyle/>
          <a:p>
            <a:fld id="{C67EE222-416C-4F6B-B407-291FAF3883D8}" type="slidenum">
              <a:rPr lang="tr-TR" smtClean="0"/>
              <a:pPr/>
              <a:t>27</a:t>
            </a:fld>
            <a:endParaRPr lang="tr-T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r-TR" dirty="0" smtClean="0"/>
              <a:t>İV ve TFV OP kovaryans ter</a:t>
            </a:r>
            <a:r>
              <a:rPr lang="en-US" dirty="0" err="1" smtClean="0"/>
              <a:t>i</a:t>
            </a:r>
            <a:r>
              <a:rPr lang="tr-TR" dirty="0" smtClean="0"/>
              <a:t>mi, tüm imalat sanayi</a:t>
            </a:r>
            <a:endParaRPr lang="tr-TR" dirty="0"/>
          </a:p>
        </p:txBody>
      </p:sp>
      <p:pic>
        <p:nvPicPr>
          <p:cNvPr id="4" name="Picture 3"/>
          <p:cNvPicPr/>
          <p:nvPr/>
        </p:nvPicPr>
        <p:blipFill>
          <a:blip r:embed="rId2" cstate="print"/>
          <a:srcRect/>
          <a:stretch>
            <a:fillRect/>
          </a:stretch>
        </p:blipFill>
        <p:spPr bwMode="auto">
          <a:xfrm>
            <a:off x="1752600" y="1676400"/>
            <a:ext cx="5334000" cy="3505199"/>
          </a:xfrm>
          <a:prstGeom prst="rect">
            <a:avLst/>
          </a:prstGeom>
          <a:noFill/>
          <a:ln w="9525">
            <a:noFill/>
            <a:miter lim="800000"/>
            <a:headEnd/>
            <a:tailEnd/>
          </a:ln>
        </p:spPr>
      </p:pic>
      <p:sp>
        <p:nvSpPr>
          <p:cNvPr id="5" name="Slide Number Placeholder 4"/>
          <p:cNvSpPr>
            <a:spLocks noGrp="1"/>
          </p:cNvSpPr>
          <p:nvPr>
            <p:ph type="sldNum" sz="quarter" idx="12"/>
          </p:nvPr>
        </p:nvSpPr>
        <p:spPr/>
        <p:txBody>
          <a:bodyPr/>
          <a:lstStyle/>
          <a:p>
            <a:fld id="{C67EE222-416C-4F6B-B407-291FAF3883D8}" type="slidenum">
              <a:rPr lang="tr-TR" smtClean="0"/>
              <a:pPr/>
              <a:t>28</a:t>
            </a:fld>
            <a:endParaRPr lang="tr-TR"/>
          </a:p>
        </p:txBody>
      </p:sp>
      <p:sp>
        <p:nvSpPr>
          <p:cNvPr id="7" name="TextBox 6"/>
          <p:cNvSpPr txBox="1"/>
          <p:nvPr/>
        </p:nvSpPr>
        <p:spPr>
          <a:xfrm>
            <a:off x="1447800" y="5791200"/>
            <a:ext cx="3392788" cy="369332"/>
          </a:xfrm>
          <a:prstGeom prst="rect">
            <a:avLst/>
          </a:prstGeom>
          <a:noFill/>
        </p:spPr>
        <p:txBody>
          <a:bodyPr wrap="none" rtlCol="0">
            <a:spAutoFit/>
          </a:bodyPr>
          <a:lstStyle/>
          <a:p>
            <a:r>
              <a:rPr lang="tr-TR" dirty="0" smtClean="0"/>
              <a:t>Zaman içinde hafif artış eğilimi var</a:t>
            </a:r>
            <a:endParaRPr lang="tr-TR"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r-TR" smtClean="0"/>
              <a:t>Seçilmiş sektörlerde OP kovaryans teriminin değişimi (2005-2011)</a:t>
            </a:r>
            <a:endParaRPr lang="tr-TR" dirty="0"/>
          </a:p>
        </p:txBody>
      </p:sp>
      <p:graphicFrame>
        <p:nvGraphicFramePr>
          <p:cNvPr id="3" name="Object 54"/>
          <p:cNvGraphicFramePr/>
          <p:nvPr/>
        </p:nvGraphicFramePr>
        <p:xfrm>
          <a:off x="1752600" y="1752600"/>
          <a:ext cx="5257800" cy="3886200"/>
        </p:xfrm>
        <a:graphic>
          <a:graphicData uri="http://schemas.openxmlformats.org/drawingml/2006/chart">
            <c:chart xmlns:c="http://schemas.openxmlformats.org/drawingml/2006/chart" xmlns:r="http://schemas.openxmlformats.org/officeDocument/2006/relationships" r:id="rId2"/>
          </a:graphicData>
        </a:graphic>
      </p:graphicFrame>
      <p:sp>
        <p:nvSpPr>
          <p:cNvPr id="4" name="Slide Number Placeholder 3"/>
          <p:cNvSpPr>
            <a:spLocks noGrp="1"/>
          </p:cNvSpPr>
          <p:nvPr>
            <p:ph type="sldNum" sz="quarter" idx="12"/>
          </p:nvPr>
        </p:nvSpPr>
        <p:spPr/>
        <p:txBody>
          <a:bodyPr/>
          <a:lstStyle/>
          <a:p>
            <a:fld id="{C67EE222-416C-4F6B-B407-291FAF3883D8}" type="slidenum">
              <a:rPr lang="tr-TR" smtClean="0"/>
              <a:pPr/>
              <a:t>29</a:t>
            </a:fld>
            <a:endParaRPr lang="tr-T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İş yaratma ve ceylanlar</a:t>
            </a:r>
            <a:endParaRPr lang="tr-TR" dirty="0"/>
          </a:p>
        </p:txBody>
      </p:sp>
      <p:sp>
        <p:nvSpPr>
          <p:cNvPr id="3" name="Content Placeholder 2"/>
          <p:cNvSpPr>
            <a:spLocks noGrp="1"/>
          </p:cNvSpPr>
          <p:nvPr>
            <p:ph idx="1"/>
          </p:nvPr>
        </p:nvSpPr>
        <p:spPr/>
        <p:txBody>
          <a:bodyPr/>
          <a:lstStyle/>
          <a:p>
            <a:r>
              <a:rPr lang="tr-TR" smtClean="0"/>
              <a:t>Yaratılan işler: Büyüyen girişimlerde istihdam artışı + yeni giren girişimlerin istihdamı</a:t>
            </a:r>
          </a:p>
          <a:p>
            <a:r>
              <a:rPr lang="tr-TR" smtClean="0"/>
              <a:t>Kaybolan işler: Daralan girişimlerdeki istihdam kaybı + çıkan firmaların istihdamı</a:t>
            </a:r>
          </a:p>
          <a:p>
            <a:r>
              <a:rPr lang="tr-TR" smtClean="0"/>
              <a:t>Ceylan tanımı: Üç yıl içinde istihdamını iki katına çıkaran girişimler</a:t>
            </a:r>
            <a:endParaRPr lang="tr-TR" dirty="0"/>
          </a:p>
        </p:txBody>
      </p:sp>
      <p:sp>
        <p:nvSpPr>
          <p:cNvPr id="4" name="Slide Number Placeholder 3"/>
          <p:cNvSpPr>
            <a:spLocks noGrp="1"/>
          </p:cNvSpPr>
          <p:nvPr>
            <p:ph type="sldNum" sz="quarter" idx="12"/>
          </p:nvPr>
        </p:nvSpPr>
        <p:spPr/>
        <p:txBody>
          <a:bodyPr/>
          <a:lstStyle/>
          <a:p>
            <a:fld id="{C67EE222-416C-4F6B-B407-291FAF3883D8}" type="slidenum">
              <a:rPr lang="tr-TR" smtClean="0"/>
              <a:pPr/>
              <a:t>30</a:t>
            </a:fld>
            <a:endParaRPr lang="tr-T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r-TR" dirty="0" smtClean="0"/>
              <a:t>Yaratılan ve Kaybolan işler</a:t>
            </a:r>
            <a:r>
              <a:rPr lang="en-US" dirty="0" smtClean="0"/>
              <a:t> (</a:t>
            </a:r>
            <a:r>
              <a:rPr lang="tr-TR" dirty="0" smtClean="0"/>
              <a:t>yıllık bin kişi, 2006-2011 ortalaması</a:t>
            </a:r>
            <a:r>
              <a:rPr lang="en-US" dirty="0" smtClean="0"/>
              <a:t>)</a:t>
            </a:r>
            <a:endParaRPr lang="tr-TR" dirty="0"/>
          </a:p>
        </p:txBody>
      </p:sp>
      <p:graphicFrame>
        <p:nvGraphicFramePr>
          <p:cNvPr id="6146" name="Object 2"/>
          <p:cNvGraphicFramePr>
            <a:graphicFrameLocks noChangeAspect="1"/>
          </p:cNvGraphicFramePr>
          <p:nvPr/>
        </p:nvGraphicFramePr>
        <p:xfrm>
          <a:off x="1905000" y="1828800"/>
          <a:ext cx="5516021" cy="2408238"/>
        </p:xfrm>
        <a:graphic>
          <a:graphicData uri="http://schemas.openxmlformats.org/presentationml/2006/ole">
            <mc:AlternateContent xmlns:mc="http://schemas.openxmlformats.org/markup-compatibility/2006">
              <mc:Choice xmlns:v="urn:schemas-microsoft-com:vml" Requires="v">
                <p:oleObj spid="_x0000_s6148" name="Worksheet" r:id="rId4" imgW="3704917" imgH="1618268" progId="Excel.Sheet.12">
                  <p:embed/>
                </p:oleObj>
              </mc:Choice>
              <mc:Fallback>
                <p:oleObj name="Worksheet" r:id="rId4" imgW="3704917" imgH="1618268" progId="Excel.Sheet.12">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5000" y="1828800"/>
                        <a:ext cx="5516021" cy="2408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 name="TextBox 3"/>
          <p:cNvSpPr txBox="1"/>
          <p:nvPr/>
        </p:nvSpPr>
        <p:spPr>
          <a:xfrm>
            <a:off x="1676400" y="4648200"/>
            <a:ext cx="6019800" cy="1754326"/>
          </a:xfrm>
          <a:prstGeom prst="rect">
            <a:avLst/>
          </a:prstGeom>
          <a:noFill/>
        </p:spPr>
        <p:txBody>
          <a:bodyPr wrap="square" rtlCol="0">
            <a:spAutoFit/>
          </a:bodyPr>
          <a:lstStyle/>
          <a:p>
            <a:pPr>
              <a:buFontTx/>
              <a:buChar char="-"/>
            </a:pPr>
            <a:r>
              <a:rPr lang="tr-TR" dirty="0" smtClean="0"/>
              <a:t> Tekstil ve giyimde giriş ve çıkışların önemi yüksek. Giriş ve çıkışlar sonucu yüksek miktarda iş yaratılmış ve yok</a:t>
            </a:r>
            <a:r>
              <a:rPr lang="en-US" dirty="0" smtClean="0"/>
              <a:t> </a:t>
            </a:r>
            <a:r>
              <a:rPr lang="tr-TR" dirty="0" smtClean="0"/>
              <a:t>olmuş ancak net iş yaratma düşük.  </a:t>
            </a:r>
          </a:p>
          <a:p>
            <a:pPr>
              <a:buFontTx/>
              <a:buChar char="-"/>
            </a:pPr>
            <a:r>
              <a:rPr lang="tr-TR" dirty="0" smtClean="0"/>
              <a:t> Gıda ve içecekte giriş ve çıkışların önemi daha düşük.  Net çok iş yaratılmış ancak yeni istihdam katma değer atışına yol açmadığından verimlilik artmamıştır.</a:t>
            </a:r>
            <a:endParaRPr lang="tr-TR" dirty="0"/>
          </a:p>
        </p:txBody>
      </p:sp>
      <p:sp>
        <p:nvSpPr>
          <p:cNvPr id="5" name="Slide Number Placeholder 4"/>
          <p:cNvSpPr>
            <a:spLocks noGrp="1"/>
          </p:cNvSpPr>
          <p:nvPr>
            <p:ph type="sldNum" sz="quarter" idx="12"/>
          </p:nvPr>
        </p:nvSpPr>
        <p:spPr/>
        <p:txBody>
          <a:bodyPr/>
          <a:lstStyle/>
          <a:p>
            <a:fld id="{C67EE222-416C-4F6B-B407-291FAF3883D8}" type="slidenum">
              <a:rPr lang="tr-TR" smtClean="0"/>
              <a:pPr/>
              <a:t>31</a:t>
            </a:fld>
            <a:endParaRPr lang="tr-T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Ceylan girişimlerin özellikleri</a:t>
            </a:r>
            <a:endParaRPr lang="tr-TR" dirty="0"/>
          </a:p>
        </p:txBody>
      </p:sp>
      <p:sp>
        <p:nvSpPr>
          <p:cNvPr id="717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tr-TR"/>
          </a:p>
        </p:txBody>
      </p:sp>
      <p:graphicFrame>
        <p:nvGraphicFramePr>
          <p:cNvPr id="7169" name="Object 1"/>
          <p:cNvGraphicFramePr>
            <a:graphicFrameLocks noChangeAspect="1"/>
          </p:cNvGraphicFramePr>
          <p:nvPr/>
        </p:nvGraphicFramePr>
        <p:xfrm>
          <a:off x="1524000" y="1447800"/>
          <a:ext cx="5992375" cy="4117975"/>
        </p:xfrm>
        <a:graphic>
          <a:graphicData uri="http://schemas.openxmlformats.org/presentationml/2006/ole">
            <mc:AlternateContent xmlns:mc="http://schemas.openxmlformats.org/markup-compatibility/2006">
              <mc:Choice xmlns:v="urn:schemas-microsoft-com:vml" Requires="v">
                <p:oleObj spid="_x0000_s7171" name="Worksheet" r:id="rId4" imgW="5852160" imgH="4122348" progId="Excel.Sheet.12">
                  <p:embed/>
                </p:oleObj>
              </mc:Choice>
              <mc:Fallback>
                <p:oleObj name="Worksheet" r:id="rId4" imgW="5852160" imgH="4122348" progId="Excel.Sheet.12">
                  <p:embed/>
                  <p:pic>
                    <p:nvPicPr>
                      <p:cNvPr id="0"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1447800"/>
                        <a:ext cx="5992375" cy="4117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TextBox 4"/>
          <p:cNvSpPr txBox="1"/>
          <p:nvPr/>
        </p:nvSpPr>
        <p:spPr>
          <a:xfrm>
            <a:off x="1524000" y="5715000"/>
            <a:ext cx="7010400" cy="646331"/>
          </a:xfrm>
          <a:prstGeom prst="rect">
            <a:avLst/>
          </a:prstGeom>
          <a:noFill/>
        </p:spPr>
        <p:txBody>
          <a:bodyPr wrap="square" rtlCol="0">
            <a:spAutoFit/>
          </a:bodyPr>
          <a:lstStyle/>
          <a:p>
            <a:r>
              <a:rPr lang="tr-TR" dirty="0" smtClean="0"/>
              <a:t>- Alt sektörlerde ceylanların toplam girişim sayısına oranı yüzde 3-6 arasında, istihdama oranı ise yüzde 2-4 arasında değişmektedir.</a:t>
            </a:r>
            <a:endParaRPr lang="tr-TR" dirty="0"/>
          </a:p>
        </p:txBody>
      </p:sp>
      <p:sp>
        <p:nvSpPr>
          <p:cNvPr id="6" name="Slide Number Placeholder 5"/>
          <p:cNvSpPr>
            <a:spLocks noGrp="1"/>
          </p:cNvSpPr>
          <p:nvPr>
            <p:ph type="sldNum" sz="quarter" idx="12"/>
          </p:nvPr>
        </p:nvSpPr>
        <p:spPr/>
        <p:txBody>
          <a:bodyPr/>
          <a:lstStyle/>
          <a:p>
            <a:fld id="{C67EE222-416C-4F6B-B407-291FAF3883D8}" type="slidenum">
              <a:rPr lang="tr-TR" smtClean="0"/>
              <a:pPr/>
              <a:t>32</a:t>
            </a:fld>
            <a:endParaRPr lang="tr-T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Girişimlerin Yaşam Döngüsü</a:t>
            </a:r>
            <a:endParaRPr lang="tr-TR" dirty="0"/>
          </a:p>
        </p:txBody>
      </p:sp>
      <p:sp>
        <p:nvSpPr>
          <p:cNvPr id="3" name="Content Placeholder 2"/>
          <p:cNvSpPr>
            <a:spLocks noGrp="1"/>
          </p:cNvSpPr>
          <p:nvPr>
            <p:ph idx="1"/>
          </p:nvPr>
        </p:nvSpPr>
        <p:spPr/>
        <p:txBody>
          <a:bodyPr>
            <a:normAutofit fontScale="70000" lnSpcReduction="20000"/>
          </a:bodyPr>
          <a:lstStyle/>
          <a:p>
            <a:r>
              <a:rPr lang="tr-TR" dirty="0" smtClean="0"/>
              <a:t>Hsieh ve Klenow’a (2014) göre ülkeler arası verimlilik farklarını açıklayan etkenlerden biri de, girişimlerin ne kadar büyüyebildikleri ile ilgilidir. </a:t>
            </a:r>
          </a:p>
          <a:p>
            <a:r>
              <a:rPr lang="tr-TR" dirty="0" smtClean="0"/>
              <a:t>Yazarlara göre, ABD’de yaşı 40 ve üzerinde olan işyerlerinde ortalama çalışan sayısı, 5 yaşından küçük işyerlerinin yaklaşık 7 katı iken, bu oran Meksika ve Hindistan’da yaklaşık 2 katıdır. </a:t>
            </a:r>
          </a:p>
          <a:p>
            <a:r>
              <a:rPr lang="tr-TR" dirty="0" smtClean="0"/>
              <a:t>Bu bulgunun arkasında Meksika ve Hindistan’da girişimlerin büyüme dürtülerinin çeşitli nedenlerle daha düşük olmasının veya büyümek için gerekli (örneğin mali) kaynaklara erişememesinin yatabilir</a:t>
            </a:r>
          </a:p>
          <a:p>
            <a:r>
              <a:rPr lang="tr-TR" dirty="0" smtClean="0"/>
              <a:t>Dolayısıyla, farklı yaşlardaki girişimlerin göreli büyüklükleri, o ekonomi veya sektörde girişimlerin karşı karşıya olduğu engeller hakkında fikir verebilir.</a:t>
            </a:r>
            <a:endParaRPr lang="tr-TR" dirty="0"/>
          </a:p>
        </p:txBody>
      </p:sp>
      <p:sp>
        <p:nvSpPr>
          <p:cNvPr id="4" name="Slide Number Placeholder 3"/>
          <p:cNvSpPr>
            <a:spLocks noGrp="1"/>
          </p:cNvSpPr>
          <p:nvPr>
            <p:ph type="sldNum" sz="quarter" idx="12"/>
          </p:nvPr>
        </p:nvSpPr>
        <p:spPr/>
        <p:txBody>
          <a:bodyPr/>
          <a:lstStyle/>
          <a:p>
            <a:fld id="{C67EE222-416C-4F6B-B407-291FAF3883D8}" type="slidenum">
              <a:rPr lang="tr-TR" smtClean="0"/>
              <a:pPr/>
              <a:t>33</a:t>
            </a:fld>
            <a:endParaRPr lang="tr-T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r-TR" smtClean="0"/>
              <a:t>Farklı yaş gruplarındaki girişimlerin göreli ortalama büyüklükleri</a:t>
            </a:r>
            <a:endParaRPr lang="tr-TR" dirty="0"/>
          </a:p>
        </p:txBody>
      </p:sp>
      <p:pic>
        <p:nvPicPr>
          <p:cNvPr id="3" name="Picture 2"/>
          <p:cNvPicPr/>
          <p:nvPr/>
        </p:nvPicPr>
        <p:blipFill>
          <a:blip r:embed="rId2" cstate="print"/>
          <a:srcRect/>
          <a:stretch>
            <a:fillRect/>
          </a:stretch>
        </p:blipFill>
        <p:spPr bwMode="auto">
          <a:xfrm>
            <a:off x="1676400" y="2057400"/>
            <a:ext cx="5718492" cy="3429000"/>
          </a:xfrm>
          <a:prstGeom prst="rect">
            <a:avLst/>
          </a:prstGeom>
          <a:noFill/>
          <a:ln w="9525">
            <a:noFill/>
            <a:miter lim="800000"/>
            <a:headEnd/>
            <a:tailEnd/>
          </a:ln>
        </p:spPr>
      </p:pic>
      <p:sp>
        <p:nvSpPr>
          <p:cNvPr id="4" name="TextBox 3"/>
          <p:cNvSpPr txBox="1"/>
          <p:nvPr/>
        </p:nvSpPr>
        <p:spPr>
          <a:xfrm>
            <a:off x="1447800" y="5943600"/>
            <a:ext cx="4778680" cy="369332"/>
          </a:xfrm>
          <a:prstGeom prst="rect">
            <a:avLst/>
          </a:prstGeom>
          <a:noFill/>
        </p:spPr>
        <p:txBody>
          <a:bodyPr wrap="none" rtlCol="0">
            <a:spAutoFit/>
          </a:bodyPr>
          <a:lstStyle/>
          <a:p>
            <a:r>
              <a:rPr lang="tr-TR" dirty="0" smtClean="0"/>
              <a:t>Türkiye Hindistan ve Çin’den çok ABD’ye benziyor</a:t>
            </a:r>
            <a:endParaRPr lang="tr-TR" dirty="0"/>
          </a:p>
        </p:txBody>
      </p:sp>
      <p:sp>
        <p:nvSpPr>
          <p:cNvPr id="5" name="Slide Number Placeholder 4"/>
          <p:cNvSpPr>
            <a:spLocks noGrp="1"/>
          </p:cNvSpPr>
          <p:nvPr>
            <p:ph type="sldNum" sz="quarter" idx="12"/>
          </p:nvPr>
        </p:nvSpPr>
        <p:spPr/>
        <p:txBody>
          <a:bodyPr/>
          <a:lstStyle/>
          <a:p>
            <a:fld id="{C67EE222-416C-4F6B-B407-291FAF3883D8}" type="slidenum">
              <a:rPr lang="tr-TR" smtClean="0"/>
              <a:pPr/>
              <a:t>34</a:t>
            </a:fld>
            <a:endParaRPr lang="tr-T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r-TR" dirty="0" smtClean="0"/>
              <a:t>Ar-</a:t>
            </a:r>
            <a:r>
              <a:rPr lang="tr-TR" dirty="0" err="1" smtClean="0"/>
              <a:t>Ge</a:t>
            </a:r>
            <a:r>
              <a:rPr lang="tr-TR" dirty="0" smtClean="0"/>
              <a:t> ve Bilgi Temelli Yatırım Sermaye (BTS) Yatırımı Tanımları</a:t>
            </a:r>
            <a:endParaRPr lang="tr-TR" dirty="0"/>
          </a:p>
        </p:txBody>
      </p:sp>
      <p:sp>
        <p:nvSpPr>
          <p:cNvPr id="3" name="Content Placeholder 2"/>
          <p:cNvSpPr>
            <a:spLocks noGrp="1"/>
          </p:cNvSpPr>
          <p:nvPr>
            <p:ph idx="1"/>
          </p:nvPr>
        </p:nvSpPr>
        <p:spPr/>
        <p:txBody>
          <a:bodyPr>
            <a:normAutofit fontScale="85000" lnSpcReduction="10000"/>
          </a:bodyPr>
          <a:lstStyle/>
          <a:p>
            <a:pPr>
              <a:buNone/>
            </a:pPr>
            <a:endParaRPr lang="en-US" dirty="0" smtClean="0"/>
          </a:p>
          <a:p>
            <a:pPr>
              <a:buNone/>
            </a:pPr>
            <a:r>
              <a:rPr lang="tr-TR" dirty="0" smtClean="0"/>
              <a:t>BT</a:t>
            </a:r>
            <a:r>
              <a:rPr lang="en-US" dirty="0" smtClean="0"/>
              <a:t>S </a:t>
            </a:r>
            <a:r>
              <a:rPr lang="en-US" dirty="0" err="1" smtClean="0"/>
              <a:t>Yatırımları</a:t>
            </a:r>
            <a:endParaRPr lang="en-US" dirty="0" smtClean="0"/>
          </a:p>
          <a:p>
            <a:pPr>
              <a:buNone/>
            </a:pPr>
            <a:endParaRPr lang="tr-TR" dirty="0" smtClean="0"/>
          </a:p>
          <a:p>
            <a:r>
              <a:rPr lang="tr-TR" dirty="0" smtClean="0"/>
              <a:t>Maddi olmayan yatırımlar: Bilgisayar yazılımları + Haklar (imtiyaz, patent, lisans, marka vb.)+ Diğer maddi olmayan yatırımlar (şerefiye, kuruluş ve örgütlenme giderleri, özel maliyetler, Ar-</a:t>
            </a:r>
            <a:r>
              <a:rPr lang="tr-TR" dirty="0" err="1" smtClean="0"/>
              <a:t>Ge</a:t>
            </a:r>
            <a:r>
              <a:rPr lang="tr-TR" dirty="0" smtClean="0"/>
              <a:t> giderleri vb.)</a:t>
            </a:r>
          </a:p>
          <a:p>
            <a:r>
              <a:rPr lang="tr-TR" dirty="0" smtClean="0"/>
              <a:t>BT</a:t>
            </a:r>
            <a:r>
              <a:rPr lang="en-US" dirty="0" smtClean="0"/>
              <a:t>S</a:t>
            </a:r>
            <a:r>
              <a:rPr lang="tr-TR" dirty="0" smtClean="0"/>
              <a:t>, Ar-</a:t>
            </a:r>
            <a:r>
              <a:rPr lang="tr-TR" dirty="0" err="1" smtClean="0"/>
              <a:t>Ge</a:t>
            </a:r>
            <a:r>
              <a:rPr lang="tr-TR" dirty="0" smtClean="0"/>
              <a:t> yatırımlarına göre daha geniş kapsamlı</a:t>
            </a:r>
          </a:p>
          <a:p>
            <a:r>
              <a:rPr lang="tr-TR" dirty="0" smtClean="0"/>
              <a:t>Yapılan çalışmalar, BT</a:t>
            </a:r>
            <a:r>
              <a:rPr lang="en-US" dirty="0" smtClean="0"/>
              <a:t>S</a:t>
            </a:r>
            <a:r>
              <a:rPr lang="tr-TR" dirty="0" smtClean="0"/>
              <a:t>’</a:t>
            </a:r>
            <a:r>
              <a:rPr lang="tr-TR" dirty="0" err="1" smtClean="0"/>
              <a:t>ın</a:t>
            </a:r>
            <a:r>
              <a:rPr lang="tr-TR" dirty="0" smtClean="0"/>
              <a:t> verimlilik artışını pozitif etkilediğini ortaya koyuyor.</a:t>
            </a:r>
          </a:p>
          <a:p>
            <a:endParaRPr lang="tr-TR" dirty="0"/>
          </a:p>
        </p:txBody>
      </p:sp>
      <p:sp>
        <p:nvSpPr>
          <p:cNvPr id="4" name="Slide Number Placeholder 3"/>
          <p:cNvSpPr>
            <a:spLocks noGrp="1"/>
          </p:cNvSpPr>
          <p:nvPr>
            <p:ph type="sldNum" sz="quarter" idx="12"/>
          </p:nvPr>
        </p:nvSpPr>
        <p:spPr/>
        <p:txBody>
          <a:bodyPr/>
          <a:lstStyle/>
          <a:p>
            <a:fld id="{C67EE222-416C-4F6B-B407-291FAF3883D8}" type="slidenum">
              <a:rPr lang="tr-TR" smtClean="0"/>
              <a:pPr/>
              <a:t>35</a:t>
            </a:fld>
            <a:endParaRPr lang="tr-T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r-TR" smtClean="0"/>
              <a:t>ARGE ve BTS yatırımları göstergeleri</a:t>
            </a:r>
            <a:endParaRPr lang="tr-TR" dirty="0"/>
          </a:p>
        </p:txBody>
      </p:sp>
      <p:sp>
        <p:nvSpPr>
          <p:cNvPr id="3" name="Content Placeholder 2"/>
          <p:cNvSpPr>
            <a:spLocks noGrp="1"/>
          </p:cNvSpPr>
          <p:nvPr>
            <p:ph idx="1"/>
          </p:nvPr>
        </p:nvSpPr>
        <p:spPr/>
        <p:txBody>
          <a:bodyPr/>
          <a:lstStyle/>
          <a:p>
            <a:r>
              <a:rPr lang="tr-TR" smtClean="0"/>
              <a:t>Çalışan başına Ar-Ge harcamaları</a:t>
            </a:r>
          </a:p>
          <a:p>
            <a:r>
              <a:rPr lang="tr-TR" smtClean="0"/>
              <a:t>Ar-Ge personel harcamalarının toplam personel harcamalarına oranı</a:t>
            </a:r>
          </a:p>
          <a:p>
            <a:r>
              <a:rPr lang="tr-TR" smtClean="0"/>
              <a:t>Ar-Ge harcamalarının satışlara oranı</a:t>
            </a:r>
          </a:p>
          <a:p>
            <a:r>
              <a:rPr lang="tr-TR" smtClean="0"/>
              <a:t>BTS yatırım harcamalarının toplam yatırım harcamalarına oranı</a:t>
            </a:r>
          </a:p>
          <a:p>
            <a:r>
              <a:rPr lang="tr-TR" smtClean="0"/>
              <a:t>BTS yatırım harcamalarının satışlara oranı</a:t>
            </a:r>
          </a:p>
          <a:p>
            <a:r>
              <a:rPr lang="tr-TR" smtClean="0"/>
              <a:t>Çalışan başına BTS yatırım harcamaları</a:t>
            </a:r>
          </a:p>
          <a:p>
            <a:endParaRPr lang="tr-TR" smtClean="0"/>
          </a:p>
          <a:p>
            <a:endParaRPr lang="tr-TR" dirty="0"/>
          </a:p>
        </p:txBody>
      </p:sp>
      <p:sp>
        <p:nvSpPr>
          <p:cNvPr id="4" name="Slide Number Placeholder 3"/>
          <p:cNvSpPr>
            <a:spLocks noGrp="1"/>
          </p:cNvSpPr>
          <p:nvPr>
            <p:ph type="sldNum" sz="quarter" idx="12"/>
          </p:nvPr>
        </p:nvSpPr>
        <p:spPr/>
        <p:txBody>
          <a:bodyPr/>
          <a:lstStyle/>
          <a:p>
            <a:fld id="{C67EE222-416C-4F6B-B407-291FAF3883D8}" type="slidenum">
              <a:rPr lang="tr-TR" smtClean="0"/>
              <a:pPr/>
              <a:t>36</a:t>
            </a:fld>
            <a:endParaRPr lang="tr-T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Araştırma</a:t>
            </a:r>
            <a:r>
              <a:rPr lang="en-US" dirty="0" smtClean="0"/>
              <a:t> </a:t>
            </a:r>
            <a:r>
              <a:rPr lang="en-US" dirty="0" err="1" smtClean="0"/>
              <a:t>Geliştirme</a:t>
            </a:r>
            <a:r>
              <a:rPr lang="en-US" dirty="0" smtClean="0"/>
              <a:t> </a:t>
            </a:r>
            <a:r>
              <a:rPr lang="en-US" dirty="0" err="1" smtClean="0"/>
              <a:t>İstatistikleri</a:t>
            </a:r>
            <a:r>
              <a:rPr lang="en-US" dirty="0" smtClean="0"/>
              <a:t> (2005-2010 </a:t>
            </a:r>
            <a:r>
              <a:rPr lang="en-US" dirty="0" err="1" smtClean="0"/>
              <a:t>ortalaması</a:t>
            </a:r>
            <a:r>
              <a:rPr lang="en-US" dirty="0" smtClean="0"/>
              <a:t>)</a:t>
            </a:r>
            <a:endParaRPr lang="tr-TR" dirty="0"/>
          </a:p>
        </p:txBody>
      </p:sp>
      <p:sp>
        <p:nvSpPr>
          <p:cNvPr id="3" name="Slide Number Placeholder 2"/>
          <p:cNvSpPr>
            <a:spLocks noGrp="1"/>
          </p:cNvSpPr>
          <p:nvPr>
            <p:ph type="sldNum" sz="quarter" idx="12"/>
          </p:nvPr>
        </p:nvSpPr>
        <p:spPr/>
        <p:txBody>
          <a:bodyPr/>
          <a:lstStyle/>
          <a:p>
            <a:fld id="{C67EE222-416C-4F6B-B407-291FAF3883D8}" type="slidenum">
              <a:rPr lang="tr-TR" smtClean="0"/>
              <a:pPr/>
              <a:t>37</a:t>
            </a:fld>
            <a:endParaRPr lang="tr-TR"/>
          </a:p>
        </p:txBody>
      </p:sp>
      <p:sp>
        <p:nvSpPr>
          <p:cNvPr id="4301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tr-TR"/>
          </a:p>
        </p:txBody>
      </p:sp>
      <p:graphicFrame>
        <p:nvGraphicFramePr>
          <p:cNvPr id="43009" name="Object 1"/>
          <p:cNvGraphicFramePr>
            <a:graphicFrameLocks noChangeAspect="1"/>
          </p:cNvGraphicFramePr>
          <p:nvPr/>
        </p:nvGraphicFramePr>
        <p:xfrm>
          <a:off x="1752600" y="1828800"/>
          <a:ext cx="5454255" cy="3417887"/>
        </p:xfrm>
        <a:graphic>
          <a:graphicData uri="http://schemas.openxmlformats.org/presentationml/2006/ole">
            <mc:AlternateContent xmlns:mc="http://schemas.openxmlformats.org/markup-compatibility/2006">
              <mc:Choice xmlns:v="urn:schemas-microsoft-com:vml" Requires="v">
                <p:oleObj spid="_x0000_s43011" name="Worksheet" r:id="rId4" imgW="4000446" imgH="2567868" progId="Excel.Sheet.12">
                  <p:embed/>
                </p:oleObj>
              </mc:Choice>
              <mc:Fallback>
                <p:oleObj name="Worksheet" r:id="rId4" imgW="4000446" imgH="2567868" progId="Excel.Sheet.12">
                  <p:embed/>
                  <p:pic>
                    <p:nvPicPr>
                      <p:cNvPr id="0"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52600" y="1828800"/>
                        <a:ext cx="5454255" cy="34178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Box 5"/>
          <p:cNvSpPr txBox="1"/>
          <p:nvPr/>
        </p:nvSpPr>
        <p:spPr>
          <a:xfrm>
            <a:off x="990600" y="5715000"/>
            <a:ext cx="6705600" cy="646331"/>
          </a:xfrm>
          <a:prstGeom prst="rect">
            <a:avLst/>
          </a:prstGeom>
          <a:noFill/>
        </p:spPr>
        <p:txBody>
          <a:bodyPr wrap="square" rtlCol="0">
            <a:spAutoFit/>
          </a:bodyPr>
          <a:lstStyle/>
          <a:p>
            <a:r>
              <a:rPr lang="tr-TR" dirty="0" smtClean="0"/>
              <a:t>- Motorlu kara taşıtı ve b.y.s. makine teçhizat sektörlerinde ARGE harcamaları görece yüksektir.</a:t>
            </a:r>
            <a:endParaRPr lang="tr-TR"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r-TR" dirty="0" smtClean="0"/>
              <a:t>BTS yatırımları (2005-2011 ortalaması)</a:t>
            </a:r>
            <a:endParaRPr lang="tr-TR" dirty="0"/>
          </a:p>
        </p:txBody>
      </p:sp>
      <p:sp>
        <p:nvSpPr>
          <p:cNvPr id="3" name="Slide Number Placeholder 2"/>
          <p:cNvSpPr>
            <a:spLocks noGrp="1"/>
          </p:cNvSpPr>
          <p:nvPr>
            <p:ph type="sldNum" sz="quarter" idx="12"/>
          </p:nvPr>
        </p:nvSpPr>
        <p:spPr/>
        <p:txBody>
          <a:bodyPr/>
          <a:lstStyle/>
          <a:p>
            <a:fld id="{C67EE222-416C-4F6B-B407-291FAF3883D8}" type="slidenum">
              <a:rPr lang="tr-TR" smtClean="0"/>
              <a:pPr/>
              <a:t>38</a:t>
            </a:fld>
            <a:endParaRPr lang="tr-TR"/>
          </a:p>
        </p:txBody>
      </p:sp>
      <p:sp>
        <p:nvSpPr>
          <p:cNvPr id="522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tr-TR"/>
          </a:p>
        </p:txBody>
      </p:sp>
      <p:graphicFrame>
        <p:nvGraphicFramePr>
          <p:cNvPr id="52225" name="Object 1"/>
          <p:cNvGraphicFramePr>
            <a:graphicFrameLocks noChangeAspect="1"/>
          </p:cNvGraphicFramePr>
          <p:nvPr/>
        </p:nvGraphicFramePr>
        <p:xfrm>
          <a:off x="1752600" y="1600200"/>
          <a:ext cx="5442568" cy="3176587"/>
        </p:xfrm>
        <a:graphic>
          <a:graphicData uri="http://schemas.openxmlformats.org/presentationml/2006/ole">
            <mc:AlternateContent xmlns:mc="http://schemas.openxmlformats.org/markup-compatibility/2006">
              <mc:Choice xmlns:v="urn:schemas-microsoft-com:vml" Requires="v">
                <p:oleObj spid="_x0000_s52227" name="Worksheet" r:id="rId4" imgW="4000446" imgH="2384988" progId="Excel.Sheet.12">
                  <p:embed/>
                </p:oleObj>
              </mc:Choice>
              <mc:Fallback>
                <p:oleObj name="Worksheet" r:id="rId4" imgW="4000446" imgH="2384988" progId="Excel.Sheet.12">
                  <p:embed/>
                  <p:pic>
                    <p:nvPicPr>
                      <p:cNvPr id="0" name="Picture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52600" y="1600200"/>
                        <a:ext cx="5442568" cy="3176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Box 5"/>
          <p:cNvSpPr txBox="1"/>
          <p:nvPr/>
        </p:nvSpPr>
        <p:spPr>
          <a:xfrm>
            <a:off x="990600" y="5105400"/>
            <a:ext cx="6934200" cy="1200329"/>
          </a:xfrm>
          <a:prstGeom prst="rect">
            <a:avLst/>
          </a:prstGeom>
          <a:noFill/>
        </p:spPr>
        <p:txBody>
          <a:bodyPr wrap="square" rtlCol="0">
            <a:spAutoFit/>
          </a:bodyPr>
          <a:lstStyle/>
          <a:p>
            <a:r>
              <a:rPr lang="tr-TR" dirty="0" smtClean="0"/>
              <a:t>- BTS yatırımlarının toplam yatırımlar içindeki payı motorlu kara taşıtı ve giyimde % 10’un üzerinde, ana metalde % 3’ün altında.  </a:t>
            </a:r>
          </a:p>
          <a:p>
            <a:r>
              <a:rPr lang="tr-TR" dirty="0" smtClean="0"/>
              <a:t>- Çalışan başına BTS yatırımlarında motorlu kara taşıtı, gıda ve içecek ve ana metal sektörleri öne çıkmaktadır. </a:t>
            </a:r>
            <a:endParaRPr lang="tr-TR"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İhracat kalite göstergeleri</a:t>
            </a:r>
            <a:endParaRPr lang="tr-TR" dirty="0"/>
          </a:p>
        </p:txBody>
      </p:sp>
      <p:sp>
        <p:nvSpPr>
          <p:cNvPr id="3" name="Content Placeholder 2"/>
          <p:cNvSpPr>
            <a:spLocks noGrp="1"/>
          </p:cNvSpPr>
          <p:nvPr>
            <p:ph idx="1"/>
          </p:nvPr>
        </p:nvSpPr>
        <p:spPr/>
        <p:txBody>
          <a:bodyPr/>
          <a:lstStyle/>
          <a:p>
            <a:pPr>
              <a:buNone/>
            </a:pPr>
            <a:r>
              <a:rPr lang="tr-TR" dirty="0" smtClean="0"/>
              <a:t>İhracat yelpazesi gelişmişlik düzeyi</a:t>
            </a:r>
          </a:p>
          <a:p>
            <a:pPr>
              <a:buNone/>
            </a:pPr>
            <a:endParaRPr lang="tr-TR" dirty="0" smtClean="0"/>
          </a:p>
          <a:p>
            <a:r>
              <a:rPr lang="tr-TR" dirty="0" smtClean="0"/>
              <a:t>Sektörden ihraç edilen ürünlerin</a:t>
            </a:r>
            <a:r>
              <a:rPr lang="en-US" dirty="0" smtClean="0"/>
              <a:t> </a:t>
            </a:r>
            <a:r>
              <a:rPr lang="tr-TR" dirty="0" smtClean="0"/>
              <a:t>verimlilik düzeyi</a:t>
            </a:r>
          </a:p>
          <a:p>
            <a:r>
              <a:rPr lang="tr-TR" dirty="0" smtClean="0"/>
              <a:t>Her ürün için ürünü ihraç eden ülkelerin kişi başına gelir düzeyi hesaplanıyor: PRODY</a:t>
            </a:r>
          </a:p>
          <a:p>
            <a:r>
              <a:rPr lang="tr-TR" dirty="0" smtClean="0"/>
              <a:t>Sektörden ihraç edilen ürünlerin PRODY endekslerinin ağırlıklı ortalaması hesaplanıyor</a:t>
            </a:r>
          </a:p>
          <a:p>
            <a:pPr>
              <a:buNone/>
            </a:pPr>
            <a:endParaRPr lang="tr-TR" dirty="0" smtClean="0"/>
          </a:p>
          <a:p>
            <a:pPr>
              <a:buNone/>
            </a:pPr>
            <a:endParaRPr lang="tr-TR" dirty="0"/>
          </a:p>
        </p:txBody>
      </p:sp>
      <p:sp>
        <p:nvSpPr>
          <p:cNvPr id="4" name="Slide Number Placeholder 3"/>
          <p:cNvSpPr>
            <a:spLocks noGrp="1"/>
          </p:cNvSpPr>
          <p:nvPr>
            <p:ph type="sldNum" sz="quarter" idx="12"/>
          </p:nvPr>
        </p:nvSpPr>
        <p:spPr/>
        <p:txBody>
          <a:bodyPr/>
          <a:lstStyle/>
          <a:p>
            <a:fld id="{C67EE222-416C-4F6B-B407-291FAF3883D8}" type="slidenum">
              <a:rPr lang="tr-TR" smtClean="0"/>
              <a:pPr/>
              <a:t>39</a:t>
            </a:fld>
            <a:endParaRPr lang="tr-T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r-TR" smtClean="0"/>
              <a:t>İhracatın gelişmişlik düzeyi ($, 2011)</a:t>
            </a:r>
            <a:endParaRPr lang="tr-TR" dirty="0"/>
          </a:p>
        </p:txBody>
      </p:sp>
      <p:pic>
        <p:nvPicPr>
          <p:cNvPr id="3" name="Picture 2"/>
          <p:cNvPicPr/>
          <p:nvPr/>
        </p:nvPicPr>
        <p:blipFill>
          <a:blip r:embed="rId2" cstate="print"/>
          <a:srcRect/>
          <a:stretch>
            <a:fillRect/>
          </a:stretch>
        </p:blipFill>
        <p:spPr bwMode="auto">
          <a:xfrm>
            <a:off x="2286000" y="1524000"/>
            <a:ext cx="4876800" cy="4724400"/>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fld id="{C67EE222-416C-4F6B-B407-291FAF3883D8}" type="slidenum">
              <a:rPr lang="tr-TR" smtClean="0"/>
              <a:pPr/>
              <a:t>40</a:t>
            </a:fld>
            <a:endParaRPr lang="tr-T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İhracat kalite göstergeleri</a:t>
            </a:r>
            <a:endParaRPr lang="tr-TR" dirty="0"/>
          </a:p>
        </p:txBody>
      </p:sp>
      <p:sp>
        <p:nvSpPr>
          <p:cNvPr id="3" name="Content Placeholder 2"/>
          <p:cNvSpPr>
            <a:spLocks noGrp="1"/>
          </p:cNvSpPr>
          <p:nvPr>
            <p:ph idx="1"/>
          </p:nvPr>
        </p:nvSpPr>
        <p:spPr/>
        <p:txBody>
          <a:bodyPr>
            <a:normAutofit fontScale="85000" lnSpcReduction="20000"/>
          </a:bodyPr>
          <a:lstStyle/>
          <a:p>
            <a:pPr>
              <a:buNone/>
            </a:pPr>
            <a:r>
              <a:rPr lang="tr-TR" dirty="0" smtClean="0"/>
              <a:t>Kalite göstergesi: Birim değer</a:t>
            </a:r>
          </a:p>
          <a:p>
            <a:pPr>
              <a:buNone/>
            </a:pPr>
            <a:endParaRPr lang="tr-TR" dirty="0" smtClean="0"/>
          </a:p>
          <a:p>
            <a:r>
              <a:rPr lang="tr-TR" dirty="0" smtClean="0"/>
              <a:t>Kalite göstergesi: birim değer</a:t>
            </a:r>
          </a:p>
          <a:p>
            <a:r>
              <a:rPr lang="tr-TR" dirty="0" smtClean="0"/>
              <a:t>Aynı ihracat ürününün birim değeri, ülkeler arası büyük değişiklik göstermektedir  </a:t>
            </a:r>
          </a:p>
          <a:p>
            <a:r>
              <a:rPr lang="tr-TR" dirty="0" smtClean="0"/>
              <a:t>Birim değerlerdeki artış ve azalışın, ürün kalitesindeki gelişmeler hakkında önemli bilgi   verdiği kabul edilmektedir</a:t>
            </a:r>
          </a:p>
          <a:p>
            <a:r>
              <a:rPr lang="tr-TR" dirty="0" smtClean="0"/>
              <a:t>Göreli birim değer</a:t>
            </a:r>
          </a:p>
          <a:p>
            <a:r>
              <a:rPr lang="tr-TR" dirty="0" smtClean="0"/>
              <a:t>İlgili ürünün ihracatının birim değerinin, dünyadaki en yüksek yüzde 90’ıncı birim değerine oranı</a:t>
            </a:r>
          </a:p>
          <a:p>
            <a:pPr>
              <a:buNone/>
            </a:pPr>
            <a:endParaRPr lang="tr-TR" dirty="0"/>
          </a:p>
        </p:txBody>
      </p:sp>
      <p:sp>
        <p:nvSpPr>
          <p:cNvPr id="4" name="Slide Number Placeholder 3"/>
          <p:cNvSpPr>
            <a:spLocks noGrp="1"/>
          </p:cNvSpPr>
          <p:nvPr>
            <p:ph type="sldNum" sz="quarter" idx="12"/>
          </p:nvPr>
        </p:nvSpPr>
        <p:spPr/>
        <p:txBody>
          <a:bodyPr/>
          <a:lstStyle/>
          <a:p>
            <a:fld id="{C67EE222-416C-4F6B-B407-291FAF3883D8}" type="slidenum">
              <a:rPr lang="tr-TR" smtClean="0"/>
              <a:pPr/>
              <a:t>41</a:t>
            </a:fld>
            <a:endParaRPr lang="tr-T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tr-TR" dirty="0" smtClean="0"/>
              <a:t>Ortalama ihracat göreli birim değeri</a:t>
            </a:r>
            <a:endParaRPr lang="tr-TR" dirty="0"/>
          </a:p>
        </p:txBody>
      </p:sp>
      <p:pic>
        <p:nvPicPr>
          <p:cNvPr id="3" name="Picture 2"/>
          <p:cNvPicPr/>
          <p:nvPr/>
        </p:nvPicPr>
        <p:blipFill>
          <a:blip r:embed="rId2" cstate="print"/>
          <a:srcRect/>
          <a:stretch>
            <a:fillRect/>
          </a:stretch>
        </p:blipFill>
        <p:spPr bwMode="auto">
          <a:xfrm>
            <a:off x="2057400" y="1905000"/>
            <a:ext cx="5486400" cy="4038600"/>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fld id="{C67EE222-416C-4F6B-B407-291FAF3883D8}" type="slidenum">
              <a:rPr lang="tr-TR" smtClean="0"/>
              <a:pPr/>
              <a:t>42</a:t>
            </a:fld>
            <a:endParaRPr lang="tr-T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435</TotalTime>
  <Words>1941</Words>
  <Application>Microsoft Office PowerPoint</Application>
  <PresentationFormat>Ekran Gösterisi (4:3)</PresentationFormat>
  <Paragraphs>212</Paragraphs>
  <Slides>42</Slides>
  <Notes>0</Notes>
  <HiddenSlides>0</HiddenSlides>
  <MMClips>0</MMClips>
  <ScaleCrop>false</ScaleCrop>
  <HeadingPairs>
    <vt:vector size="6" baseType="variant">
      <vt:variant>
        <vt:lpstr>Tema</vt:lpstr>
      </vt:variant>
      <vt:variant>
        <vt:i4>1</vt:i4>
      </vt:variant>
      <vt:variant>
        <vt:lpstr>Katıştırılmış OLE Hizmet Programları</vt:lpstr>
      </vt:variant>
      <vt:variant>
        <vt:i4>1</vt:i4>
      </vt:variant>
      <vt:variant>
        <vt:lpstr>Slayt Başlıkları</vt:lpstr>
      </vt:variant>
      <vt:variant>
        <vt:i4>42</vt:i4>
      </vt:variant>
    </vt:vector>
  </HeadingPairs>
  <TitlesOfParts>
    <vt:vector size="44" baseType="lpstr">
      <vt:lpstr>Office Theme</vt:lpstr>
      <vt:lpstr>Worksheet</vt:lpstr>
      <vt:lpstr>İmalat Sanayi Sektörleri Rekabet Göstergeleri</vt:lpstr>
      <vt:lpstr>Amaç</vt:lpstr>
      <vt:lpstr>Analitik çerçeve</vt:lpstr>
      <vt:lpstr>PowerPoint Sunusu</vt:lpstr>
      <vt:lpstr>PowerPoint Sunusu</vt:lpstr>
      <vt:lpstr>PowerPoint Sunusu</vt:lpstr>
      <vt:lpstr>PowerPoint Sunusu</vt:lpstr>
      <vt:lpstr>Veri Kaynakları</vt:lpstr>
      <vt:lpstr>Sektörler ve (20+) girişim sayıları</vt:lpstr>
      <vt:lpstr>Sektörlerin istihdam payları (%)</vt:lpstr>
      <vt:lpstr>Sektörlerin katma değer payları (%)</vt:lpstr>
      <vt:lpstr>Göstergeler</vt:lpstr>
      <vt:lpstr>PowerPoint Sunusu</vt:lpstr>
      <vt:lpstr>Temel Göstergelerin Açıklanması Giriş-Çıkış İstatistikleri </vt:lpstr>
      <vt:lpstr>Giriş çıkış oranları</vt:lpstr>
      <vt:lpstr>Giriş Çıkış İstatistikleri</vt:lpstr>
      <vt:lpstr>İşgücü Verimliliği (İV)  ve Toplam Faktör Verimliliği (TFV)</vt:lpstr>
      <vt:lpstr>İşgücü verimliliği  (2011, imalata sanayi ort. = 100)</vt:lpstr>
      <vt:lpstr>Toplam Faktör Verimliliği  (2011, İmalat sanayi ort. = 100)</vt:lpstr>
      <vt:lpstr>TFV ve İV artış oranları  (2006-2011 ort.)</vt:lpstr>
      <vt:lpstr>İV ve TFV Artışının Dekompozisyonu</vt:lpstr>
      <vt:lpstr>Verimlilik artışının bileşenleri: Uluslararası deneyim</vt:lpstr>
      <vt:lpstr>İV artışının bileşenleri, toplam imalat sanayi (%)</vt:lpstr>
      <vt:lpstr>İşgücü verimlilik artışı ve bileşenleri (2006-2011 ortalaması)</vt:lpstr>
      <vt:lpstr>TFV verimliliği artışı ve bileşenleri  (2006-2011 ortalaması)</vt:lpstr>
      <vt:lpstr>Verimliliğin serpilmesi ve kaynak dağlımında etkin(siz)lik)</vt:lpstr>
      <vt:lpstr>Göstergeler</vt:lpstr>
      <vt:lpstr>İV ve TFV OP kovaryans terimi, tüm imalat sanayi</vt:lpstr>
      <vt:lpstr>Seçilmiş sektörlerde OP kovaryans teriminin değişimi (2005-2011)</vt:lpstr>
      <vt:lpstr>İş yaratma ve ceylanlar</vt:lpstr>
      <vt:lpstr>Yaratılan ve Kaybolan işler (yıllık bin kişi, 2006-2011 ortalaması)</vt:lpstr>
      <vt:lpstr>Ceylan girişimlerin özellikleri</vt:lpstr>
      <vt:lpstr>Girişimlerin Yaşam Döngüsü</vt:lpstr>
      <vt:lpstr>Farklı yaş gruplarındaki girişimlerin göreli ortalama büyüklükleri</vt:lpstr>
      <vt:lpstr>Ar-Ge ve Bilgi Temelli Yatırım Sermaye (BTS) Yatırımı Tanımları</vt:lpstr>
      <vt:lpstr>ARGE ve BTS yatırımları göstergeleri</vt:lpstr>
      <vt:lpstr>Araştırma Geliştirme İstatistikleri (2005-2010 ortalaması)</vt:lpstr>
      <vt:lpstr>BTS yatırımları (2005-2011 ortalaması)</vt:lpstr>
      <vt:lpstr>İhracat kalite göstergeleri</vt:lpstr>
      <vt:lpstr>İhracatın gelişmişlik düzeyi ($, 2011)</vt:lpstr>
      <vt:lpstr>İhracat kalite göstergeleri</vt:lpstr>
      <vt:lpstr>Ortalama ihracat göreli birim değeri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İmalat Sanayi Sektörleri Rekabet Göstergeleri</dc:title>
  <dc:creator>izak</dc:creator>
  <cp:lastModifiedBy>MEHMET EYNEHAN</cp:lastModifiedBy>
  <cp:revision>49</cp:revision>
  <dcterms:created xsi:type="dcterms:W3CDTF">2014-05-21T04:17:54Z</dcterms:created>
  <dcterms:modified xsi:type="dcterms:W3CDTF">2016-05-11T14:02:26Z</dcterms:modified>
</cp:coreProperties>
</file>